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5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18288000" cy="10287000"/>
  <p:notesSz cx="6858000" cy="9144000"/>
  <p:embeddedFontLst>
    <p:embeddedFont>
      <p:font typeface="Arimo" panose="020B0604020202020204" charset="0"/>
      <p:bold r:id="rId58"/>
      <p:boldItalic r:id="rId59"/>
    </p:embeddedFont>
    <p:embeddedFont>
      <p:font typeface="Atkinson Hyperlegible" panose="020B0604020202020204" charset="0"/>
      <p:regular r:id="rId60"/>
      <p:bold r:id="rId61"/>
      <p:italic r:id="rId62"/>
      <p:boldItalic r:id="rId63"/>
    </p:embeddedFont>
    <p:embeddedFont>
      <p:font typeface="Georgia" panose="02040502050405020303" pitchFamily="18" charset="0"/>
      <p:regular r:id="rId64"/>
      <p:bold r:id="rId65"/>
      <p:italic r:id="rId66"/>
      <p:boldItalic r:id="rId67"/>
    </p:embeddedFont>
    <p:embeddedFont>
      <p:font typeface="Helvetica Neue" panose="020B0604020202020204" charset="0"/>
      <p:regular r:id="rId68"/>
      <p:bold r:id="rId69"/>
      <p:italic r:id="rId70"/>
      <p:boldItalic r:id="rId71"/>
    </p:embeddedFont>
    <p:embeddedFont>
      <p:font typeface="Palatino Linotype" panose="02040502050505030304" pitchFamily="18" charset="0"/>
      <p:regular r:id="rId72"/>
      <p:bold r:id="rId73"/>
      <p:italic r:id="rId74"/>
      <p:boldItalic r:id="rId75"/>
    </p:embeddedFont>
    <p:embeddedFont>
      <p:font typeface="Pirata One" panose="020B0604020202020204" charset="0"/>
      <p:regular r:id="rId76"/>
    </p:embeddedFont>
    <p:embeddedFont>
      <p:font typeface="Play" panose="020B0604020202020204" charset="0"/>
      <p:regular r:id="rId77"/>
      <p:bold r:id="rId78"/>
    </p:embeddedFont>
    <p:embeddedFont>
      <p:font typeface="Quattrocento Sans" panose="020B0502050000020003" pitchFamily="34" charset="0"/>
      <p:regular r:id="rId79"/>
      <p:bold r:id="rId80"/>
      <p:italic r:id="rId81"/>
      <p:boldItalic r:id="rId82"/>
    </p:embeddedFont>
    <p:embeddedFont>
      <p:font typeface="Sansita" panose="020B0604020202020204" charset="0"/>
      <p:regular r:id="rId83"/>
      <p:bold r:id="rId84"/>
      <p:italic r:id="rId85"/>
      <p:boldItalic r:id="rId86"/>
    </p:embeddedFont>
    <p:embeddedFont>
      <p:font typeface="Times"/>
      <p:regular r:id="rId87"/>
      <p:bold r:id="rId88"/>
      <p:italic r:id="rId89"/>
      <p:boldItalic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1" roundtripDataSignature="AMtx7mjHnMhBw2HEeLNv6Xtb7WLtDFeb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98"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6.fntdata"/><Relationship Id="rId68" Type="http://schemas.openxmlformats.org/officeDocument/2006/relationships/font" Target="fonts/font11.fntdata"/><Relationship Id="rId84" Type="http://schemas.openxmlformats.org/officeDocument/2006/relationships/font" Target="fonts/font27.fntdata"/><Relationship Id="rId89" Type="http://schemas.openxmlformats.org/officeDocument/2006/relationships/font" Target="fonts/font3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font" Target="fonts/font1.fntdata"/><Relationship Id="rId74" Type="http://schemas.openxmlformats.org/officeDocument/2006/relationships/font" Target="fonts/font17.fntdata"/><Relationship Id="rId79" Type="http://schemas.openxmlformats.org/officeDocument/2006/relationships/font" Target="fonts/font22.fntdata"/><Relationship Id="rId5" Type="http://schemas.openxmlformats.org/officeDocument/2006/relationships/slide" Target="slides/slide3.xml"/><Relationship Id="rId90" Type="http://schemas.openxmlformats.org/officeDocument/2006/relationships/font" Target="fonts/font33.fntdata"/><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5.fntdata"/><Relationship Id="rId80" Type="http://schemas.openxmlformats.org/officeDocument/2006/relationships/font" Target="fonts/font23.fntdata"/><Relationship Id="rId85" Type="http://schemas.openxmlformats.org/officeDocument/2006/relationships/font" Target="fonts/font28.fntdata"/><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font" Target="fonts/font18.fntdata"/><Relationship Id="rId83" Type="http://schemas.openxmlformats.org/officeDocument/2006/relationships/font" Target="fonts/font26.fntdata"/><Relationship Id="rId88" Type="http://schemas.openxmlformats.org/officeDocument/2006/relationships/font" Target="fonts/font31.fntdata"/><Relationship Id="rId9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font" Target="fonts/font21.fntdata"/><Relationship Id="rId81" Type="http://schemas.openxmlformats.org/officeDocument/2006/relationships/font" Target="fonts/font24.fntdata"/><Relationship Id="rId86" Type="http://schemas.openxmlformats.org/officeDocument/2006/relationships/font" Target="fonts/font29.fntdata"/><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9.fntdata"/><Relationship Id="rId7" Type="http://schemas.openxmlformats.org/officeDocument/2006/relationships/slide" Target="slides/slide5.xml"/><Relationship Id="rId71" Type="http://schemas.openxmlformats.org/officeDocument/2006/relationships/font" Target="fonts/font14.fntdata"/><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9.fntdata"/><Relationship Id="rId87" Type="http://schemas.openxmlformats.org/officeDocument/2006/relationships/font" Target="fonts/font30.fntdata"/><Relationship Id="rId61" Type="http://schemas.openxmlformats.org/officeDocument/2006/relationships/font" Target="fonts/font4.fntdata"/><Relationship Id="rId82" Type="http://schemas.openxmlformats.org/officeDocument/2006/relationships/font" Target="fonts/font25.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Quattrocento Sans"/>
                <a:ea typeface="Quattrocento Sans"/>
                <a:cs typeface="Quattrocento Sans"/>
                <a:sym typeface="Quattrocento Sans"/>
              </a:rPr>
              <a:t>This is a 8-hour module. You can teach it in two session, or four 2-hour sessions. Arrange for a 10-minute break every hour. </a:t>
            </a:r>
            <a:endParaRPr/>
          </a:p>
          <a:p>
            <a:pPr marL="0" lvl="0" indent="0" algn="l" rtl="0">
              <a:spcBef>
                <a:spcPts val="0"/>
              </a:spcBef>
              <a:spcAft>
                <a:spcPts val="0"/>
              </a:spcAft>
              <a:buNone/>
            </a:pPr>
            <a:r>
              <a:rPr lang="en-US" sz="3000">
                <a:latin typeface="Quattrocento Sans"/>
                <a:ea typeface="Quattrocento Sans"/>
                <a:cs typeface="Quattrocento Sans"/>
                <a:sym typeface="Quattrocento Sans"/>
              </a:rPr>
              <a:t>🛈</a:t>
            </a:r>
            <a:r>
              <a:rPr lang="en-US">
                <a:latin typeface="Quattrocento Sans"/>
                <a:ea typeface="Quattrocento Sans"/>
                <a:cs typeface="Quattrocento Sans"/>
                <a:sym typeface="Quattrocento Sans"/>
              </a:rPr>
              <a:t>   You will need: </a:t>
            </a:r>
            <a:endParaRPr/>
          </a:p>
          <a:p>
            <a:pPr marL="628650" lvl="1" indent="-171450" algn="l" rtl="0">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PC/laptop with access to the Internet and speaker to be able to listen to the videos. </a:t>
            </a:r>
            <a:endParaRPr/>
          </a:p>
          <a:p>
            <a:pPr marL="628650" lvl="1" indent="-171450" algn="l" rtl="0">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data projector to project this presentation. </a:t>
            </a:r>
            <a:endParaRPr/>
          </a:p>
          <a:p>
            <a:pPr marL="628650" lvl="1" indent="-171450" algn="l" rtl="0">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couple of pictures stored on your desktop before class (check slide 16)</a:t>
            </a:r>
            <a:endParaRPr/>
          </a:p>
          <a:p>
            <a:pPr marL="0" lvl="0" indent="0" algn="l" rtl="0">
              <a:spcBef>
                <a:spcPts val="0"/>
              </a:spcBef>
              <a:spcAft>
                <a:spcPts val="0"/>
              </a:spcAft>
              <a:buClr>
                <a:schemeClr val="dk1"/>
              </a:buClr>
              <a:buSzPts val="1200"/>
              <a:buFont typeface="Noto Sans Symbols"/>
              <a:buNone/>
            </a:pPr>
            <a:endParaRPr>
              <a:latin typeface="Quattrocento Sans"/>
              <a:ea typeface="Quattrocento Sans"/>
              <a:cs typeface="Quattrocento Sans"/>
              <a:sym typeface="Quattrocento Sans"/>
            </a:endParaRPr>
          </a:p>
          <a:p>
            <a:pPr marL="0" lvl="0" indent="0" algn="l" rtl="0">
              <a:spcBef>
                <a:spcPts val="0"/>
              </a:spcBef>
              <a:spcAft>
                <a:spcPts val="0"/>
              </a:spcAft>
              <a:buClr>
                <a:schemeClr val="dk1"/>
              </a:buClr>
              <a:buSzPts val="1200"/>
              <a:buFont typeface="Arial"/>
              <a:buNone/>
            </a:pPr>
            <a:r>
              <a:rPr lang="en-US"/>
              <a:t>Symbols used in the notes to help you teach the module:</a:t>
            </a:r>
            <a:endParaRPr/>
          </a:p>
          <a:p>
            <a:pPr marL="0" lvl="0" indent="0" algn="l" rtl="0">
              <a:spcBef>
                <a:spcPts val="0"/>
              </a:spcBef>
              <a:spcAft>
                <a:spcPts val="0"/>
              </a:spcAft>
              <a:buNone/>
            </a:pPr>
            <a:r>
              <a:rPr lang="en-US" sz="2000"/>
              <a:t>☺</a:t>
            </a:r>
            <a:r>
              <a:rPr lang="en-US"/>
              <a:t> It is used for something you have to say or read in class. It represents your speaking.</a:t>
            </a:r>
            <a:endParaRPr/>
          </a:p>
          <a:p>
            <a:pPr marL="0" lvl="0" indent="0" algn="l" rtl="0">
              <a:spcBef>
                <a:spcPts val="0"/>
              </a:spcBef>
              <a:spcAft>
                <a:spcPts val="0"/>
              </a:spcAft>
              <a:buNone/>
            </a:pPr>
            <a:r>
              <a:rPr lang="en-US" sz="2000"/>
              <a:t>📄</a:t>
            </a:r>
            <a:r>
              <a:rPr lang="en-US"/>
              <a:t>  It is used for instructions. It gives you info on what to do. </a:t>
            </a:r>
            <a:endParaRPr/>
          </a:p>
          <a:p>
            <a:pPr marL="0" lvl="0" indent="0" algn="l" rtl="0">
              <a:spcBef>
                <a:spcPts val="0"/>
              </a:spcBef>
              <a:spcAft>
                <a:spcPts val="0"/>
              </a:spcAft>
              <a:buClr>
                <a:schemeClr val="dk1"/>
              </a:buClr>
              <a:buSzPts val="2000"/>
              <a:buFont typeface="Noto Sans Symbols"/>
              <a:buNone/>
            </a:pPr>
            <a:r>
              <a:rPr lang="en-US" sz="2000">
                <a:latin typeface="Quattrocento Sans"/>
                <a:ea typeface="Quattrocento Sans"/>
                <a:cs typeface="Quattrocento Sans"/>
                <a:sym typeface="Quattrocento Sans"/>
              </a:rPr>
              <a:t>🖈</a:t>
            </a:r>
            <a:r>
              <a:rPr lang="en-US"/>
              <a:t> It is used in any of the above (speaking or instructions). It represents a question to ask students, or an activity to do with students.</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100" name="Google Shape;10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Welcome the students. Use ice breaker technique to help students connect and feel more comfortable. (ej. If you were an animal, which animal would you want to be?). Start introducing yourself saying “If I were an animal, I would be….” and then ask to the students to introduce themselves in a similar way. Only when everybody is finished, show slide 2 and read the agenda. </a:t>
            </a:r>
            <a:endParaRPr/>
          </a:p>
          <a:p>
            <a:pPr marL="171450" lvl="0" indent="-95250" algn="l" rtl="0">
              <a:spcBef>
                <a:spcPts val="0"/>
              </a:spcBef>
              <a:spcAft>
                <a:spcPts val="0"/>
              </a:spcAft>
              <a:buClr>
                <a:schemeClr val="dk1"/>
              </a:buClr>
              <a:buSzPts val="1200"/>
              <a:buFont typeface="Noto Sans Symbols"/>
              <a:buNone/>
            </a:pPr>
            <a:endParaRPr/>
          </a:p>
          <a:p>
            <a:pPr marL="171450" lvl="0" indent="-171450" algn="l" rtl="0">
              <a:spcBef>
                <a:spcPts val="0"/>
              </a:spcBef>
              <a:spcAft>
                <a:spcPts val="0"/>
              </a:spcAft>
              <a:buClr>
                <a:schemeClr val="dk1"/>
              </a:buClr>
              <a:buSzPts val="1200"/>
              <a:buFont typeface="Noto Sans Symbols"/>
              <a:buChar char="☺"/>
            </a:pPr>
            <a:r>
              <a:rPr lang="en-US"/>
              <a:t>Hi and welcome to this class. Together, we will discover interesting, useful and funny things about ourselves and the world around us. Before we proceed, let's introduce ourselves by imagining what kind of animals we might be and describing ourselves in those terms. My name is…. If I were an animal I may be… and I would like to share 3 statements about myself: I owe a cat. My favorite color is blue. And, this is not my natural hair color [you can use your own statements]. Now, who wants to start? Just share your name, and 3 statements about yourself; it can be anything, like when you come from, what is your favorite food or artist, or whatever you want to share. </a:t>
            </a:r>
            <a:endParaRPr/>
          </a:p>
          <a:p>
            <a:pPr marL="171450" lvl="0" indent="-9525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r>
              <a:rPr lang="en-US"/>
              <a:t>…………………….</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126" name="Google Shape;12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Read the table of contents to the students and add a bit of storytelling by talking about the importance of being a European citizen and the benefits it brings to people.</a:t>
            </a:r>
            <a:endParaRPr/>
          </a:p>
          <a:p>
            <a:pPr marL="342900" lvl="0" indent="-215900" algn="l" rtl="0">
              <a:spcBef>
                <a:spcPts val="0"/>
              </a:spcBef>
              <a:spcAft>
                <a:spcPts val="0"/>
              </a:spcAft>
              <a:buClr>
                <a:schemeClr val="dk1"/>
              </a:buClr>
              <a:buSzPts val="2000"/>
              <a:buFont typeface="Noto Sans Symbols"/>
              <a:buNone/>
            </a:pPr>
            <a:endParaRPr sz="2000"/>
          </a:p>
          <a:p>
            <a:pPr marL="0" lvl="0" indent="0" algn="l" rtl="0">
              <a:spcBef>
                <a:spcPts val="0"/>
              </a:spcBef>
              <a:spcAft>
                <a:spcPts val="0"/>
              </a:spcAft>
              <a:buNone/>
            </a:pPr>
            <a:endParaRPr/>
          </a:p>
        </p:txBody>
      </p:sp>
      <p:sp>
        <p:nvSpPr>
          <p:cNvPr id="165" name="Google Shape;16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Let's start by exploring why the European Union exists.</a:t>
            </a:r>
            <a:endParaRPr/>
          </a:p>
          <a:p>
            <a:pPr marL="171450" lvl="0" indent="-171450" algn="l" rtl="0">
              <a:spcBef>
                <a:spcPts val="0"/>
              </a:spcBef>
              <a:spcAft>
                <a:spcPts val="0"/>
              </a:spcAft>
              <a:buClr>
                <a:schemeClr val="dk1"/>
              </a:buClr>
              <a:buSzPts val="1200"/>
              <a:buFont typeface="Noto Sans Symbols"/>
              <a:buChar char="☺"/>
            </a:pPr>
            <a:r>
              <a:rPr lang="en-US"/>
              <a:t>The European Union (EU) exists to help European countries work together more closely. Imagine it's like a big team where countries join forces to solve problems, trade goods, and make decisions together. This teamwork helps them stay peaceful, make travel easier, and boost their economies. By working together, they can solve big challenges that might be tough for one country to handle alone.</a:t>
            </a:r>
            <a:endParaRPr/>
          </a:p>
          <a:p>
            <a:pPr marL="171450" lvl="0" indent="-171450" algn="l" rtl="0">
              <a:spcBef>
                <a:spcPts val="0"/>
              </a:spcBef>
              <a:spcAft>
                <a:spcPts val="0"/>
              </a:spcAft>
              <a:buClr>
                <a:schemeClr val="dk1"/>
              </a:buClr>
              <a:buSzPts val="1200"/>
              <a:buFont typeface="Noto Sans Symbols"/>
              <a:buChar char="☺"/>
            </a:pPr>
            <a:r>
              <a:rPr lang="en-US"/>
              <a:t>Imagine one country is struggling with a big problem, like a severe food shortage. Without help, it might be hard for that country to get the supplies it needs. But since it’s part of the European Union, other EU countries can step in and provide support. They can send food, share resources, and work together to solve the problem. By helping each other out, the EU countries make sure that everyone is better off and can overcome challenges more effectively.</a:t>
            </a:r>
            <a:endParaRPr/>
          </a:p>
          <a:p>
            <a:pPr marL="171450" lvl="0" indent="-171450" algn="l" rtl="0">
              <a:spcBef>
                <a:spcPts val="0"/>
              </a:spcBef>
              <a:spcAft>
                <a:spcPts val="0"/>
              </a:spcAft>
              <a:buClr>
                <a:schemeClr val="dk1"/>
              </a:buClr>
              <a:buSzPts val="1200"/>
              <a:buFont typeface="Noto Sans Symbols"/>
              <a:buChar char="☺"/>
            </a:pPr>
            <a:r>
              <a:rPr lang="en-US"/>
              <a:t>Now, do we all remember which countries are in the European Union?</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Move to the next slide.</a:t>
            </a:r>
            <a:endParaRPr/>
          </a:p>
          <a:p>
            <a:pPr marL="171450" lvl="0" indent="-95250" algn="l" rtl="0">
              <a:spcBef>
                <a:spcPts val="0"/>
              </a:spcBef>
              <a:spcAft>
                <a:spcPts val="0"/>
              </a:spcAft>
              <a:buClr>
                <a:schemeClr val="dk1"/>
              </a:buClr>
              <a:buSzPts val="1200"/>
              <a:buFont typeface="Noto Sans Symbols"/>
              <a:buNone/>
            </a:pPr>
            <a:endParaRPr/>
          </a:p>
          <a:p>
            <a:pPr marL="342900" lvl="0" indent="-215900" algn="l" rtl="0">
              <a:spcBef>
                <a:spcPts val="0"/>
              </a:spcBef>
              <a:spcAft>
                <a:spcPts val="0"/>
              </a:spcAft>
              <a:buClr>
                <a:schemeClr val="dk1"/>
              </a:buClr>
              <a:buSzPts val="2000"/>
              <a:buFont typeface="Noto Sans Symbols"/>
              <a:buNone/>
            </a:pPr>
            <a:endParaRPr sz="2000"/>
          </a:p>
          <a:p>
            <a:pPr marL="0" lvl="0" indent="0" algn="l" rtl="0">
              <a:spcBef>
                <a:spcPts val="0"/>
              </a:spcBef>
              <a:spcAft>
                <a:spcPts val="0"/>
              </a:spcAft>
              <a:buNone/>
            </a:pPr>
            <a:endParaRPr/>
          </a:p>
        </p:txBody>
      </p:sp>
      <p:sp>
        <p:nvSpPr>
          <p:cNvPr id="205" name="Google Shape;20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Let’s include a small exercise to see how much we know about the countries that are part of the European Union, </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Move to the next slide.</a:t>
            </a:r>
            <a:endParaRPr/>
          </a:p>
          <a:p>
            <a:pPr marL="0" lvl="0" indent="0" algn="l" rtl="0">
              <a:spcBef>
                <a:spcPts val="0"/>
              </a:spcBef>
              <a:spcAft>
                <a:spcPts val="0"/>
              </a:spcAft>
              <a:buNone/>
            </a:pPr>
            <a:endParaRPr/>
          </a:p>
        </p:txBody>
      </p:sp>
      <p:sp>
        <p:nvSpPr>
          <p:cNvPr id="224" name="Google Shape;22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I invite you to take a close look at the map, and then let's try together to remember all the countries that are part of the European Union., </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You can point to the countries with a pointer, a laser, or a pen, and ask the students to name them. Start with the easiest ones. After 3/5 minutes you can move to next slide.</a:t>
            </a:r>
            <a:endParaRPr/>
          </a:p>
        </p:txBody>
      </p:sp>
      <p:sp>
        <p:nvSpPr>
          <p:cNvPr id="245" name="Google Shape;24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Okay, now let's look at them all together on the map.</a:t>
            </a:r>
            <a:endParaRPr/>
          </a:p>
          <a:p>
            <a:pPr marL="0" marR="0" lvl="0" indent="0" algn="l" rtl="0">
              <a:lnSpc>
                <a:spcPct val="100000"/>
              </a:lnSpc>
              <a:spcBef>
                <a:spcPts val="0"/>
              </a:spcBef>
              <a:spcAft>
                <a:spcPts val="0"/>
              </a:spcAft>
              <a:buClr>
                <a:schemeClr val="dk1"/>
              </a:buClr>
              <a:buSzPts val="1200"/>
              <a:buFont typeface="Noto Sans Symbols"/>
              <a:buNone/>
            </a:pPr>
            <a:r>
              <a:rPr lang="en-US" sz="1200"/>
              <a:t>📄  I</a:t>
            </a:r>
            <a:r>
              <a:rPr lang="en-US"/>
              <a:t>nvite the students to read the names. Once all the names have been read</a:t>
            </a:r>
            <a:r>
              <a:rPr lang="en-US" sz="1200"/>
              <a:t>. </a:t>
            </a:r>
            <a:r>
              <a:rPr lang="en-US"/>
              <a:t>Move to the next slide.</a:t>
            </a:r>
            <a:endParaRPr/>
          </a:p>
          <a:p>
            <a:pPr marL="0" marR="0" lvl="0" indent="0" algn="l" rtl="0">
              <a:lnSpc>
                <a:spcPct val="100000"/>
              </a:lnSpc>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266" name="Google Shape;26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Who is going to help me?</a:t>
            </a:r>
            <a:endParaRPr/>
          </a:p>
          <a:p>
            <a:pPr marL="0" marR="0" lvl="0" indent="0" algn="l" rtl="0">
              <a:lnSpc>
                <a:spcPct val="100000"/>
              </a:lnSpc>
              <a:spcBef>
                <a:spcPts val="0"/>
              </a:spcBef>
              <a:spcAft>
                <a:spcPts val="0"/>
              </a:spcAft>
              <a:buClr>
                <a:schemeClr val="dk1"/>
              </a:buClr>
              <a:buSzPts val="1200"/>
              <a:buFont typeface="Noto Sans Symbols"/>
              <a:buNone/>
            </a:pPr>
            <a:r>
              <a:rPr lang="en-US" sz="1200"/>
              <a:t>📄  I</a:t>
            </a:r>
            <a:r>
              <a:rPr lang="en-US"/>
              <a:t>nvite a student to indicate the countries while you are reading. Once all the names have been read</a:t>
            </a:r>
            <a:r>
              <a:rPr lang="en-US" sz="1200"/>
              <a:t>. </a:t>
            </a:r>
            <a:r>
              <a:rPr lang="en-US"/>
              <a:t>Move to the next slide</a:t>
            </a:r>
            <a:endParaRPr/>
          </a:p>
        </p:txBody>
      </p:sp>
      <p:sp>
        <p:nvSpPr>
          <p:cNvPr id="311" name="Google Shape;31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Okay, now that we've become good at remembering all the European countries, let's see if we can recall where they are located.</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Ask the students to complete this exercise. Provide each student with a printed map of Europe, as shown in the following slide. Organize them into groups of 3 to 5 students, and give them 10 minutes to draw a map outlining the borders of European countries. Each student should create their own map, and then each group should collaborate to produce a consensus map that they believe is the best. Afterward, proceed to the next slide. Afterward, proceed to the next slide.</a:t>
            </a:r>
            <a:endParaRPr/>
          </a:p>
        </p:txBody>
      </p:sp>
      <p:sp>
        <p:nvSpPr>
          <p:cNvPr id="359" name="Google Shape;3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Okay, let’s start.</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Leave this slide while they are working. When they finished show slide 7 with all the countries, to see which group did better. </a:t>
            </a:r>
            <a:endParaRPr/>
          </a:p>
          <a:p>
            <a:pPr marL="0" lvl="0" indent="0" algn="l" rtl="0">
              <a:spcBef>
                <a:spcPts val="0"/>
              </a:spcBef>
              <a:spcAft>
                <a:spcPts val="0"/>
              </a:spcAft>
              <a:buNone/>
            </a:pPr>
            <a:endParaRPr/>
          </a:p>
        </p:txBody>
      </p:sp>
      <p:sp>
        <p:nvSpPr>
          <p:cNvPr id="380" name="Google Shape;38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Now that we know which countries are in the European Union, let's start looking at how the EU works and what its structure is.</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401" name="Google Shape;40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The European Union (EU) has different groups that help it run smoothly and make important decisions. These are the main ones:</a:t>
            </a:r>
            <a:endParaRPr/>
          </a:p>
          <a:p>
            <a:pPr marL="0" lvl="0" indent="-76200" algn="l" rtl="0">
              <a:spcBef>
                <a:spcPts val="0"/>
              </a:spcBef>
              <a:spcAft>
                <a:spcPts val="0"/>
              </a:spcAft>
              <a:buClr>
                <a:schemeClr val="dk1"/>
              </a:buClr>
              <a:buSzPts val="1200"/>
              <a:buFont typeface="Arial"/>
              <a:buChar char="•"/>
            </a:pPr>
            <a:r>
              <a:rPr lang="en-US" b="1"/>
              <a:t>The European Parliament</a:t>
            </a:r>
            <a:endParaRPr/>
          </a:p>
          <a:p>
            <a:pPr marL="0" lvl="0" indent="-76200" algn="l" rtl="0">
              <a:spcBef>
                <a:spcPts val="0"/>
              </a:spcBef>
              <a:spcAft>
                <a:spcPts val="0"/>
              </a:spcAft>
              <a:buClr>
                <a:schemeClr val="dk1"/>
              </a:buClr>
              <a:buSzPts val="1200"/>
              <a:buFont typeface="Arial"/>
              <a:buChar char="•"/>
            </a:pPr>
            <a:r>
              <a:rPr lang="en-US" b="1"/>
              <a:t>The European Council</a:t>
            </a:r>
            <a:endParaRPr/>
          </a:p>
          <a:p>
            <a:pPr marL="0" lvl="0" indent="-76200" algn="l" rtl="0">
              <a:spcBef>
                <a:spcPts val="0"/>
              </a:spcBef>
              <a:spcAft>
                <a:spcPts val="0"/>
              </a:spcAft>
              <a:buClr>
                <a:schemeClr val="dk1"/>
              </a:buClr>
              <a:buSzPts val="1200"/>
              <a:buFont typeface="Arial"/>
              <a:buChar char="•"/>
            </a:pPr>
            <a:r>
              <a:rPr lang="en-US" b="1"/>
              <a:t>The Council of the European Union (Council of Ministers)</a:t>
            </a:r>
            <a:endParaRPr/>
          </a:p>
          <a:p>
            <a:pPr marL="0" lvl="0" indent="-76200" algn="l" rtl="0">
              <a:spcBef>
                <a:spcPts val="0"/>
              </a:spcBef>
              <a:spcAft>
                <a:spcPts val="0"/>
              </a:spcAft>
              <a:buClr>
                <a:schemeClr val="dk1"/>
              </a:buClr>
              <a:buSzPts val="1200"/>
              <a:buFont typeface="Arial"/>
              <a:buChar char="•"/>
            </a:pPr>
            <a:r>
              <a:rPr lang="en-US" b="1"/>
              <a:t>The European Commission</a:t>
            </a:r>
            <a:endParaRPr/>
          </a:p>
          <a:p>
            <a:pPr marL="0" lvl="0" indent="-76200" algn="l" rtl="0">
              <a:spcBef>
                <a:spcPts val="0"/>
              </a:spcBef>
              <a:spcAft>
                <a:spcPts val="0"/>
              </a:spcAft>
              <a:buClr>
                <a:schemeClr val="dk1"/>
              </a:buClr>
              <a:buSzPts val="1200"/>
              <a:buFont typeface="Arial"/>
              <a:buChar char="•"/>
            </a:pPr>
            <a:r>
              <a:rPr lang="en-US" b="1"/>
              <a:t>The Court of Justice of the European Union (CJEU)</a:t>
            </a:r>
            <a:r>
              <a:rPr lang="en-US"/>
              <a:t>.</a:t>
            </a:r>
            <a:endParaRPr/>
          </a:p>
          <a:p>
            <a:pPr marL="0" lvl="0" indent="0" algn="l" rtl="0">
              <a:spcBef>
                <a:spcPts val="0"/>
              </a:spcBef>
              <a:spcAft>
                <a:spcPts val="0"/>
              </a:spcAft>
              <a:buNone/>
            </a:pPr>
            <a:r>
              <a:rPr lang="en-US"/>
              <a:t>Together, these groups help the EU work well and make decisions that affect everyone in the union.</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420" name="Google Shape;42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Who would like to read?</a:t>
            </a:r>
            <a:endParaRPr/>
          </a:p>
          <a:p>
            <a:pPr marL="171450" lvl="0" indent="-171450" algn="l" rtl="0">
              <a:spcBef>
                <a:spcPts val="0"/>
              </a:spcBef>
              <a:spcAft>
                <a:spcPts val="0"/>
              </a:spcAft>
              <a:buClr>
                <a:schemeClr val="dk1"/>
              </a:buClr>
              <a:buSzPts val="1200"/>
              <a:buFont typeface="Arial"/>
              <a:buChar char="•"/>
            </a:pPr>
            <a:r>
              <a:rPr lang="en-US" b="1"/>
              <a:t>The European Parliament:</a:t>
            </a:r>
            <a:r>
              <a:rPr lang="en-US"/>
              <a:t> This group is made up of people elected by citizens from all over the EU. They help make laws and check how the EU’s money is used.</a:t>
            </a:r>
            <a:endParaRPr/>
          </a:p>
          <a:p>
            <a:pPr marL="171450" lvl="0" indent="-171450" algn="l" rtl="0">
              <a:spcBef>
                <a:spcPts val="0"/>
              </a:spcBef>
              <a:spcAft>
                <a:spcPts val="0"/>
              </a:spcAft>
              <a:buClr>
                <a:schemeClr val="dk1"/>
              </a:buClr>
              <a:buSzPts val="1200"/>
              <a:buFont typeface="Arial"/>
              <a:buChar char="•"/>
            </a:pPr>
            <a:r>
              <a:rPr lang="en-US" b="1"/>
              <a:t>The European Council:</a:t>
            </a:r>
            <a:r>
              <a:rPr lang="en-US"/>
              <a:t> This group includes the leaders of each EU country. They decide on big goals and directions for the EU.</a:t>
            </a:r>
            <a:endParaRPr/>
          </a:p>
          <a:p>
            <a:pPr marL="171450" lvl="0" indent="-171450" algn="l" rtl="0">
              <a:spcBef>
                <a:spcPts val="0"/>
              </a:spcBef>
              <a:spcAft>
                <a:spcPts val="0"/>
              </a:spcAft>
              <a:buClr>
                <a:schemeClr val="dk1"/>
              </a:buClr>
              <a:buSzPts val="1200"/>
              <a:buFont typeface="Arial"/>
              <a:buChar char="•"/>
            </a:pPr>
            <a:r>
              <a:rPr lang="en-US" b="1"/>
              <a:t>The Council of the European Union (Council of Ministers):</a:t>
            </a:r>
            <a:r>
              <a:rPr lang="en-US"/>
              <a:t> This group represents each country's government. They work with the Parliament to make laws and manage policies.</a:t>
            </a:r>
            <a:endParaRPr/>
          </a:p>
          <a:p>
            <a:pPr marL="171450" lvl="0" indent="-171450" algn="l" rtl="0">
              <a:spcBef>
                <a:spcPts val="0"/>
              </a:spcBef>
              <a:spcAft>
                <a:spcPts val="0"/>
              </a:spcAft>
              <a:buClr>
                <a:schemeClr val="dk1"/>
              </a:buClr>
              <a:buSzPts val="1200"/>
              <a:buFont typeface="Arial"/>
              <a:buChar char="•"/>
            </a:pPr>
            <a:r>
              <a:rPr lang="en-US" b="1"/>
              <a:t>The European Commission:</a:t>
            </a:r>
            <a:r>
              <a:rPr lang="en-US"/>
              <a:t> This team suggests new laws, makes sure decisions are carried out, and handles the everyday work of the EU.</a:t>
            </a:r>
            <a:endParaRPr/>
          </a:p>
          <a:p>
            <a:pPr marL="171450" lvl="0" indent="-171450" algn="l" rtl="0">
              <a:spcBef>
                <a:spcPts val="0"/>
              </a:spcBef>
              <a:spcAft>
                <a:spcPts val="0"/>
              </a:spcAft>
              <a:buClr>
                <a:schemeClr val="dk1"/>
              </a:buClr>
              <a:buSzPts val="1200"/>
              <a:buFont typeface="Arial"/>
              <a:buChar char="•"/>
            </a:pPr>
            <a:r>
              <a:rPr lang="en-US" b="1"/>
              <a:t>The Court of Justice of the European Union (CJEU):</a:t>
            </a:r>
            <a:r>
              <a:rPr lang="en-US"/>
              <a:t> This court makes sure that EU laws are applied the same way in every country.</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en-US"/>
              <a:t>☺ As we said before, together, these groups help the EU work well and make decisions that affect everyone in the union.</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Invite students to read, when finish move to the next slide</a:t>
            </a:r>
            <a:endParaRPr/>
          </a:p>
          <a:p>
            <a:pPr marL="0" lvl="0" indent="0" algn="l" rtl="0">
              <a:spcBef>
                <a:spcPts val="0"/>
              </a:spcBef>
              <a:spcAft>
                <a:spcPts val="0"/>
              </a:spcAft>
              <a:buNone/>
            </a:pPr>
            <a:endParaRPr/>
          </a:p>
        </p:txBody>
      </p:sp>
      <p:sp>
        <p:nvSpPr>
          <p:cNvPr id="454" name="Google Shape;45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Alright, let’s talk about the European Parliament. This is one of the main groups that helps make decisions for the EU. Members of the European Parliament are chosen by people from all EU countries through voting. These members represent everyone’s interests and work on making new laws and rules. They also keep an eye on how the EU’s money is used. This group is important because it helps make sure everyone’s voice is heard in the EU!</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lvl="0" indent="-95250" algn="l" rtl="0">
              <a:spcBef>
                <a:spcPts val="0"/>
              </a:spcBef>
              <a:spcAft>
                <a:spcPts val="0"/>
              </a:spcAft>
              <a:buClr>
                <a:schemeClr val="dk1"/>
              </a:buClr>
              <a:buSzPts val="1200"/>
              <a:buFont typeface="Noto Sans Symbols"/>
              <a:buNone/>
            </a:pPr>
            <a:endParaRPr/>
          </a:p>
        </p:txBody>
      </p:sp>
      <p:sp>
        <p:nvSpPr>
          <p:cNvPr id="485" name="Google Shape;48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Next, let’s talk about the European Council. This group is made up of the leaders from each EU country, like presidents or prime ministers. They get together to talk about big issues and decide on the main goals and plans for the EU.</a:t>
            </a:r>
            <a:endParaRPr/>
          </a:p>
          <a:p>
            <a:pPr marL="0" lvl="0" indent="0" algn="l" rtl="0">
              <a:spcBef>
                <a:spcPts val="0"/>
              </a:spcBef>
              <a:spcAft>
                <a:spcPts val="0"/>
              </a:spcAft>
              <a:buNone/>
            </a:pPr>
            <a:r>
              <a:rPr lang="en-US"/>
              <a:t>Now, look closely at the European Council’s logo. It’s important to remember this symbol because we’ll have an activity at the end where you’ll need to recognize it.</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515" name="Google Shape;51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Let's move on to the Council of Ministers, also known as the Council of the European Union. This group is a bit different from the European Council because it’s made up of ministers from each EU country’s government, like the ministers of finance, health, or education. They meet to discuss and make decisions on specific issues, such as new laws or policies that affect the entire EU.</a:t>
            </a:r>
            <a:endParaRPr/>
          </a:p>
          <a:p>
            <a:pPr marL="0" lvl="0" indent="0" algn="l" rtl="0">
              <a:spcBef>
                <a:spcPts val="0"/>
              </a:spcBef>
              <a:spcAft>
                <a:spcPts val="0"/>
              </a:spcAft>
              <a:buNone/>
            </a:pPr>
            <a:r>
              <a:rPr lang="en-US"/>
              <a:t>Just like with the other groups, it’s useful to recognize their logo. We’ll have an activity later where you’ll need to identify it. So, make sure to take a good look at the logo now and remember it for our exercise</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551" name="Google Shape;55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Now let’s talk about the European Commission. Think of it like the 'team in charge' of the EU. </a:t>
            </a:r>
            <a:endParaRPr/>
          </a:p>
          <a:p>
            <a:pPr marL="0" lvl="0" indent="0" algn="l" rtl="0">
              <a:spcBef>
                <a:spcPts val="0"/>
              </a:spcBef>
              <a:spcAft>
                <a:spcPts val="0"/>
              </a:spcAft>
              <a:buClr>
                <a:schemeClr val="dk1"/>
              </a:buClr>
              <a:buSzPts val="1200"/>
              <a:buFont typeface="Noto Sans Symbols"/>
              <a:buNone/>
            </a:pPr>
            <a:r>
              <a:rPr lang="en-US"/>
              <a:t>This group of people, called commissioners, is chosen by each EU country. </a:t>
            </a:r>
            <a:endParaRPr/>
          </a:p>
          <a:p>
            <a:pPr marL="0" lvl="0" indent="0" algn="l" rtl="0">
              <a:spcBef>
                <a:spcPts val="0"/>
              </a:spcBef>
              <a:spcAft>
                <a:spcPts val="0"/>
              </a:spcAft>
              <a:buClr>
                <a:schemeClr val="dk1"/>
              </a:buClr>
              <a:buSzPts val="1200"/>
              <a:buFont typeface="Noto Sans Symbols"/>
              <a:buNone/>
            </a:pPr>
            <a:r>
              <a:rPr lang="en-US"/>
              <a:t>They come up with new ideas for laws, make sure decisions are carried out, and handle everyday tasks for the EU.</a:t>
            </a:r>
            <a:endParaRPr/>
          </a:p>
          <a:p>
            <a:pPr marL="0" lvl="0" indent="0" algn="l" rtl="0">
              <a:spcBef>
                <a:spcPts val="0"/>
              </a:spcBef>
              <a:spcAft>
                <a:spcPts val="0"/>
              </a:spcAft>
              <a:buNone/>
            </a:pPr>
            <a:r>
              <a:rPr lang="en-US"/>
              <a:t>They also check that all the EU rules are followed by every country.</a:t>
            </a:r>
            <a:endParaRPr/>
          </a:p>
          <a:p>
            <a:pPr marL="0" lvl="0" indent="0" algn="l" rtl="0">
              <a:spcBef>
                <a:spcPts val="0"/>
              </a:spcBef>
              <a:spcAft>
                <a:spcPts val="0"/>
              </a:spcAft>
              <a:buNone/>
            </a:pPr>
            <a:r>
              <a:rPr lang="en-US"/>
              <a:t>Look closely at the European Commission’s logo now</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585" name="Google Shape;58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Finally, let’s talk about the Court of Justice of the European Union, often called the CJEU. Think of it like the 'rule-keeper' for the EU. This court makes sure that the laws of the EU are followed correctly and equally in all member countries.</a:t>
            </a:r>
            <a:endParaRPr/>
          </a:p>
          <a:p>
            <a:pPr marL="0" lvl="0" indent="0" algn="l" rtl="0">
              <a:spcBef>
                <a:spcPts val="0"/>
              </a:spcBef>
              <a:spcAft>
                <a:spcPts val="0"/>
              </a:spcAft>
              <a:buNone/>
            </a:pPr>
            <a:r>
              <a:rPr lang="en-US"/>
              <a:t>If there’s ever a disagreement about how EU laws should be applied, the CJEU helps sort it out and make sure everyone follows the rules the same way.</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618" name="Google Shape;61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Okay, now let’s see if we can recognize the different groups of the European Union by their logos</a:t>
            </a:r>
            <a:endParaRPr/>
          </a:p>
          <a:p>
            <a:pPr marL="171450" lvl="0" indent="-95250" algn="l" rtl="0">
              <a:spcBef>
                <a:spcPts val="0"/>
              </a:spcBef>
              <a:spcAft>
                <a:spcPts val="0"/>
              </a:spcAft>
              <a:buClr>
                <a:schemeClr val="dk1"/>
              </a:buClr>
              <a:buSzPts val="1200"/>
              <a:buFont typeface="Noto Sans Symbols"/>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171450" lvl="0" indent="-95250" algn="l" rtl="0">
              <a:spcBef>
                <a:spcPts val="0"/>
              </a:spcBef>
              <a:spcAft>
                <a:spcPts val="0"/>
              </a:spcAft>
              <a:buClr>
                <a:schemeClr val="dk1"/>
              </a:buClr>
              <a:buSzPts val="1200"/>
              <a:buFont typeface="Noto Sans Symbols"/>
              <a:buNone/>
            </a:pPr>
            <a:endParaRPr/>
          </a:p>
        </p:txBody>
      </p:sp>
      <p:sp>
        <p:nvSpPr>
          <p:cNvPr id="649" name="Google Shape;64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Who wants to start first?</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Point to one of the logos with the pen or laser and ask which group the logo belongs to. Try to give small hints if needed. Once done, move to the next slide</a:t>
            </a:r>
            <a:endParaRPr/>
          </a:p>
        </p:txBody>
      </p:sp>
      <p:sp>
        <p:nvSpPr>
          <p:cNvPr id="670" name="Google Shape;67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Let’s see if we were right.</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Read the names to the class.</a:t>
            </a:r>
            <a:endParaRPr/>
          </a:p>
          <a:p>
            <a:pPr marL="0" lvl="0" indent="0" algn="l" rtl="0">
              <a:spcBef>
                <a:spcPts val="0"/>
              </a:spcBef>
              <a:spcAft>
                <a:spcPts val="0"/>
              </a:spcAft>
              <a:buNone/>
            </a:pPr>
            <a:endParaRPr/>
          </a:p>
        </p:txBody>
      </p:sp>
      <p:sp>
        <p:nvSpPr>
          <p:cNvPr id="700" name="Google Shape;70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Now that we’re starting to understand how the European Union is set up, let’s look at the rules it has for all the citizens living there.</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735" name="Google Shape;73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Alright, let's talk about something called 'Displacement of Citizens' in the European Union. </a:t>
            </a:r>
            <a:endParaRPr/>
          </a:p>
          <a:p>
            <a:pPr marL="0" lvl="0" indent="0" algn="l" rtl="0">
              <a:spcBef>
                <a:spcPts val="0"/>
              </a:spcBef>
              <a:spcAft>
                <a:spcPts val="0"/>
              </a:spcAft>
              <a:buClr>
                <a:schemeClr val="dk1"/>
              </a:buClr>
              <a:buSzPts val="1200"/>
              <a:buFont typeface="Noto Sans Symbols"/>
              <a:buNone/>
            </a:pPr>
            <a:r>
              <a:rPr lang="en-US"/>
              <a:t>This term refers to the idea that people can move from one EU country to another more easily than outside the EU. </a:t>
            </a:r>
            <a:endParaRPr/>
          </a:p>
          <a:p>
            <a:pPr marL="0" lvl="0" indent="0" algn="l" rtl="0">
              <a:spcBef>
                <a:spcPts val="0"/>
              </a:spcBef>
              <a:spcAft>
                <a:spcPts val="0"/>
              </a:spcAft>
              <a:buClr>
                <a:schemeClr val="dk1"/>
              </a:buClr>
              <a:buSzPts val="1200"/>
              <a:buFont typeface="Noto Sans Symbols"/>
              <a:buNone/>
            </a:pPr>
            <a:r>
              <a:rPr lang="en-US"/>
              <a:t>For example, if someone from France wants to live or work in Spain, they can do so without too many extra rules or paperwork. </a:t>
            </a:r>
            <a:endParaRPr/>
          </a:p>
          <a:p>
            <a:pPr marL="0" lvl="0" indent="0" algn="l" rtl="0">
              <a:spcBef>
                <a:spcPts val="0"/>
              </a:spcBef>
              <a:spcAft>
                <a:spcPts val="0"/>
              </a:spcAft>
              <a:buClr>
                <a:schemeClr val="dk1"/>
              </a:buClr>
              <a:buSzPts val="1200"/>
              <a:buFont typeface="Noto Sans Symbols"/>
              <a:buNone/>
            </a:pPr>
            <a:r>
              <a:rPr lang="en-US"/>
              <a:t>This helps people find new opportunities and experience different cultures within the EU. </a:t>
            </a:r>
            <a:endParaRPr/>
          </a:p>
          <a:p>
            <a:pPr marL="0" lvl="0" indent="0" algn="l" rtl="0">
              <a:spcBef>
                <a:spcPts val="0"/>
              </a:spcBef>
              <a:spcAft>
                <a:spcPts val="0"/>
              </a:spcAft>
              <a:buClr>
                <a:schemeClr val="dk1"/>
              </a:buClr>
              <a:buSzPts val="1200"/>
              <a:buFont typeface="Noto Sans Symbols"/>
              <a:buNone/>
            </a:pPr>
            <a:r>
              <a:rPr lang="en-US"/>
              <a:t>So, it's like having a big area where you can move around freely and enjoy different places in Europe!</a:t>
            </a: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Clr>
                <a:schemeClr val="dk1"/>
              </a:buClr>
              <a:buSzPts val="1200"/>
              <a:buFont typeface="Noto Sans Symbols"/>
              <a:buNone/>
            </a:pPr>
            <a:endParaRPr/>
          </a:p>
        </p:txBody>
      </p:sp>
      <p:sp>
        <p:nvSpPr>
          <p:cNvPr id="754" name="Google Shape;75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4" name="Google Shape;78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419999"/>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 The EU allows people to move freely between its countries. This means </a:t>
            </a:r>
            <a:r>
              <a:rPr lang="en-US" sz="1200" b="1">
                <a:solidFill>
                  <a:srgbClr val="000000"/>
                </a:solidFill>
                <a:latin typeface="Atkinson Hyperlegible"/>
                <a:ea typeface="Atkinson Hyperlegible"/>
                <a:cs typeface="Atkinson Hyperlegible"/>
                <a:sym typeface="Atkinson Hyperlegible"/>
              </a:rPr>
              <a:t>EU citizens can live, work, and travel in any EU country.</a:t>
            </a:r>
            <a:endParaRPr/>
          </a:p>
          <a:p>
            <a:pPr marL="0" lvl="0" indent="0" algn="l" rtl="0">
              <a:lnSpc>
                <a:spcPct val="419999"/>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A special rule called the </a:t>
            </a:r>
            <a:r>
              <a:rPr lang="en-US" sz="1200" b="1">
                <a:solidFill>
                  <a:srgbClr val="000000"/>
                </a:solidFill>
                <a:latin typeface="Atkinson Hyperlegible"/>
                <a:ea typeface="Atkinson Hyperlegible"/>
                <a:cs typeface="Atkinson Hyperlegible"/>
                <a:sym typeface="Atkinson Hyperlegible"/>
              </a:rPr>
              <a:t>Free Movement Directive</a:t>
            </a:r>
            <a:r>
              <a:rPr lang="en-US" sz="1200">
                <a:solidFill>
                  <a:srgbClr val="000000"/>
                </a:solidFill>
                <a:latin typeface="Atkinson Hyperlegible"/>
                <a:ea typeface="Atkinson Hyperlegible"/>
                <a:cs typeface="Atkinson Hyperlegible"/>
                <a:sym typeface="Atkinson Hyperlegible"/>
              </a:rPr>
              <a:t> makes sure that EU citizens and their families have the right to stay in any EU country if they follow certain rules.</a:t>
            </a: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lnSpc>
                <a:spcPct val="419999"/>
              </a:lnSpc>
              <a:spcBef>
                <a:spcPts val="0"/>
              </a:spcBef>
              <a:spcAft>
                <a:spcPts val="0"/>
              </a:spcAft>
              <a:buNone/>
            </a:pPr>
            <a:endParaRPr sz="1200" b="1">
              <a:solidFill>
                <a:srgbClr val="000000"/>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p:txBody>
      </p:sp>
      <p:sp>
        <p:nvSpPr>
          <p:cNvPr id="785" name="Google Shape;78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3" name="Google Shape;81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Let's play together.</a:t>
            </a:r>
            <a:endParaRPr/>
          </a:p>
          <a:p>
            <a:pPr marL="0" lvl="0" indent="0" algn="l" rtl="0">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Game: Travelling among European Contries</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Objective:</a:t>
            </a:r>
            <a:r>
              <a:rPr lang="en-US" sz="1800">
                <a:solidFill>
                  <a:srgbClr val="5B9BD5"/>
                </a:solidFill>
                <a:latin typeface="Calibri"/>
                <a:ea typeface="Calibri"/>
                <a:cs typeface="Calibri"/>
                <a:sym typeface="Calibri"/>
              </a:rPr>
              <a:t> Understand the freedom to move between EU countries through a simple, fun roleplay.</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Materials Needed:</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a:solidFill>
                  <a:srgbClr val="5B9BD5"/>
                </a:solidFill>
                <a:latin typeface="Calibri"/>
                <a:ea typeface="Calibri"/>
                <a:cs typeface="Calibri"/>
                <a:sym typeface="Calibri"/>
              </a:rPr>
              <a:t>Country name cards (one for each EU member country)</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a:solidFill>
                  <a:srgbClr val="5B9BD5"/>
                </a:solidFill>
                <a:latin typeface="Calibri"/>
                <a:ea typeface="Calibri"/>
                <a:cs typeface="Calibri"/>
                <a:sym typeface="Calibri"/>
              </a:rPr>
              <a:t>“Move Card” (simple card saying “You can move”)</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a:solidFill>
                  <a:srgbClr val="5B9BD5"/>
                </a:solidFill>
                <a:latin typeface="Calibri"/>
                <a:ea typeface="Calibri"/>
                <a:cs typeface="Calibri"/>
                <a:sym typeface="Calibri"/>
              </a:rPr>
              <a:t>Sticky notes or markers for names</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Instructions:</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Introduction (3 minutes):</a:t>
            </a:r>
            <a:r>
              <a:rPr lang="en-US" sz="1800">
                <a:solidFill>
                  <a:srgbClr val="5B9BD5"/>
                </a:solidFill>
                <a:latin typeface="Calibri"/>
                <a:ea typeface="Calibri"/>
                <a:cs typeface="Calibri"/>
                <a:sym typeface="Calibri"/>
              </a:rPr>
              <a:t> Explain that in the EU, people can easily move between countries to live, work, or study. This freedom is called "Displacement of Citizens."</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Assign Countries (3 minutes):</a:t>
            </a:r>
            <a:r>
              <a:rPr lang="en-US" sz="1800">
                <a:solidFill>
                  <a:srgbClr val="5B9BD5"/>
                </a:solidFill>
                <a:latin typeface="Calibri"/>
                <a:ea typeface="Calibri"/>
                <a:cs typeface="Calibri"/>
                <a:sym typeface="Calibri"/>
              </a:rPr>
              <a:t> Give each student a country card from the EU. This is their starting country.</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Roleplay Movement (10 minutes):</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a:solidFill>
                  <a:srgbClr val="5B9BD5"/>
                </a:solidFill>
                <a:latin typeface="Calibri"/>
                <a:ea typeface="Calibri"/>
                <a:cs typeface="Calibri"/>
                <a:sym typeface="Calibri"/>
              </a:rPr>
              <a:t>Students take turns drawing a new country card from the pile.</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a:solidFill>
                  <a:srgbClr val="5B9BD5"/>
                </a:solidFill>
                <a:latin typeface="Calibri"/>
                <a:ea typeface="Calibri"/>
                <a:cs typeface="Calibri"/>
                <a:sym typeface="Calibri"/>
              </a:rPr>
              <a:t>When a student moves to a new country, they should say why they are moving (e.g., for a new job or adventure).</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a:solidFill>
                  <a:srgbClr val="5B9BD5"/>
                </a:solidFill>
                <a:latin typeface="Calibri"/>
                <a:ea typeface="Calibri"/>
                <a:cs typeface="Calibri"/>
                <a:sym typeface="Calibri"/>
              </a:rPr>
              <a:t>If their reason is good, give them a “Move Card” to show they can move. If not, they stay in their current country.</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Share and Discuss (4 minutes):</a:t>
            </a:r>
            <a:r>
              <a:rPr lang="en-US" sz="1800">
                <a:solidFill>
                  <a:srgbClr val="5B9BD5"/>
                </a:solidFill>
                <a:latin typeface="Calibri"/>
                <a:ea typeface="Calibri"/>
                <a:cs typeface="Calibri"/>
                <a:sym typeface="Calibri"/>
              </a:rPr>
              <a:t> After a few moves, have students share their experiences about moving and what they learned.</a:t>
            </a:r>
            <a:endParaRPr sz="1800">
              <a:latin typeface="Calibri"/>
              <a:ea typeface="Calibri"/>
              <a:cs typeface="Calibri"/>
              <a:sym typeface="Calibri"/>
            </a:endParaRPr>
          </a:p>
          <a:p>
            <a:pPr marL="0" lvl="0" indent="0" algn="l" rtl="0">
              <a:spcBef>
                <a:spcPts val="0"/>
              </a:spcBef>
              <a:spcAft>
                <a:spcPts val="0"/>
              </a:spcAft>
              <a:buClr>
                <a:srgbClr val="5B9BD5"/>
              </a:buClr>
              <a:buSzPts val="1000"/>
              <a:buFont typeface="Calibri"/>
              <a:buNone/>
            </a:pPr>
            <a:r>
              <a:rPr lang="en-US" sz="1800" b="1">
                <a:solidFill>
                  <a:srgbClr val="5B9BD5"/>
                </a:solidFill>
                <a:latin typeface="Calibri"/>
                <a:ea typeface="Calibri"/>
                <a:cs typeface="Calibri"/>
                <a:sym typeface="Calibri"/>
              </a:rPr>
              <a:t>Wrap-Up:</a:t>
            </a:r>
            <a:r>
              <a:rPr lang="en-US" sz="1800">
                <a:solidFill>
                  <a:srgbClr val="5B9BD5"/>
                </a:solidFill>
                <a:latin typeface="Calibri"/>
                <a:ea typeface="Calibri"/>
                <a:cs typeface="Calibri"/>
                <a:sym typeface="Calibri"/>
              </a:rPr>
              <a:t> Explain how easy it is to move between EU countries and how it helps people find new opportunities and learn about different cultures.</a:t>
            </a:r>
            <a:endParaRPr/>
          </a:p>
          <a:p>
            <a:pPr marL="0" lvl="0" indent="0" algn="l" rtl="0">
              <a:spcBef>
                <a:spcPts val="0"/>
              </a:spcBef>
              <a:spcAft>
                <a:spcPts val="0"/>
              </a:spcAft>
              <a:buClr>
                <a:schemeClr val="dk1"/>
              </a:buClr>
              <a:buSzPts val="1800"/>
              <a:buFont typeface="Noto Sans Symbols"/>
              <a:buNone/>
            </a:pPr>
            <a:endParaRPr sz="1800"/>
          </a:p>
          <a:p>
            <a:pPr marL="171450" marR="0" lvl="0" indent="-171450" algn="l" rtl="0">
              <a:lnSpc>
                <a:spcPct val="100000"/>
              </a:lnSpc>
              <a:spcBef>
                <a:spcPts val="0"/>
              </a:spcBef>
              <a:spcAft>
                <a:spcPts val="0"/>
              </a:spcAft>
              <a:buClr>
                <a:schemeClr val="dk1"/>
              </a:buClr>
              <a:buSzPts val="1800"/>
              <a:buFont typeface="Noto Sans Symbols"/>
              <a:buChar char="📄"/>
            </a:pPr>
            <a:r>
              <a:rPr lang="en-US" sz="1800"/>
              <a:t>Once done. Move to the next slide</a:t>
            </a:r>
            <a:endParaRPr/>
          </a:p>
          <a:p>
            <a:pPr marL="0" lvl="0" indent="0" algn="l" rtl="0">
              <a:spcBef>
                <a:spcPts val="0"/>
              </a:spcBef>
              <a:spcAft>
                <a:spcPts val="0"/>
              </a:spcAft>
              <a:buClr>
                <a:schemeClr val="dk1"/>
              </a:buClr>
              <a:buSzPts val="1000"/>
              <a:buFont typeface="Arial"/>
              <a:buNone/>
            </a:pPr>
            <a:endParaRPr sz="1800">
              <a:latin typeface="Calibri"/>
              <a:ea typeface="Calibri"/>
              <a:cs typeface="Calibri"/>
              <a:sym typeface="Calibri"/>
            </a:endParaRPr>
          </a:p>
          <a:p>
            <a:pPr marL="0" lvl="0" indent="0" algn="l" rtl="0">
              <a:spcBef>
                <a:spcPts val="0"/>
              </a:spcBef>
              <a:spcAft>
                <a:spcPts val="0"/>
              </a:spcAft>
              <a:buNone/>
            </a:pPr>
            <a:endParaRPr/>
          </a:p>
        </p:txBody>
      </p:sp>
      <p:sp>
        <p:nvSpPr>
          <p:cNvPr id="814" name="Google Shape;81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Let's talk about </a:t>
            </a:r>
            <a:r>
              <a:rPr lang="en-US" b="1"/>
              <a:t>Protection of Privacy </a:t>
            </a:r>
            <a:r>
              <a:rPr lang="en-US"/>
              <a:t>in the European Union. </a:t>
            </a:r>
            <a:endParaRPr/>
          </a:p>
          <a:p>
            <a:pPr marL="0" lvl="0" indent="0" algn="l" rtl="0">
              <a:spcBef>
                <a:spcPts val="0"/>
              </a:spcBef>
              <a:spcAft>
                <a:spcPts val="0"/>
              </a:spcAft>
              <a:buClr>
                <a:schemeClr val="dk1"/>
              </a:buClr>
              <a:buSzPts val="1200"/>
              <a:buFont typeface="Noto Sans Symbols"/>
              <a:buNone/>
            </a:pPr>
            <a:r>
              <a:rPr lang="en-US"/>
              <a:t>This means that the EU has rules to keep people’s personal information safe and private. </a:t>
            </a:r>
            <a:endParaRPr/>
          </a:p>
          <a:p>
            <a:pPr marL="0" lvl="0" indent="0" algn="l" rtl="0">
              <a:spcBef>
                <a:spcPts val="0"/>
              </a:spcBef>
              <a:spcAft>
                <a:spcPts val="0"/>
              </a:spcAft>
              <a:buClr>
                <a:schemeClr val="dk1"/>
              </a:buClr>
              <a:buSzPts val="1200"/>
              <a:buFont typeface="Noto Sans Symbols"/>
              <a:buNone/>
            </a:pPr>
            <a:r>
              <a:rPr lang="en-US"/>
              <a:t>For example, when you sign up for a website or use an app, your personal details like your name or address shouldn’t be shared without your permission.</a:t>
            </a:r>
            <a:endParaRPr/>
          </a:p>
          <a:p>
            <a:pPr marL="0" lvl="0" indent="0" algn="l" rtl="0">
              <a:spcBef>
                <a:spcPts val="0"/>
              </a:spcBef>
              <a:spcAft>
                <a:spcPts val="0"/>
              </a:spcAft>
              <a:buNone/>
            </a:pPr>
            <a:r>
              <a:rPr lang="en-US"/>
              <a:t>The EU has strict laws to make sure that companies handle your information carefully and only use it for the right reasons. </a:t>
            </a:r>
            <a:endParaRPr/>
          </a:p>
          <a:p>
            <a:pPr marL="0" lvl="0" indent="0" algn="l" rtl="0">
              <a:spcBef>
                <a:spcPts val="0"/>
              </a:spcBef>
              <a:spcAft>
                <a:spcPts val="0"/>
              </a:spcAft>
              <a:buNone/>
            </a:pPr>
            <a:r>
              <a:rPr lang="en-US"/>
              <a:t>So, </a:t>
            </a:r>
            <a:r>
              <a:rPr lang="en-US" b="1"/>
              <a:t>Protection of Privacy </a:t>
            </a:r>
            <a:r>
              <a:rPr lang="en-US"/>
              <a:t>means making sure your private information stays private and secure</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You can make some example, and then move to the next slide.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35" name="Google Shape;835;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The </a:t>
            </a:r>
            <a:r>
              <a:rPr lang="en-US" b="1"/>
              <a:t>European Anti-Corruption Regulations </a:t>
            </a:r>
            <a:endParaRPr/>
          </a:p>
          <a:p>
            <a:pPr marL="0" lvl="0" indent="0" algn="l" rtl="0">
              <a:spcBef>
                <a:spcPts val="0"/>
              </a:spcBef>
              <a:spcAft>
                <a:spcPts val="0"/>
              </a:spcAft>
              <a:buClr>
                <a:schemeClr val="dk1"/>
              </a:buClr>
              <a:buSzPts val="1200"/>
              <a:buFont typeface="Noto Sans Symbols"/>
              <a:buNone/>
            </a:pPr>
            <a:r>
              <a:rPr lang="en-US"/>
              <a:t>These are rules the EU has set up to stop corruption. </a:t>
            </a:r>
            <a:endParaRPr/>
          </a:p>
          <a:p>
            <a:pPr marL="0" lvl="0" indent="0" algn="l" rtl="0">
              <a:spcBef>
                <a:spcPts val="0"/>
              </a:spcBef>
              <a:spcAft>
                <a:spcPts val="0"/>
              </a:spcAft>
              <a:buClr>
                <a:schemeClr val="dk1"/>
              </a:buClr>
              <a:buSzPts val="1200"/>
              <a:buFont typeface="Noto Sans Symbols"/>
              <a:buNone/>
            </a:pPr>
            <a:r>
              <a:rPr lang="en-US" b="1"/>
              <a:t>Corruption happens when people use their power in the wrong way, like taking bribes or using their position to benefit themselves unfairly</a:t>
            </a:r>
            <a:r>
              <a:rPr lang="en-US"/>
              <a:t>.</a:t>
            </a:r>
            <a:endParaRPr/>
          </a:p>
          <a:p>
            <a:pPr marL="0" lvl="0" indent="0" algn="l" rtl="0">
              <a:spcBef>
                <a:spcPts val="0"/>
              </a:spcBef>
              <a:spcAft>
                <a:spcPts val="0"/>
              </a:spcAft>
              <a:buNone/>
            </a:pPr>
            <a:r>
              <a:rPr lang="en-US"/>
              <a:t>The EU has these rules to make sure everyone plays fair and that leaders and businesses follow the law. </a:t>
            </a:r>
            <a:endParaRPr/>
          </a:p>
          <a:p>
            <a:pPr marL="0" lvl="0" indent="0" algn="l" rtl="0">
              <a:spcBef>
                <a:spcPts val="0"/>
              </a:spcBef>
              <a:spcAft>
                <a:spcPts val="0"/>
              </a:spcAft>
              <a:buNone/>
            </a:pPr>
            <a:r>
              <a:rPr lang="en-US"/>
              <a:t>The goal is to keep things honest and transparent, so everyone can trust that decisions are made fairly and that no one is cheating or getting special treatment.</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You can make some example, and then move to the next slide.</a:t>
            </a:r>
            <a:endParaRPr/>
          </a:p>
          <a:p>
            <a:pPr marL="0" lvl="0" indent="0" algn="l" rtl="0">
              <a:spcBef>
                <a:spcPts val="0"/>
              </a:spcBef>
              <a:spcAft>
                <a:spcPts val="0"/>
              </a:spcAft>
              <a:buNone/>
            </a:pPr>
            <a:endParaRPr/>
          </a:p>
        </p:txBody>
      </p:sp>
      <p:sp>
        <p:nvSpPr>
          <p:cNvPr id="862" name="Google Shape;86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419999"/>
              </a:lnSpc>
              <a:spcBef>
                <a:spcPts val="0"/>
              </a:spcBef>
              <a:spcAft>
                <a:spcPts val="0"/>
              </a:spcAft>
              <a:buClr>
                <a:srgbClr val="000000"/>
              </a:buClr>
              <a:buSzPts val="1200"/>
              <a:buFont typeface="Noto Sans Symbols"/>
              <a:buChar char="☺"/>
            </a:pPr>
            <a:r>
              <a:rPr lang="en-US" sz="1200" b="0">
                <a:solidFill>
                  <a:srgbClr val="000000"/>
                </a:solidFill>
                <a:latin typeface="Atkinson Hyperlegible"/>
                <a:ea typeface="Atkinson Hyperlegible"/>
                <a:cs typeface="Atkinson Hyperlegible"/>
                <a:sym typeface="Atkinson Hyperlegible"/>
              </a:rPr>
              <a:t>The EU also works with member countries to investigate corruption cases.  </a:t>
            </a:r>
            <a:r>
              <a:rPr lang="en-US" sz="1200" b="1">
                <a:solidFill>
                  <a:srgbClr val="000000"/>
                </a:solidFill>
                <a:latin typeface="Atkinson Hyperlegible"/>
                <a:ea typeface="Atkinson Hyperlegible"/>
                <a:cs typeface="Atkinson Hyperlegible"/>
                <a:sym typeface="Atkinson Hyperlegible"/>
              </a:rPr>
              <a:t>This helps protect citizens and build trust in governments and institutions.</a:t>
            </a:r>
            <a:endParaRPr/>
          </a:p>
          <a:p>
            <a:pPr marL="0" marR="0" lvl="0" indent="0" algn="l" rtl="0">
              <a:lnSpc>
                <a:spcPct val="419999"/>
              </a:lnSpc>
              <a:spcBef>
                <a:spcPts val="0"/>
              </a:spcBef>
              <a:spcAft>
                <a:spcPts val="0"/>
              </a:spcAft>
              <a:buClr>
                <a:schemeClr val="dk1"/>
              </a:buClr>
              <a:buSzPts val="1200"/>
              <a:buFont typeface="Noto Sans Symbols"/>
              <a:buNone/>
            </a:pPr>
            <a:r>
              <a:rPr lang="en-US"/>
              <a:t>So remember, European Anti-Corruption Regulations ensure that no one can gain an unfair advantage by breaking the law.</a:t>
            </a:r>
            <a:endParaRPr sz="1200" b="1">
              <a:solidFill>
                <a:srgbClr val="000000"/>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Let’s  play, to understand better. Move to the next slide.</a:t>
            </a:r>
            <a:endParaRPr/>
          </a:p>
          <a:p>
            <a:pPr marL="0" lvl="0" indent="0" algn="l" rtl="0">
              <a:spcBef>
                <a:spcPts val="0"/>
              </a:spcBef>
              <a:spcAft>
                <a:spcPts val="0"/>
              </a:spcAft>
              <a:buNone/>
            </a:pPr>
            <a:endParaRPr/>
          </a:p>
        </p:txBody>
      </p:sp>
      <p:sp>
        <p:nvSpPr>
          <p:cNvPr id="893" name="Google Shape;89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Game: "Fair or Not Fair?"</a:t>
            </a:r>
            <a:endParaRPr/>
          </a:p>
          <a:p>
            <a:pPr marL="0" lvl="0" indent="0" algn="l" rtl="0">
              <a:spcBef>
                <a:spcPts val="0"/>
              </a:spcBef>
              <a:spcAft>
                <a:spcPts val="0"/>
              </a:spcAft>
              <a:buNone/>
            </a:pPr>
            <a:r>
              <a:rPr lang="en-US" b="1"/>
              <a:t>Objective:</a:t>
            </a:r>
            <a:r>
              <a:rPr lang="en-US"/>
              <a:t> Understand how rules prevent unfair behavior and ensure fairness.</a:t>
            </a:r>
            <a:endParaRPr/>
          </a:p>
          <a:p>
            <a:pPr marL="0" lvl="0" indent="0" algn="l" rtl="0">
              <a:spcBef>
                <a:spcPts val="0"/>
              </a:spcBef>
              <a:spcAft>
                <a:spcPts val="0"/>
              </a:spcAft>
              <a:buNone/>
            </a:pPr>
            <a:r>
              <a:rPr lang="en-US" b="1"/>
              <a:t>Materials Needed:</a:t>
            </a:r>
            <a:endParaRPr/>
          </a:p>
          <a:p>
            <a:pPr marL="0" lvl="0" indent="-76200" algn="l" rtl="0">
              <a:spcBef>
                <a:spcPts val="0"/>
              </a:spcBef>
              <a:spcAft>
                <a:spcPts val="0"/>
              </a:spcAft>
              <a:buClr>
                <a:schemeClr val="dk1"/>
              </a:buClr>
              <a:buSzPts val="1200"/>
              <a:buFont typeface="Arial"/>
              <a:buChar char="•"/>
            </a:pPr>
            <a:r>
              <a:rPr lang="en-US"/>
              <a:t>Simple scenario cards (with brief situations about making decisions)</a:t>
            </a:r>
            <a:endParaRPr/>
          </a:p>
          <a:p>
            <a:pPr marL="0" lvl="0" indent="-76200" algn="l" rtl="0">
              <a:spcBef>
                <a:spcPts val="0"/>
              </a:spcBef>
              <a:spcAft>
                <a:spcPts val="0"/>
              </a:spcAft>
              <a:buClr>
                <a:schemeClr val="dk1"/>
              </a:buClr>
              <a:buSzPts val="1200"/>
              <a:buFont typeface="Arial"/>
              <a:buChar char="•"/>
            </a:pPr>
            <a:r>
              <a:rPr lang="en-US"/>
              <a:t>Sticky notes or markers</a:t>
            </a:r>
            <a:endParaRPr/>
          </a:p>
          <a:p>
            <a:pPr marL="0" lvl="0" indent="0" algn="l" rtl="0">
              <a:spcBef>
                <a:spcPts val="0"/>
              </a:spcBef>
              <a:spcAft>
                <a:spcPts val="0"/>
              </a:spcAft>
              <a:buNone/>
            </a:pPr>
            <a:r>
              <a:rPr lang="en-US" b="1"/>
              <a:t>Instructions:</a:t>
            </a:r>
            <a:endParaRPr/>
          </a:p>
          <a:p>
            <a:pPr marL="0" lvl="0" indent="-76200" algn="l" rtl="0">
              <a:spcBef>
                <a:spcPts val="0"/>
              </a:spcBef>
              <a:spcAft>
                <a:spcPts val="0"/>
              </a:spcAft>
              <a:buClr>
                <a:schemeClr val="dk1"/>
              </a:buClr>
              <a:buSzPts val="1200"/>
              <a:buFont typeface="Play"/>
              <a:buAutoNum type="arabicPeriod"/>
            </a:pPr>
            <a:r>
              <a:rPr lang="en-US" b="1"/>
              <a:t>Introduction (3 minutes):</a:t>
            </a:r>
            <a:r>
              <a:rPr lang="en-US"/>
              <a:t> Explain that today’s game will help them see how rules stop unfair actions, like cheating or taking bribes.</a:t>
            </a:r>
            <a:endParaRPr/>
          </a:p>
          <a:p>
            <a:pPr marL="0" lvl="0" indent="-76200" algn="l" rtl="0">
              <a:spcBef>
                <a:spcPts val="0"/>
              </a:spcBef>
              <a:spcAft>
                <a:spcPts val="0"/>
              </a:spcAft>
              <a:buClr>
                <a:schemeClr val="dk1"/>
              </a:buClr>
              <a:buSzPts val="1200"/>
              <a:buFont typeface="Play"/>
              <a:buAutoNum type="arabicPeriod"/>
            </a:pPr>
            <a:r>
              <a:rPr lang="en-US" b="1"/>
              <a:t>Group Activity (15 minutes):</a:t>
            </a:r>
            <a:endParaRPr/>
          </a:p>
          <a:p>
            <a:pPr marL="742950" lvl="1" indent="-285750" algn="l" rtl="0">
              <a:spcBef>
                <a:spcPts val="0"/>
              </a:spcBef>
              <a:spcAft>
                <a:spcPts val="0"/>
              </a:spcAft>
              <a:buClr>
                <a:schemeClr val="dk1"/>
              </a:buClr>
              <a:buSzPts val="1200"/>
              <a:buFont typeface="Play"/>
              <a:buAutoNum type="arabicPeriod"/>
            </a:pPr>
            <a:r>
              <a:rPr lang="en-US"/>
              <a:t>Divide the students into small groups.</a:t>
            </a:r>
            <a:endParaRPr/>
          </a:p>
          <a:p>
            <a:pPr marL="742950" lvl="1" indent="-285750" algn="l" rtl="0">
              <a:spcBef>
                <a:spcPts val="0"/>
              </a:spcBef>
              <a:spcAft>
                <a:spcPts val="0"/>
              </a:spcAft>
              <a:buClr>
                <a:schemeClr val="dk1"/>
              </a:buClr>
              <a:buSzPts val="1200"/>
              <a:buFont typeface="Play"/>
              <a:buAutoNum type="arabicPeriod"/>
            </a:pPr>
            <a:r>
              <a:rPr lang="en-US"/>
              <a:t>Give each group a scenario card. For example, one card might say:</a:t>
            </a:r>
            <a:endParaRPr/>
          </a:p>
          <a:p>
            <a:pPr marL="1143000" lvl="2" indent="-228600" algn="l" rtl="0">
              <a:spcBef>
                <a:spcPts val="0"/>
              </a:spcBef>
              <a:spcAft>
                <a:spcPts val="0"/>
              </a:spcAft>
              <a:buClr>
                <a:schemeClr val="dk1"/>
              </a:buClr>
              <a:buSzPts val="1200"/>
              <a:buFont typeface="Play"/>
              <a:buAutoNum type="arabicPeriod"/>
            </a:pPr>
            <a:r>
              <a:rPr lang="en-US" b="1"/>
              <a:t>Scenario Card:</a:t>
            </a:r>
            <a:r>
              <a:rPr lang="en-US"/>
              <a:t> "You are the judge in a contest to pick the best project. Two students have great projects. One student offers you a gift to get extra points."</a:t>
            </a:r>
            <a:endParaRPr/>
          </a:p>
          <a:p>
            <a:pPr marL="742950" lvl="1" indent="-285750" algn="l" rtl="0">
              <a:spcBef>
                <a:spcPts val="0"/>
              </a:spcBef>
              <a:spcAft>
                <a:spcPts val="0"/>
              </a:spcAft>
              <a:buClr>
                <a:schemeClr val="dk1"/>
              </a:buClr>
              <a:buSzPts val="1200"/>
              <a:buFont typeface="Play"/>
              <a:buAutoNum type="arabicPeriod"/>
            </a:pPr>
            <a:r>
              <a:rPr lang="en-US"/>
              <a:t>Each group will act out the scenario twice:</a:t>
            </a:r>
            <a:endParaRPr/>
          </a:p>
          <a:p>
            <a:pPr marL="1143000" lvl="2" indent="-228600" algn="l" rtl="0">
              <a:spcBef>
                <a:spcPts val="0"/>
              </a:spcBef>
              <a:spcAft>
                <a:spcPts val="0"/>
              </a:spcAft>
              <a:buClr>
                <a:schemeClr val="dk1"/>
              </a:buClr>
              <a:buSzPts val="1200"/>
              <a:buFont typeface="Play"/>
              <a:buAutoNum type="arabicPeriod"/>
            </a:pPr>
            <a:r>
              <a:rPr lang="en-US" b="1"/>
              <a:t>First, with unfair actions:</a:t>
            </a:r>
            <a:r>
              <a:rPr lang="en-US"/>
              <a:t> One student offers the gift, and the judge accepts it, showing how corruption might happen.</a:t>
            </a:r>
            <a:endParaRPr/>
          </a:p>
          <a:p>
            <a:pPr marL="1143000" lvl="2" indent="-228600" algn="l" rtl="0">
              <a:spcBef>
                <a:spcPts val="0"/>
              </a:spcBef>
              <a:spcAft>
                <a:spcPts val="0"/>
              </a:spcAft>
              <a:buClr>
                <a:schemeClr val="dk1"/>
              </a:buClr>
              <a:buSzPts val="1200"/>
              <a:buFont typeface="Play"/>
              <a:buAutoNum type="arabicPeriod"/>
            </a:pPr>
            <a:r>
              <a:rPr lang="en-US" b="1"/>
              <a:t>Then, with fair actions:</a:t>
            </a:r>
            <a:r>
              <a:rPr lang="en-US"/>
              <a:t> The judge makes a decision based on the project quality alone, without accepting any gifts.</a:t>
            </a:r>
            <a:endParaRPr/>
          </a:p>
          <a:p>
            <a:pPr marL="0" lvl="0" indent="-76200" algn="l" rtl="0">
              <a:spcBef>
                <a:spcPts val="0"/>
              </a:spcBef>
              <a:spcAft>
                <a:spcPts val="0"/>
              </a:spcAft>
              <a:buClr>
                <a:schemeClr val="dk1"/>
              </a:buClr>
              <a:buSzPts val="1200"/>
              <a:buFont typeface="Play"/>
              <a:buAutoNum type="arabicPeriod"/>
            </a:pPr>
            <a:r>
              <a:rPr lang="en-US" b="1"/>
              <a:t>Discussion (5/10 minutes):</a:t>
            </a:r>
            <a:endParaRPr/>
          </a:p>
          <a:p>
            <a:pPr marL="742950" lvl="1" indent="-285750" algn="l" rtl="0">
              <a:spcBef>
                <a:spcPts val="0"/>
              </a:spcBef>
              <a:spcAft>
                <a:spcPts val="0"/>
              </a:spcAft>
              <a:buClr>
                <a:schemeClr val="dk1"/>
              </a:buClr>
              <a:buSzPts val="1200"/>
              <a:buFont typeface="Play"/>
              <a:buAutoNum type="arabicPeriod"/>
            </a:pPr>
            <a:r>
              <a:rPr lang="en-US"/>
              <a:t>After acting out the scenarios, ask the groups:</a:t>
            </a:r>
            <a:endParaRPr/>
          </a:p>
          <a:p>
            <a:pPr marL="1143000" lvl="2" indent="-228600" algn="l" rtl="0">
              <a:spcBef>
                <a:spcPts val="0"/>
              </a:spcBef>
              <a:spcAft>
                <a:spcPts val="0"/>
              </a:spcAft>
              <a:buClr>
                <a:schemeClr val="dk1"/>
              </a:buClr>
              <a:buSzPts val="1200"/>
              <a:buFont typeface="Play"/>
              <a:buAutoNum type="arabicPeriod"/>
            </a:pPr>
            <a:r>
              <a:rPr lang="en-US"/>
              <a:t>How did it feel when the situation was unfair?</a:t>
            </a:r>
            <a:endParaRPr/>
          </a:p>
          <a:p>
            <a:pPr marL="1143000" lvl="2" indent="-228600" algn="l" rtl="0">
              <a:spcBef>
                <a:spcPts val="0"/>
              </a:spcBef>
              <a:spcAft>
                <a:spcPts val="0"/>
              </a:spcAft>
              <a:buClr>
                <a:schemeClr val="dk1"/>
              </a:buClr>
              <a:buSzPts val="1200"/>
              <a:buFont typeface="Play"/>
              <a:buAutoNum type="arabicPeriod"/>
            </a:pPr>
            <a:r>
              <a:rPr lang="en-US"/>
              <a:t>What was better about the fair situation?</a:t>
            </a:r>
            <a:endParaRPr/>
          </a:p>
          <a:p>
            <a:pPr marL="1143000" lvl="2" indent="-228600" algn="l" rtl="0">
              <a:spcBef>
                <a:spcPts val="0"/>
              </a:spcBef>
              <a:spcAft>
                <a:spcPts val="0"/>
              </a:spcAft>
              <a:buClr>
                <a:schemeClr val="dk1"/>
              </a:buClr>
              <a:buSzPts val="1200"/>
              <a:buFont typeface="Play"/>
              <a:buAutoNum type="arabicPeriod"/>
            </a:pPr>
            <a:r>
              <a:rPr lang="en-US"/>
              <a:t>Why is it important to be fair?</a:t>
            </a:r>
            <a:endParaRPr/>
          </a:p>
          <a:p>
            <a:pPr marL="0" lvl="0" indent="-76200" algn="l" rtl="0">
              <a:spcBef>
                <a:spcPts val="0"/>
              </a:spcBef>
              <a:spcAft>
                <a:spcPts val="0"/>
              </a:spcAft>
              <a:buClr>
                <a:schemeClr val="dk1"/>
              </a:buClr>
              <a:buSzPts val="1200"/>
              <a:buFont typeface="Play"/>
              <a:buAutoNum type="arabicPeriod"/>
            </a:pPr>
            <a:r>
              <a:rPr lang="en-US" b="1"/>
              <a:t>Wrap-Up (2 minutes):</a:t>
            </a:r>
            <a:r>
              <a:rPr lang="en-US"/>
              <a:t> Explain that just like in their game, the EU has rules to make sure everyone is treated fairly and that no one gets special treatment. This helps keep things honest for everyone.</a:t>
            </a:r>
            <a:endParaRPr/>
          </a:p>
          <a:p>
            <a:pPr marL="0" lvl="0" indent="0" algn="l" rtl="0">
              <a:spcBef>
                <a:spcPts val="0"/>
              </a:spcBef>
              <a:spcAft>
                <a:spcPts val="0"/>
              </a:spcAft>
              <a:buClr>
                <a:schemeClr val="dk1"/>
              </a:buClr>
              <a:buSzPts val="1200"/>
              <a:buFont typeface="Play"/>
              <a:buNone/>
            </a:pP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Let’s  play, to understand better. Move to the next slide.</a:t>
            </a:r>
            <a:endParaRPr/>
          </a:p>
          <a:p>
            <a:pPr marL="0" lvl="0" indent="0" algn="l" rtl="0">
              <a:spcBef>
                <a:spcPts val="0"/>
              </a:spcBef>
              <a:spcAft>
                <a:spcPts val="0"/>
              </a:spcAft>
              <a:buClr>
                <a:schemeClr val="dk1"/>
              </a:buClr>
              <a:buSzPts val="1200"/>
              <a:buFont typeface="Play"/>
              <a:buNone/>
            </a:pPr>
            <a:endParaRPr/>
          </a:p>
          <a:p>
            <a:pPr marL="0" lvl="0" indent="0" algn="l" rtl="0">
              <a:spcBef>
                <a:spcPts val="0"/>
              </a:spcBef>
              <a:spcAft>
                <a:spcPts val="0"/>
              </a:spcAft>
              <a:buNone/>
            </a:pPr>
            <a:endParaRPr/>
          </a:p>
        </p:txBody>
      </p:sp>
      <p:sp>
        <p:nvSpPr>
          <p:cNvPr id="924" name="Google Shape;92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4" name="Google Shape;94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Let’s talk about the European rules </a:t>
            </a:r>
            <a:r>
              <a:rPr lang="en-US" b="1"/>
              <a:t>for protecting children</a:t>
            </a:r>
            <a:r>
              <a:rPr lang="en-US"/>
              <a:t>. These rules are in place to make sure that all kids in Europe are kept safe and treated well.</a:t>
            </a:r>
            <a:endParaRPr/>
          </a:p>
          <a:p>
            <a:pPr marL="0" lvl="0" indent="0" algn="l" rtl="0">
              <a:spcBef>
                <a:spcPts val="0"/>
              </a:spcBef>
              <a:spcAft>
                <a:spcPts val="0"/>
              </a:spcAft>
              <a:buNone/>
            </a:pPr>
            <a:r>
              <a:rPr lang="en-US"/>
              <a:t>The European Union has set up special guidelines to protect children from things like abuse, exploitation, and harmful content online. </a:t>
            </a:r>
            <a:endParaRPr/>
          </a:p>
          <a:p>
            <a:pPr marL="0" lvl="0" indent="0" algn="l" rtl="0">
              <a:spcBef>
                <a:spcPts val="0"/>
              </a:spcBef>
              <a:spcAft>
                <a:spcPts val="0"/>
              </a:spcAft>
              <a:buNone/>
            </a:pPr>
            <a:r>
              <a:rPr lang="en-US"/>
              <a:t>These rules help ensure that schools, websites, and other places where kids go follow strict guidelines to keep them safe.</a:t>
            </a:r>
            <a:endParaRPr/>
          </a:p>
          <a:p>
            <a:pPr marL="0" lvl="0" indent="0" algn="l" rtl="0">
              <a:spcBef>
                <a:spcPts val="0"/>
              </a:spcBef>
              <a:spcAft>
                <a:spcPts val="0"/>
              </a:spcAft>
              <a:buNone/>
            </a:pPr>
            <a:r>
              <a:rPr lang="en-US"/>
              <a:t>For example, websites must have safety measures to protect kids from inappropriate content, and schools need to have clear rules to keep students safe from bullying. </a:t>
            </a:r>
            <a:endParaRPr/>
          </a:p>
          <a:p>
            <a:pPr marL="0" lvl="0" indent="0" algn="l" rtl="0">
              <a:spcBef>
                <a:spcPts val="0"/>
              </a:spcBef>
              <a:spcAft>
                <a:spcPts val="0"/>
              </a:spcAft>
              <a:buNone/>
            </a:pPr>
            <a:r>
              <a:rPr lang="en-US"/>
              <a:t>The goal of these rules is to create a safe environment where all children can grow up happy and healthy, without having to worry about their safety or well-being.</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You can make some example, and then move to the next slide.</a:t>
            </a:r>
            <a:endParaRPr/>
          </a:p>
          <a:p>
            <a:pPr marL="0" lvl="0" indent="0" algn="l" rtl="0">
              <a:spcBef>
                <a:spcPts val="0"/>
              </a:spcBef>
              <a:spcAft>
                <a:spcPts val="0"/>
              </a:spcAft>
              <a:buNone/>
            </a:pPr>
            <a:endParaRPr/>
          </a:p>
        </p:txBody>
      </p:sp>
      <p:sp>
        <p:nvSpPr>
          <p:cNvPr id="945" name="Google Shape;94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1" name="Google Shape;97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Alright, now let’s see if we can recall these four regulations. </a:t>
            </a:r>
            <a:endParaRPr/>
          </a:p>
          <a:p>
            <a:pPr marL="0" lvl="0" indent="0" algn="l" rtl="0">
              <a:spcBef>
                <a:spcPts val="0"/>
              </a:spcBef>
              <a:spcAft>
                <a:spcPts val="0"/>
              </a:spcAft>
              <a:buClr>
                <a:schemeClr val="dk1"/>
              </a:buClr>
              <a:buSzPts val="1200"/>
              <a:buFont typeface="Noto Sans Symbols"/>
              <a:buNone/>
            </a:pPr>
            <a:r>
              <a:rPr lang="en-US"/>
              <a:t>Can you remember them? </a:t>
            </a:r>
            <a:endParaRPr/>
          </a:p>
          <a:p>
            <a:pPr marL="0" lvl="0" indent="0" algn="l" rtl="0">
              <a:spcBef>
                <a:spcPts val="0"/>
              </a:spcBef>
              <a:spcAft>
                <a:spcPts val="0"/>
              </a:spcAft>
              <a:buClr>
                <a:schemeClr val="dk1"/>
              </a:buClr>
              <a:buSzPts val="1200"/>
              <a:buFont typeface="Noto Sans Symbols"/>
              <a:buNone/>
            </a:pPr>
            <a:r>
              <a:rPr lang="en-US"/>
              <a:t>Which one comes to mind first? </a:t>
            </a:r>
            <a:endParaRPr/>
          </a:p>
          <a:p>
            <a:pPr marL="0" lvl="0" indent="0" algn="l" rtl="0">
              <a:spcBef>
                <a:spcPts val="0"/>
              </a:spcBef>
              <a:spcAft>
                <a:spcPts val="0"/>
              </a:spcAft>
              <a:buClr>
                <a:schemeClr val="dk1"/>
              </a:buClr>
              <a:buSzPts val="1200"/>
              <a:buFont typeface="Noto Sans Symbols"/>
              <a:buNone/>
            </a:pPr>
            <a:r>
              <a:rPr lang="en-US"/>
              <a:t>Try to explain what it is and what this regulation is about.</a:t>
            </a:r>
            <a:endParaRPr/>
          </a:p>
          <a:p>
            <a:pPr marL="0" lvl="0" indent="0" algn="l" rtl="0">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972" name="Google Shape;97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2" name="Google Shape;99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Okay, now let’s see if we can remember these four regulations</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993" name="Google Shape;993;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5" name="Google Shape;1025;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Now let's start talking about the rights and responsibilities of citizens living in the European Union.</a:t>
            </a:r>
            <a:endParaRPr/>
          </a:p>
          <a:p>
            <a:pPr marL="0" marR="0" lvl="0" indent="0" algn="l" rtl="0">
              <a:lnSpc>
                <a:spcPct val="100000"/>
              </a:lnSpc>
              <a:spcBef>
                <a:spcPts val="0"/>
              </a:spcBef>
              <a:spcAft>
                <a:spcPts val="0"/>
              </a:spcAft>
              <a:buClr>
                <a:schemeClr val="dk1"/>
              </a:buClr>
              <a:buSzPts val="1200"/>
              <a:buFont typeface="Noto Sans Symbols"/>
              <a:buNone/>
            </a:pPr>
            <a:r>
              <a:rPr lang="en-US"/>
              <a:t>Does everyone understand the difference between rights and responsibilities?</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Make some example and then, move to the next slide</a:t>
            </a:r>
            <a:endParaRPr/>
          </a:p>
          <a:p>
            <a:pPr marL="0" lvl="0" indent="0" algn="l" rtl="0">
              <a:spcBef>
                <a:spcPts val="0"/>
              </a:spcBef>
              <a:spcAft>
                <a:spcPts val="0"/>
              </a:spcAft>
              <a:buNone/>
            </a:pPr>
            <a:endParaRPr/>
          </a:p>
        </p:txBody>
      </p:sp>
      <p:sp>
        <p:nvSpPr>
          <p:cNvPr id="1026" name="Google Shape;1026;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4" name="Google Shape;104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402B2B"/>
              </a:buClr>
              <a:buSzPts val="1200"/>
              <a:buFont typeface="Noto Sans Symbols"/>
              <a:buChar char="☺"/>
            </a:pPr>
            <a:r>
              <a:rPr lang="en-US" sz="1200">
                <a:solidFill>
                  <a:srgbClr val="402B2B"/>
                </a:solidFill>
                <a:latin typeface="Play"/>
                <a:ea typeface="Play"/>
                <a:cs typeface="Play"/>
                <a:sym typeface="Play"/>
              </a:rPr>
              <a:t>European citizenship is founded on a set of values and principles that shape the rights and duties of every EU citizen. </a:t>
            </a:r>
            <a:endParaRPr/>
          </a:p>
          <a:p>
            <a:pPr marL="0" lvl="0" indent="0" algn="l" rtl="0">
              <a:lnSpc>
                <a:spcPct val="396583"/>
              </a:lnSpc>
              <a:spcBef>
                <a:spcPts val="0"/>
              </a:spcBef>
              <a:spcAft>
                <a:spcPts val="0"/>
              </a:spcAft>
              <a:buNone/>
            </a:pPr>
            <a:r>
              <a:rPr lang="en-US" sz="1200">
                <a:solidFill>
                  <a:srgbClr val="402B2B"/>
                </a:solidFill>
                <a:latin typeface="Arial"/>
                <a:ea typeface="Arial"/>
                <a:cs typeface="Arial"/>
                <a:sym typeface="Arial"/>
              </a:rPr>
              <a:t>These rights and responsibilities are codified in the </a:t>
            </a:r>
            <a:r>
              <a:rPr lang="en-US" sz="1200" b="1">
                <a:solidFill>
                  <a:srgbClr val="402B2B"/>
                </a:solidFill>
                <a:latin typeface="Arial"/>
                <a:ea typeface="Arial"/>
                <a:cs typeface="Arial"/>
                <a:sym typeface="Arial"/>
              </a:rPr>
              <a:t>Charter of Fundamental Rights of the European Union</a:t>
            </a:r>
            <a:r>
              <a:rPr lang="en-US" sz="1200">
                <a:solidFill>
                  <a:srgbClr val="402B2B"/>
                </a:solidFill>
                <a:latin typeface="Arial"/>
                <a:ea typeface="Arial"/>
                <a:cs typeface="Arial"/>
                <a:sym typeface="Arial"/>
              </a:rPr>
              <a:t>, which ensures that citizens enjoy protection, equal treatment, </a:t>
            </a:r>
            <a:endParaRPr/>
          </a:p>
          <a:p>
            <a:pPr marL="0" lvl="0" indent="0" algn="l" rtl="0">
              <a:lnSpc>
                <a:spcPct val="396583"/>
              </a:lnSpc>
              <a:spcBef>
                <a:spcPts val="0"/>
              </a:spcBef>
              <a:spcAft>
                <a:spcPts val="0"/>
              </a:spcAft>
              <a:buNone/>
            </a:pPr>
            <a:r>
              <a:rPr lang="en-US" sz="1200">
                <a:solidFill>
                  <a:srgbClr val="402B2B"/>
                </a:solidFill>
                <a:latin typeface="Arial"/>
                <a:ea typeface="Arial"/>
                <a:cs typeface="Arial"/>
                <a:sym typeface="Arial"/>
              </a:rPr>
              <a:t>and the freedom to engage in the political and social life of the Union. </a:t>
            </a:r>
            <a:endParaRPr/>
          </a:p>
          <a:p>
            <a:pPr marL="0" lvl="0" indent="0" algn="l" rtl="0">
              <a:lnSpc>
                <a:spcPct val="396583"/>
              </a:lnSpc>
              <a:spcBef>
                <a:spcPts val="0"/>
              </a:spcBef>
              <a:spcAft>
                <a:spcPts val="0"/>
              </a:spcAft>
              <a:buNone/>
            </a:pPr>
            <a:r>
              <a:rPr lang="en-US" sz="1200" b="1">
                <a:solidFill>
                  <a:srgbClr val="402B2B"/>
                </a:solidFill>
                <a:latin typeface="Arial"/>
                <a:ea typeface="Arial"/>
                <a:cs typeface="Arial"/>
                <a:sym typeface="Arial"/>
              </a:rPr>
              <a:t>These values promote unity, respect for human dignity, democracy, and solidarity across all member states</a:t>
            </a:r>
            <a:r>
              <a:rPr lang="en-US" sz="1200">
                <a:solidFill>
                  <a:srgbClr val="402B2B"/>
                </a:solidFill>
                <a:latin typeface="Arial"/>
                <a:ea typeface="Arial"/>
                <a:cs typeface="Arial"/>
                <a:sym typeface="Arial"/>
              </a:rPr>
              <a:t>.</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1045" name="Google Shape;1045;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3" name="Google Shape;106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Let's take a closer look at these rights.</a:t>
            </a:r>
            <a:endParaRPr b="1"/>
          </a:p>
          <a:p>
            <a:pPr marL="0" lvl="0" indent="0" algn="l" rtl="0">
              <a:spcBef>
                <a:spcPts val="0"/>
              </a:spcBef>
              <a:spcAft>
                <a:spcPts val="0"/>
              </a:spcAft>
              <a:buNone/>
            </a:pPr>
            <a:endParaRPr b="1"/>
          </a:p>
          <a:p>
            <a:pPr marL="0" lvl="0" indent="0" algn="l" rtl="0">
              <a:spcBef>
                <a:spcPts val="0"/>
              </a:spcBef>
              <a:spcAft>
                <a:spcPts val="0"/>
              </a:spcAft>
              <a:buNone/>
            </a:pPr>
            <a:r>
              <a:rPr lang="en-US" b="1"/>
              <a:t>The Right to Move and Reside Freely within the EU:</a:t>
            </a:r>
            <a:r>
              <a:rPr lang="en-US"/>
              <a:t> </a:t>
            </a:r>
            <a:endParaRPr/>
          </a:p>
          <a:p>
            <a:pPr marL="0" lvl="0" indent="0" algn="l" rtl="0">
              <a:spcBef>
                <a:spcPts val="0"/>
              </a:spcBef>
              <a:spcAft>
                <a:spcPts val="0"/>
              </a:spcAft>
              <a:buNone/>
            </a:pPr>
            <a:r>
              <a:rPr lang="en-US"/>
              <a:t>This means you can travel to and live in any EU country you want. For example, if you want to study in France or work in Spain, you can do that without needing special permission.</a:t>
            </a:r>
            <a:endParaRPr/>
          </a:p>
          <a:p>
            <a:pPr marL="0" lvl="0" indent="0" algn="l" rtl="0">
              <a:spcBef>
                <a:spcPts val="0"/>
              </a:spcBef>
              <a:spcAft>
                <a:spcPts val="0"/>
              </a:spcAft>
              <a:buNone/>
            </a:pPr>
            <a:r>
              <a:rPr lang="en-US"/>
              <a:t>(Example)</a:t>
            </a:r>
            <a:endParaRPr/>
          </a:p>
          <a:p>
            <a:pPr marL="0" lvl="0" indent="0" algn="l" rtl="0">
              <a:spcBef>
                <a:spcPts val="0"/>
              </a:spcBef>
              <a:spcAft>
                <a:spcPts val="0"/>
              </a:spcAft>
              <a:buNone/>
            </a:pPr>
            <a:r>
              <a:rPr lang="en-US" b="1"/>
              <a:t>The Right to Participate in the Democratic Life of the EU:</a:t>
            </a:r>
            <a:r>
              <a:rPr lang="en-US"/>
              <a:t> </a:t>
            </a:r>
            <a:endParaRPr/>
          </a:p>
          <a:p>
            <a:pPr marL="0" lvl="0" indent="0" algn="l" rtl="0">
              <a:spcBef>
                <a:spcPts val="0"/>
              </a:spcBef>
              <a:spcAft>
                <a:spcPts val="0"/>
              </a:spcAft>
              <a:buNone/>
            </a:pPr>
            <a:r>
              <a:rPr lang="en-US"/>
              <a:t>This means you can take part in decisions about how the EU is run. You can vote in elections to choose leaders and have your say in how things are done in the EU.</a:t>
            </a:r>
            <a:endParaRPr/>
          </a:p>
          <a:p>
            <a:pPr marL="0" marR="0" lvl="0" indent="0" algn="l" rtl="0">
              <a:lnSpc>
                <a:spcPct val="100000"/>
              </a:lnSpc>
              <a:spcBef>
                <a:spcPts val="0"/>
              </a:spcBef>
              <a:spcAft>
                <a:spcPts val="0"/>
              </a:spcAft>
              <a:buClr>
                <a:schemeClr val="dk1"/>
              </a:buClr>
              <a:buSzPts val="1200"/>
              <a:buFont typeface="Arial"/>
              <a:buNone/>
            </a:pPr>
            <a:r>
              <a:rPr lang="en-US"/>
              <a:t>(Example)</a:t>
            </a:r>
            <a:endParaRPr b="1"/>
          </a:p>
          <a:p>
            <a:pPr marL="0" lvl="0" indent="0" algn="l" rtl="0">
              <a:spcBef>
                <a:spcPts val="0"/>
              </a:spcBef>
              <a:spcAft>
                <a:spcPts val="0"/>
              </a:spcAft>
              <a:buNone/>
            </a:pPr>
            <a:r>
              <a:rPr lang="en-US" b="1"/>
              <a:t>Respect for Human Dignity:</a:t>
            </a:r>
            <a:r>
              <a:rPr lang="en-US"/>
              <a:t> </a:t>
            </a:r>
            <a:endParaRPr/>
          </a:p>
          <a:p>
            <a:pPr marL="0" lvl="0" indent="0" algn="l" rtl="0">
              <a:spcBef>
                <a:spcPts val="0"/>
              </a:spcBef>
              <a:spcAft>
                <a:spcPts val="0"/>
              </a:spcAft>
              <a:buNone/>
            </a:pPr>
            <a:r>
              <a:rPr lang="en-US"/>
              <a:t>Everyone should be treated with respect and kindness. No one should be treated badly or unfairly, no matter who they are or where they come from.</a:t>
            </a:r>
            <a:endParaRPr/>
          </a:p>
          <a:p>
            <a:pPr marL="0" marR="0" lvl="0" indent="0" algn="l" rtl="0">
              <a:lnSpc>
                <a:spcPct val="100000"/>
              </a:lnSpc>
              <a:spcBef>
                <a:spcPts val="0"/>
              </a:spcBef>
              <a:spcAft>
                <a:spcPts val="0"/>
              </a:spcAft>
              <a:buClr>
                <a:schemeClr val="dk1"/>
              </a:buClr>
              <a:buSzPts val="1200"/>
              <a:buFont typeface="Arial"/>
              <a:buNone/>
            </a:pPr>
            <a:r>
              <a:rPr lang="en-US"/>
              <a:t>(Example)</a:t>
            </a:r>
            <a:endParaRPr/>
          </a:p>
          <a:p>
            <a:pPr marL="0" lvl="0" indent="0" algn="l" rtl="0">
              <a:spcBef>
                <a:spcPts val="0"/>
              </a:spcBef>
              <a:spcAft>
                <a:spcPts val="0"/>
              </a:spcAft>
              <a:buNone/>
            </a:pPr>
            <a:r>
              <a:rPr lang="en-US" b="1"/>
              <a:t>Equality Between People:</a:t>
            </a:r>
            <a:r>
              <a:rPr lang="en-US"/>
              <a:t> </a:t>
            </a:r>
            <a:endParaRPr/>
          </a:p>
          <a:p>
            <a:pPr marL="0" lvl="0" indent="0" algn="l" rtl="0">
              <a:spcBef>
                <a:spcPts val="0"/>
              </a:spcBef>
              <a:spcAft>
                <a:spcPts val="0"/>
              </a:spcAft>
              <a:buNone/>
            </a:pPr>
            <a:r>
              <a:rPr lang="en-US"/>
              <a:t>This means everyone should have the same chances and be treated equally. No one should be treated differently because of their gender, race, or other personal characteristics.</a:t>
            </a:r>
            <a:endParaRPr/>
          </a:p>
          <a:p>
            <a:pPr marL="0" marR="0" lvl="0" indent="0" algn="l" rtl="0">
              <a:lnSpc>
                <a:spcPct val="100000"/>
              </a:lnSpc>
              <a:spcBef>
                <a:spcPts val="0"/>
              </a:spcBef>
              <a:spcAft>
                <a:spcPts val="0"/>
              </a:spcAft>
              <a:buClr>
                <a:schemeClr val="dk1"/>
              </a:buClr>
              <a:buSzPts val="1200"/>
              <a:buFont typeface="Arial"/>
              <a:buNone/>
            </a:pPr>
            <a:r>
              <a:rPr lang="en-US"/>
              <a:t>(Example)</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064" name="Google Shape;1064;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4"/>
        <p:cNvGrpSpPr/>
        <p:nvPr/>
      </p:nvGrpSpPr>
      <p:grpSpPr>
        <a:xfrm>
          <a:off x="0" y="0"/>
          <a:ext cx="0" cy="0"/>
          <a:chOff x="0" y="0"/>
          <a:chExt cx="0" cy="0"/>
        </a:xfrm>
      </p:grpSpPr>
      <p:sp>
        <p:nvSpPr>
          <p:cNvPr id="1105" name="Google Shape;110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6" name="Google Shape;1106;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Now that we’ve looked at our rights, let’s take a closer look at our duties as European citizens.</a:t>
            </a:r>
            <a:endParaRPr/>
          </a:p>
          <a:p>
            <a:pPr marL="0" lvl="0" indent="0" algn="l" rtl="0">
              <a:spcBef>
                <a:spcPts val="0"/>
              </a:spcBef>
              <a:spcAft>
                <a:spcPts val="0"/>
              </a:spcAft>
              <a:buNone/>
            </a:pPr>
            <a:r>
              <a:rPr lang="en-US" b="1"/>
              <a:t>Solidarity and Support for Fundamental Values:</a:t>
            </a:r>
            <a:r>
              <a:rPr lang="en-US"/>
              <a:t> </a:t>
            </a:r>
            <a:endParaRPr/>
          </a:p>
          <a:p>
            <a:pPr marL="0" lvl="0" indent="0" algn="l" rtl="0">
              <a:spcBef>
                <a:spcPts val="0"/>
              </a:spcBef>
              <a:spcAft>
                <a:spcPts val="0"/>
              </a:spcAft>
              <a:buNone/>
            </a:pPr>
            <a:r>
              <a:rPr lang="en-US"/>
              <a:t>This means that everyone should help each other and support important values like freedom and respect. </a:t>
            </a:r>
            <a:endParaRPr/>
          </a:p>
          <a:p>
            <a:pPr marL="0" lvl="0" indent="0" algn="l" rtl="0">
              <a:spcBef>
                <a:spcPts val="0"/>
              </a:spcBef>
              <a:spcAft>
                <a:spcPts val="0"/>
              </a:spcAft>
              <a:buNone/>
            </a:pPr>
            <a:r>
              <a:rPr lang="en-US"/>
              <a:t>For example, if you see someone in need or someone being treated unfairly, it’s good to help and stand up for what’s right.</a:t>
            </a:r>
            <a:endParaRPr/>
          </a:p>
          <a:p>
            <a:pPr marL="0" lvl="0" indent="0" algn="l" rtl="0">
              <a:spcBef>
                <a:spcPts val="0"/>
              </a:spcBef>
              <a:spcAft>
                <a:spcPts val="0"/>
              </a:spcAft>
              <a:buNone/>
            </a:pPr>
            <a:r>
              <a:rPr lang="en-US" b="1"/>
              <a:t>Engagement in Democratic Processes:</a:t>
            </a:r>
            <a:r>
              <a:rPr lang="en-US"/>
              <a:t> </a:t>
            </a:r>
            <a:endParaRPr/>
          </a:p>
          <a:p>
            <a:pPr marL="0" lvl="0" indent="0" algn="l" rtl="0">
              <a:spcBef>
                <a:spcPts val="0"/>
              </a:spcBef>
              <a:spcAft>
                <a:spcPts val="0"/>
              </a:spcAft>
              <a:buNone/>
            </a:pPr>
            <a:r>
              <a:rPr lang="en-US"/>
              <a:t>This means you should be involved in how decisions are made in your country. </a:t>
            </a:r>
            <a:endParaRPr/>
          </a:p>
          <a:p>
            <a:pPr marL="0" lvl="0" indent="0" algn="l" rtl="0">
              <a:spcBef>
                <a:spcPts val="0"/>
              </a:spcBef>
              <a:spcAft>
                <a:spcPts val="0"/>
              </a:spcAft>
              <a:buNone/>
            </a:pPr>
            <a:r>
              <a:rPr lang="en-US"/>
              <a:t>For example, you can vote in elections when you’re old enough, and you can also speak up and share your opinions on important issues.</a:t>
            </a:r>
            <a:endParaRPr/>
          </a:p>
          <a:p>
            <a:pPr marL="0" lvl="0" indent="0" algn="l" rtl="0">
              <a:spcBef>
                <a:spcPts val="0"/>
              </a:spcBef>
              <a:spcAft>
                <a:spcPts val="0"/>
              </a:spcAft>
              <a:buNone/>
            </a:pPr>
            <a:r>
              <a:rPr lang="en-US" b="1"/>
              <a:t>Contribute to Society and the Economy:</a:t>
            </a:r>
            <a:r>
              <a:rPr lang="en-US"/>
              <a:t> </a:t>
            </a:r>
            <a:endParaRPr/>
          </a:p>
          <a:p>
            <a:pPr marL="0" lvl="0" indent="0" algn="l" rtl="0">
              <a:spcBef>
                <a:spcPts val="0"/>
              </a:spcBef>
              <a:spcAft>
                <a:spcPts val="0"/>
              </a:spcAft>
              <a:buNone/>
            </a:pPr>
            <a:r>
              <a:rPr lang="en-US"/>
              <a:t>This means everyone should try to help their community and contribute to the economy. </a:t>
            </a:r>
            <a:endParaRPr/>
          </a:p>
          <a:p>
            <a:pPr marL="0" lvl="0" indent="0" algn="l" rtl="0">
              <a:spcBef>
                <a:spcPts val="0"/>
              </a:spcBef>
              <a:spcAft>
                <a:spcPts val="0"/>
              </a:spcAft>
              <a:buNone/>
            </a:pPr>
            <a:r>
              <a:rPr lang="en-US"/>
              <a:t>For instance, you can help out with community activities, and later on, when you work, you’ll help by paying taxes and creating value through your job.</a:t>
            </a:r>
            <a:endParaRPr/>
          </a:p>
          <a:p>
            <a:pPr marL="0" lvl="0" indent="0" algn="l" rtl="0">
              <a:spcBef>
                <a:spcPts val="0"/>
              </a:spcBef>
              <a:spcAft>
                <a:spcPts val="0"/>
              </a:spcAft>
              <a:buNone/>
            </a:pPr>
            <a:r>
              <a:rPr lang="en-US" b="1"/>
              <a:t>Respect for the Law:</a:t>
            </a:r>
            <a:r>
              <a:rPr lang="en-US"/>
              <a:t> </a:t>
            </a:r>
            <a:endParaRPr/>
          </a:p>
          <a:p>
            <a:pPr marL="0" lvl="0" indent="0" algn="l" rtl="0">
              <a:spcBef>
                <a:spcPts val="0"/>
              </a:spcBef>
              <a:spcAft>
                <a:spcPts val="0"/>
              </a:spcAft>
              <a:buNone/>
            </a:pPr>
            <a:r>
              <a:rPr lang="en-US"/>
              <a:t>This means you should follow the rules and laws in your country. </a:t>
            </a:r>
            <a:endParaRPr/>
          </a:p>
          <a:p>
            <a:pPr marL="0" lvl="0" indent="0" algn="l" rtl="0">
              <a:spcBef>
                <a:spcPts val="0"/>
              </a:spcBef>
              <a:spcAft>
                <a:spcPts val="0"/>
              </a:spcAft>
              <a:buNone/>
            </a:pPr>
            <a:r>
              <a:rPr lang="en-US"/>
              <a:t>For example, if there are laws about safety or behavior, it’s important to obey them to keep everyone safe and ensure things run smoothly.</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107" name="Google Shape;1107;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9" name="Google Shape;114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b="0"/>
              <a:t>Let’s play to understand better our duties.</a:t>
            </a:r>
            <a:endParaRPr/>
          </a:p>
          <a:p>
            <a:pPr marL="0" lvl="0" indent="0" algn="l" rtl="0">
              <a:spcBef>
                <a:spcPts val="0"/>
              </a:spcBef>
              <a:spcAft>
                <a:spcPts val="0"/>
              </a:spcAft>
              <a:buClr>
                <a:schemeClr val="dk1"/>
              </a:buClr>
              <a:buSzPts val="1200"/>
              <a:buFont typeface="Noto Sans Symbols"/>
              <a:buNone/>
            </a:pPr>
            <a:r>
              <a:rPr lang="en-US" b="1"/>
              <a:t>Roleplay Game: "Citizens' Duties"</a:t>
            </a:r>
            <a:endParaRPr/>
          </a:p>
          <a:p>
            <a:pPr marL="0" lvl="0" indent="0" algn="l" rtl="0">
              <a:spcBef>
                <a:spcPts val="0"/>
              </a:spcBef>
              <a:spcAft>
                <a:spcPts val="0"/>
              </a:spcAft>
              <a:buNone/>
            </a:pPr>
            <a:r>
              <a:rPr lang="en-US" b="1"/>
              <a:t>Objective:</a:t>
            </a:r>
            <a:r>
              <a:rPr lang="en-US"/>
              <a:t> Help students understand and practice their duties as European citizens through simple, engaging scenarios.</a:t>
            </a:r>
            <a:endParaRPr/>
          </a:p>
          <a:p>
            <a:pPr marL="0" lvl="0" indent="0" algn="l" rtl="0">
              <a:spcBef>
                <a:spcPts val="0"/>
              </a:spcBef>
              <a:spcAft>
                <a:spcPts val="0"/>
              </a:spcAft>
              <a:buNone/>
            </a:pPr>
            <a:r>
              <a:rPr lang="en-US" b="1"/>
              <a:t>Materials Needed:</a:t>
            </a:r>
            <a:endParaRPr/>
          </a:p>
          <a:p>
            <a:pPr marL="171450" lvl="0" indent="-171450" algn="l" rtl="0">
              <a:spcBef>
                <a:spcPts val="0"/>
              </a:spcBef>
              <a:spcAft>
                <a:spcPts val="0"/>
              </a:spcAft>
              <a:buClr>
                <a:schemeClr val="dk1"/>
              </a:buClr>
              <a:buSzPts val="1200"/>
              <a:buFont typeface="Arial"/>
              <a:buChar char="•"/>
            </a:pPr>
            <a:r>
              <a:rPr lang="en-US"/>
              <a:t>Scenario cards (with brief situations related to each duty)</a:t>
            </a:r>
            <a:endParaRPr/>
          </a:p>
          <a:p>
            <a:pPr marL="171450" lvl="0" indent="-171450" algn="l" rtl="0">
              <a:spcBef>
                <a:spcPts val="0"/>
              </a:spcBef>
              <a:spcAft>
                <a:spcPts val="0"/>
              </a:spcAft>
              <a:buClr>
                <a:schemeClr val="dk1"/>
              </a:buClr>
              <a:buSzPts val="1200"/>
              <a:buFont typeface="Arial"/>
              <a:buChar char="•"/>
            </a:pPr>
            <a:r>
              <a:rPr lang="en-US"/>
              <a:t>Sticky notes or markers</a:t>
            </a:r>
            <a:endParaRPr/>
          </a:p>
          <a:p>
            <a:pPr marL="0" lvl="0" indent="0" algn="l" rtl="0">
              <a:spcBef>
                <a:spcPts val="0"/>
              </a:spcBef>
              <a:spcAft>
                <a:spcPts val="0"/>
              </a:spcAft>
              <a:buNone/>
            </a:pPr>
            <a:r>
              <a:rPr lang="en-US" b="1"/>
              <a:t>Instructions:</a:t>
            </a:r>
            <a:endParaRPr/>
          </a:p>
          <a:p>
            <a:pPr marL="0" lvl="0" indent="-76200" algn="l" rtl="0">
              <a:spcBef>
                <a:spcPts val="0"/>
              </a:spcBef>
              <a:spcAft>
                <a:spcPts val="0"/>
              </a:spcAft>
              <a:buClr>
                <a:schemeClr val="dk1"/>
              </a:buClr>
              <a:buSzPts val="1200"/>
              <a:buFont typeface="Play"/>
              <a:buAutoNum type="arabicPeriod"/>
            </a:pPr>
            <a:r>
              <a:rPr lang="en-US" b="1"/>
              <a:t>Introduction (5 minutes):</a:t>
            </a:r>
            <a:r>
              <a:rPr lang="en-US"/>
              <a:t> Explain that today’s game will help them understand their duties as European citizens. </a:t>
            </a:r>
            <a:endParaRPr/>
          </a:p>
          <a:p>
            <a:pPr marL="0" lvl="0" indent="0" algn="l" rtl="0">
              <a:spcBef>
                <a:spcPts val="0"/>
              </a:spcBef>
              <a:spcAft>
                <a:spcPts val="0"/>
              </a:spcAft>
              <a:buClr>
                <a:schemeClr val="dk1"/>
              </a:buClr>
              <a:buSzPts val="1200"/>
              <a:buFont typeface="Play"/>
              <a:buNone/>
            </a:pPr>
            <a:r>
              <a:rPr lang="en-US"/>
              <a:t>These duties include helping others, being involved in decisions, contributing to their community, and following the law.</a:t>
            </a:r>
            <a:endParaRPr/>
          </a:p>
          <a:p>
            <a:pPr marL="0" lvl="0" indent="-76200" algn="l" rtl="0">
              <a:spcBef>
                <a:spcPts val="0"/>
              </a:spcBef>
              <a:spcAft>
                <a:spcPts val="0"/>
              </a:spcAft>
              <a:buClr>
                <a:schemeClr val="dk1"/>
              </a:buClr>
              <a:buSzPts val="1200"/>
              <a:buFont typeface="Play"/>
              <a:buAutoNum type="arabicPeriod"/>
            </a:pPr>
            <a:r>
              <a:rPr lang="en-US" b="1"/>
              <a:t>Group Activity (15 minutes):</a:t>
            </a:r>
            <a:endParaRPr/>
          </a:p>
          <a:p>
            <a:pPr marL="742950" lvl="1" indent="-285750" algn="l" rtl="0">
              <a:spcBef>
                <a:spcPts val="0"/>
              </a:spcBef>
              <a:spcAft>
                <a:spcPts val="0"/>
              </a:spcAft>
              <a:buClr>
                <a:schemeClr val="dk1"/>
              </a:buClr>
              <a:buSzPts val="1200"/>
              <a:buFont typeface="Play"/>
              <a:buAutoNum type="arabicPeriod"/>
            </a:pPr>
            <a:r>
              <a:rPr lang="en-US"/>
              <a:t>Divide the students into small groups.</a:t>
            </a:r>
            <a:endParaRPr/>
          </a:p>
          <a:p>
            <a:pPr marL="742950" lvl="1" indent="-285750" algn="l" rtl="0">
              <a:spcBef>
                <a:spcPts val="0"/>
              </a:spcBef>
              <a:spcAft>
                <a:spcPts val="0"/>
              </a:spcAft>
              <a:buClr>
                <a:schemeClr val="dk1"/>
              </a:buClr>
              <a:buSzPts val="1200"/>
              <a:buFont typeface="Play"/>
              <a:buAutoNum type="arabicPeriod"/>
            </a:pPr>
            <a:r>
              <a:rPr lang="en-US"/>
              <a:t>Give each group a set of scenario cards, each representing one of the four duties:</a:t>
            </a:r>
            <a:endParaRPr/>
          </a:p>
          <a:p>
            <a:pPr marL="1143000" lvl="2" indent="-228600" algn="l" rtl="0">
              <a:spcBef>
                <a:spcPts val="0"/>
              </a:spcBef>
              <a:spcAft>
                <a:spcPts val="0"/>
              </a:spcAft>
              <a:buClr>
                <a:schemeClr val="dk1"/>
              </a:buClr>
              <a:buSzPts val="1200"/>
              <a:buFont typeface="Play"/>
              <a:buAutoNum type="arabicPeriod"/>
            </a:pPr>
            <a:r>
              <a:rPr lang="en-US" b="1"/>
              <a:t>Solidarity and Support for Fundamental Values:</a:t>
            </a:r>
            <a:r>
              <a:rPr lang="en-US"/>
              <a:t> "You see a classmate being bullied. How can you help?"</a:t>
            </a:r>
            <a:endParaRPr/>
          </a:p>
          <a:p>
            <a:pPr marL="1143000" lvl="2" indent="-228600" algn="l" rtl="0">
              <a:spcBef>
                <a:spcPts val="0"/>
              </a:spcBef>
              <a:spcAft>
                <a:spcPts val="0"/>
              </a:spcAft>
              <a:buClr>
                <a:schemeClr val="dk1"/>
              </a:buClr>
              <a:buSzPts val="1200"/>
              <a:buFont typeface="Play"/>
              <a:buAutoNum type="arabicPeriod"/>
            </a:pPr>
            <a:r>
              <a:rPr lang="en-US" b="1"/>
              <a:t>Engagement in Democratic Processes:</a:t>
            </a:r>
            <a:r>
              <a:rPr lang="en-US"/>
              <a:t> "Your school is having a vote to decide on a new club activity. How can you get involved and make your opinion count?"</a:t>
            </a:r>
            <a:endParaRPr/>
          </a:p>
          <a:p>
            <a:pPr marL="1143000" lvl="2" indent="-228600" algn="l" rtl="0">
              <a:spcBef>
                <a:spcPts val="0"/>
              </a:spcBef>
              <a:spcAft>
                <a:spcPts val="0"/>
              </a:spcAft>
              <a:buClr>
                <a:schemeClr val="dk1"/>
              </a:buClr>
              <a:buSzPts val="1200"/>
              <a:buFont typeface="Play"/>
              <a:buAutoNum type="arabicPeriod"/>
            </a:pPr>
            <a:r>
              <a:rPr lang="en-US" b="1"/>
              <a:t>Contribute to Society and the Economy:</a:t>
            </a:r>
            <a:r>
              <a:rPr lang="en-US"/>
              <a:t> "There’s a community clean-up day. What can you do to help out?"</a:t>
            </a:r>
            <a:endParaRPr/>
          </a:p>
          <a:p>
            <a:pPr marL="1143000" lvl="2" indent="-228600" algn="l" rtl="0">
              <a:spcBef>
                <a:spcPts val="0"/>
              </a:spcBef>
              <a:spcAft>
                <a:spcPts val="0"/>
              </a:spcAft>
              <a:buClr>
                <a:schemeClr val="dk1"/>
              </a:buClr>
              <a:buSzPts val="1200"/>
              <a:buFont typeface="Play"/>
              <a:buAutoNum type="arabicPeriod"/>
            </a:pPr>
            <a:r>
              <a:rPr lang="en-US" b="1"/>
              <a:t>Respect for the Law:</a:t>
            </a:r>
            <a:r>
              <a:rPr lang="en-US"/>
              <a:t> "A rule at school says you must wear a helmet when riding your bike. Why is it important to follow this rule?"</a:t>
            </a:r>
            <a:endParaRPr/>
          </a:p>
          <a:p>
            <a:pPr marL="742950" lvl="1" indent="-285750" algn="l" rtl="0">
              <a:spcBef>
                <a:spcPts val="0"/>
              </a:spcBef>
              <a:spcAft>
                <a:spcPts val="0"/>
              </a:spcAft>
              <a:buClr>
                <a:schemeClr val="dk1"/>
              </a:buClr>
              <a:buSzPts val="1200"/>
              <a:buFont typeface="Play"/>
              <a:buAutoNum type="arabicPeriod"/>
            </a:pPr>
            <a:r>
              <a:rPr lang="en-US"/>
              <a:t>Each group will discuss and act out their scenarios, showing how they would handle the situation based on the duty it represents.</a:t>
            </a:r>
            <a:endParaRPr/>
          </a:p>
          <a:p>
            <a:pPr marL="0" lvl="0" indent="-76200" algn="l" rtl="0">
              <a:spcBef>
                <a:spcPts val="0"/>
              </a:spcBef>
              <a:spcAft>
                <a:spcPts val="0"/>
              </a:spcAft>
              <a:buClr>
                <a:schemeClr val="dk1"/>
              </a:buClr>
              <a:buSzPts val="1200"/>
              <a:buFont typeface="Play"/>
              <a:buAutoNum type="arabicPeriod"/>
            </a:pPr>
            <a:r>
              <a:rPr lang="en-US" b="1"/>
              <a:t>Presentation and Discussion (10/15 minutes):</a:t>
            </a:r>
            <a:endParaRPr/>
          </a:p>
          <a:p>
            <a:pPr marL="742950" lvl="1" indent="-285750" algn="l" rtl="0">
              <a:spcBef>
                <a:spcPts val="0"/>
              </a:spcBef>
              <a:spcAft>
                <a:spcPts val="0"/>
              </a:spcAft>
              <a:buClr>
                <a:schemeClr val="dk1"/>
              </a:buClr>
              <a:buSzPts val="1200"/>
              <a:buFont typeface="Play"/>
              <a:buAutoNum type="arabicPeriod"/>
            </a:pPr>
            <a:r>
              <a:rPr lang="en-US"/>
              <a:t>After the groups perform their scenarios, have them share their ideas and actions with the class.</a:t>
            </a:r>
            <a:endParaRPr/>
          </a:p>
          <a:p>
            <a:pPr marL="742950" lvl="1" indent="-285750" algn="l" rtl="0">
              <a:spcBef>
                <a:spcPts val="0"/>
              </a:spcBef>
              <a:spcAft>
                <a:spcPts val="0"/>
              </a:spcAft>
              <a:buClr>
                <a:schemeClr val="dk1"/>
              </a:buClr>
              <a:buSzPts val="1200"/>
              <a:buFont typeface="Play"/>
              <a:buAutoNum type="arabicPeriod"/>
            </a:pPr>
            <a:r>
              <a:rPr lang="en-US"/>
              <a:t>Discuss:</a:t>
            </a:r>
            <a:endParaRPr/>
          </a:p>
          <a:p>
            <a:pPr marL="1143000" lvl="2" indent="-228600" algn="l" rtl="0">
              <a:spcBef>
                <a:spcPts val="0"/>
              </a:spcBef>
              <a:spcAft>
                <a:spcPts val="0"/>
              </a:spcAft>
              <a:buClr>
                <a:schemeClr val="dk1"/>
              </a:buClr>
              <a:buSzPts val="1200"/>
              <a:buFont typeface="Play"/>
              <a:buAutoNum type="arabicPeriod"/>
            </a:pPr>
            <a:r>
              <a:rPr lang="en-US"/>
              <a:t>How did their actions reflect each duty?</a:t>
            </a:r>
            <a:endParaRPr/>
          </a:p>
          <a:p>
            <a:pPr marL="1143000" lvl="2" indent="-228600" algn="l" rtl="0">
              <a:spcBef>
                <a:spcPts val="0"/>
              </a:spcBef>
              <a:spcAft>
                <a:spcPts val="0"/>
              </a:spcAft>
              <a:buClr>
                <a:schemeClr val="dk1"/>
              </a:buClr>
              <a:buSzPts val="1200"/>
              <a:buFont typeface="Play"/>
              <a:buAutoNum type="arabicPeriod"/>
            </a:pPr>
            <a:r>
              <a:rPr lang="en-US"/>
              <a:t>Why is it important to fulfill these duties as European citizens?</a:t>
            </a:r>
            <a:endParaRPr/>
          </a:p>
          <a:p>
            <a:pPr marL="0" lvl="0" indent="-76200" algn="l" rtl="0">
              <a:spcBef>
                <a:spcPts val="0"/>
              </a:spcBef>
              <a:spcAft>
                <a:spcPts val="0"/>
              </a:spcAft>
              <a:buClr>
                <a:schemeClr val="dk1"/>
              </a:buClr>
              <a:buSzPts val="1200"/>
              <a:buFont typeface="Play"/>
              <a:buAutoNum type="arabicPeriod"/>
            </a:pPr>
            <a:r>
              <a:rPr lang="en-US" b="1"/>
              <a:t>Wrap-Up (5 minutes):</a:t>
            </a:r>
            <a:endParaRPr/>
          </a:p>
          <a:p>
            <a:pPr marL="742950" lvl="1" indent="-285750" algn="l" rtl="0">
              <a:spcBef>
                <a:spcPts val="0"/>
              </a:spcBef>
              <a:spcAft>
                <a:spcPts val="0"/>
              </a:spcAft>
              <a:buClr>
                <a:schemeClr val="dk1"/>
              </a:buClr>
              <a:buSzPts val="1200"/>
              <a:buFont typeface="Play"/>
              <a:buAutoNum type="arabicPeriod"/>
            </a:pPr>
            <a:r>
              <a:rPr lang="en-US"/>
              <a:t>Summarize by highlighting how these duties help create a better community and ensure everyone is treated fairly and respectfully. </a:t>
            </a:r>
            <a:endParaRPr/>
          </a:p>
          <a:p>
            <a:pPr marL="742950" lvl="1" indent="-285750" algn="l" rtl="0">
              <a:spcBef>
                <a:spcPts val="0"/>
              </a:spcBef>
              <a:spcAft>
                <a:spcPts val="0"/>
              </a:spcAft>
              <a:buClr>
                <a:schemeClr val="dk1"/>
              </a:buClr>
              <a:buSzPts val="1200"/>
              <a:buFont typeface="Play"/>
              <a:buAutoNum type="arabicPeriod"/>
            </a:pPr>
            <a:r>
              <a:rPr lang="en-US"/>
              <a:t>Explain that fulfilling these duties helps make a positive impact in their own lives and in the lives of others.</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1150" name="Google Shape;115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0" name="Google Shape;1170;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Let’s talk about what it means to be a </a:t>
            </a:r>
            <a:r>
              <a:rPr lang="en-US" b="1"/>
              <a:t>global citizen</a:t>
            </a:r>
            <a:r>
              <a:rPr lang="en-US"/>
              <a:t>. </a:t>
            </a:r>
            <a:endParaRPr/>
          </a:p>
          <a:p>
            <a:pPr marL="0" marR="0" lvl="0" indent="0" algn="l" rtl="0">
              <a:lnSpc>
                <a:spcPct val="100000"/>
              </a:lnSpc>
              <a:spcBef>
                <a:spcPts val="0"/>
              </a:spcBef>
              <a:spcAft>
                <a:spcPts val="0"/>
              </a:spcAft>
              <a:buClr>
                <a:schemeClr val="dk1"/>
              </a:buClr>
              <a:buSzPts val="1200"/>
              <a:buFont typeface="Noto Sans Symbols"/>
              <a:buNone/>
            </a:pPr>
            <a:r>
              <a:rPr lang="en-US"/>
              <a:t>A global citizen is someone who feels connected to people all around the world, not just in their own country. </a:t>
            </a:r>
            <a:endParaRPr/>
          </a:p>
          <a:p>
            <a:pPr marL="0" marR="0" lvl="0" indent="0" algn="l" rtl="0">
              <a:lnSpc>
                <a:spcPct val="100000"/>
              </a:lnSpc>
              <a:spcBef>
                <a:spcPts val="0"/>
              </a:spcBef>
              <a:spcAft>
                <a:spcPts val="0"/>
              </a:spcAft>
              <a:buClr>
                <a:schemeClr val="dk1"/>
              </a:buClr>
              <a:buSzPts val="1200"/>
              <a:buFont typeface="Noto Sans Symbols"/>
              <a:buNone/>
            </a:pPr>
            <a:r>
              <a:rPr lang="en-US"/>
              <a:t>This means caring about global issues and trying to make the world a better place for everyone.</a:t>
            </a: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1171" name="Google Shape;1171;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9" name="Google Shape;1189;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Let's look at some of the principles that a global citizen should know.</a:t>
            </a:r>
            <a:endParaRPr sz="1200" b="1">
              <a:solidFill>
                <a:srgbClr val="FFFBF2"/>
              </a:solidFill>
              <a:latin typeface="Ultra"/>
              <a:ea typeface="Ultra"/>
              <a:cs typeface="Ultra"/>
              <a:sym typeface="Ultra"/>
            </a:endParaRPr>
          </a:p>
          <a:p>
            <a:pPr marL="171450" marR="0" lvl="0" indent="-9525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rgbClr val="FFFBF2"/>
              </a:buClr>
              <a:buSzPts val="1200"/>
              <a:buFont typeface="Noto Sans Symbols"/>
              <a:buNone/>
            </a:pPr>
            <a:r>
              <a:rPr lang="en-US" sz="1200" b="1">
                <a:solidFill>
                  <a:srgbClr val="FFFBF2"/>
                </a:solidFill>
                <a:latin typeface="Ultra"/>
                <a:ea typeface="Ultra"/>
                <a:cs typeface="Ultra"/>
                <a:sym typeface="Ultra"/>
              </a:rPr>
              <a:t>People, Groups and Society</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Every person is part of many groups, like their family,</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school, or a sports team.</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These groups, along with work organizations and communities, </a:t>
            </a:r>
            <a:r>
              <a:rPr lang="en-US" sz="1200" b="1">
                <a:solidFill>
                  <a:srgbClr val="000000"/>
                </a:solidFill>
                <a:latin typeface="Atkinson Hyperlegible"/>
                <a:ea typeface="Atkinson Hyperlegible"/>
                <a:cs typeface="Atkinson Hyperlegible"/>
                <a:sym typeface="Atkinson Hyperlegible"/>
              </a:rPr>
              <a:t>make up society</a:t>
            </a:r>
            <a:r>
              <a:rPr lang="en-US" sz="1200">
                <a:solidFill>
                  <a:srgbClr val="000000"/>
                </a:solidFill>
                <a:latin typeface="Atkinson Hyperlegible"/>
                <a:ea typeface="Atkinson Hyperlegible"/>
                <a:cs typeface="Atkinson Hyperlegible"/>
                <a:sym typeface="Atkinson Hyperlegible"/>
              </a:rPr>
              <a:t>.  Together, they help shape things like the </a:t>
            </a:r>
            <a:r>
              <a:rPr lang="en-US" sz="1200" b="1">
                <a:solidFill>
                  <a:srgbClr val="000000"/>
                </a:solidFill>
                <a:latin typeface="Atkinson Hyperlegible"/>
                <a:ea typeface="Atkinson Hyperlegible"/>
                <a:cs typeface="Atkinson Hyperlegible"/>
                <a:sym typeface="Atkinson Hyperlegible"/>
              </a:rPr>
              <a:t>economy</a:t>
            </a:r>
            <a:r>
              <a:rPr lang="en-US" sz="1200">
                <a:solidFill>
                  <a:srgbClr val="000000"/>
                </a:solidFill>
                <a:latin typeface="Atkinson Hyperlegible"/>
                <a:ea typeface="Atkinson Hyperlegible"/>
                <a:cs typeface="Atkinson Hyperlegible"/>
                <a:sym typeface="Atkinson Hyperlegible"/>
              </a:rPr>
              <a:t> (money and jobs) and </a:t>
            </a:r>
            <a:r>
              <a:rPr lang="en-US" sz="1200" b="1">
                <a:solidFill>
                  <a:srgbClr val="000000"/>
                </a:solidFill>
                <a:latin typeface="Atkinson Hyperlegible"/>
                <a:ea typeface="Atkinson Hyperlegible"/>
                <a:cs typeface="Atkinson Hyperlegible"/>
                <a:sym typeface="Atkinson Hyperlegible"/>
              </a:rPr>
              <a:t>culture</a:t>
            </a:r>
            <a:r>
              <a:rPr lang="en-US" sz="1200">
                <a:solidFill>
                  <a:srgbClr val="000000"/>
                </a:solidFill>
                <a:latin typeface="Atkinson Hyperlegible"/>
                <a:ea typeface="Atkinson Hyperlegible"/>
                <a:cs typeface="Atkinson Hyperlegible"/>
                <a:sym typeface="Atkinson Hyperlegible"/>
              </a:rPr>
              <a:t> (traditions, beliefs) and </a:t>
            </a:r>
            <a:r>
              <a:rPr lang="en-US" sz="1200" b="1">
                <a:solidFill>
                  <a:srgbClr val="000000"/>
                </a:solidFill>
                <a:latin typeface="Atkinson Hyperlegible"/>
                <a:ea typeface="Atkinson Hyperlegible"/>
                <a:cs typeface="Atkinson Hyperlegible"/>
                <a:sym typeface="Atkinson Hyperlegible"/>
              </a:rPr>
              <a:t>ways of life</a:t>
            </a:r>
            <a:r>
              <a:rPr lang="en-US" sz="1200">
                <a:solidFill>
                  <a:srgbClr val="000000"/>
                </a:solidFill>
                <a:latin typeface="Atkinson Hyperlegible"/>
                <a:ea typeface="Atkinson Hyperlegible"/>
                <a:cs typeface="Atkinson Hyperlegible"/>
                <a:sym typeface="Atkinson Hyperlegible"/>
              </a:rPr>
              <a:t>.</a:t>
            </a:r>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rgbClr val="FFFBF2"/>
              </a:buClr>
              <a:buSzPts val="1200"/>
              <a:buFont typeface="Noto Sans Symbols"/>
              <a:buNone/>
            </a:pPr>
            <a:r>
              <a:rPr lang="en-US" sz="1200" b="1">
                <a:solidFill>
                  <a:srgbClr val="FFFBF2"/>
                </a:solidFill>
                <a:latin typeface="Ultra"/>
                <a:ea typeface="Ultra"/>
                <a:cs typeface="Ultra"/>
                <a:sym typeface="Ultra"/>
              </a:rPr>
              <a:t>Values of Europe</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Everyone must be treated with respect, have their freedom protected, and have equal rights. </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These rules are written in the </a:t>
            </a:r>
            <a:r>
              <a:rPr lang="en-US" sz="1200" b="1">
                <a:solidFill>
                  <a:srgbClr val="000000"/>
                </a:solidFill>
                <a:latin typeface="Atkinson Hyperlegible"/>
                <a:ea typeface="Atkinson Hyperlegible"/>
                <a:cs typeface="Atkinson Hyperlegible"/>
                <a:sym typeface="Atkinson Hyperlegible"/>
              </a:rPr>
              <a:t>Treaty on European Union </a:t>
            </a:r>
            <a:r>
              <a:rPr lang="en-US" sz="1200">
                <a:solidFill>
                  <a:srgbClr val="000000"/>
                </a:solidFill>
                <a:latin typeface="Atkinson Hyperlegible"/>
                <a:ea typeface="Atkinson Hyperlegible"/>
                <a:cs typeface="Atkinson Hyperlegible"/>
                <a:sym typeface="Atkinson Hyperlegible"/>
              </a:rPr>
              <a:t>and the </a:t>
            </a:r>
            <a:r>
              <a:rPr lang="en-US" sz="1200" b="1">
                <a:solidFill>
                  <a:srgbClr val="000000"/>
                </a:solidFill>
                <a:latin typeface="Atkinson Hyperlegible"/>
                <a:ea typeface="Atkinson Hyperlegible"/>
                <a:cs typeface="Atkinson Hyperlegible"/>
                <a:sym typeface="Atkinson Hyperlegible"/>
              </a:rPr>
              <a:t>Charter of Fundamental Rights</a:t>
            </a:r>
            <a:r>
              <a:rPr lang="en-US" sz="1200">
                <a:solidFill>
                  <a:srgbClr val="000000"/>
                </a:solidFill>
                <a:latin typeface="Atkinson Hyperlegible"/>
                <a:ea typeface="Atkinson Hyperlegible"/>
                <a:cs typeface="Atkinson Hyperlegible"/>
                <a:sym typeface="Atkinson Hyperlegible"/>
              </a:rPr>
              <a:t>, which all countries agree to follow.</a:t>
            </a:r>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rgbClr val="FFFBF2"/>
              </a:buClr>
              <a:buSzPts val="1200"/>
              <a:buFont typeface="Noto Sans Symbols"/>
              <a:buNone/>
            </a:pPr>
            <a:r>
              <a:rPr lang="en-US" sz="1200" b="1">
                <a:solidFill>
                  <a:srgbClr val="FFFBF2"/>
                </a:solidFill>
                <a:latin typeface="Ultra"/>
                <a:ea typeface="Ultra"/>
                <a:cs typeface="Ultra"/>
                <a:sym typeface="Ultra"/>
              </a:rPr>
              <a:t>World Events and History</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To be a good global citizen, you need to understand what’s </a:t>
            </a:r>
            <a:r>
              <a:rPr lang="en-US" sz="1200" b="1">
                <a:solidFill>
                  <a:srgbClr val="000000"/>
                </a:solidFill>
                <a:latin typeface="Atkinson Hyperlegible"/>
                <a:ea typeface="Atkinson Hyperlegible"/>
                <a:cs typeface="Atkinson Hyperlegible"/>
                <a:sym typeface="Atkinson Hyperlegible"/>
              </a:rPr>
              <a:t>happening in the world today and why it matters. </a:t>
            </a:r>
            <a:r>
              <a:rPr lang="en-US" sz="1200">
                <a:solidFill>
                  <a:srgbClr val="000000"/>
                </a:solidFill>
                <a:latin typeface="Atkinson Hyperlegible"/>
                <a:ea typeface="Atkinson Hyperlegible"/>
                <a:cs typeface="Atkinson Hyperlegible"/>
                <a:sym typeface="Atkinson Hyperlegible"/>
              </a:rPr>
              <a:t>Climate change, wars, and protests affect everyone. </a:t>
            </a:r>
            <a:endParaRPr/>
          </a:p>
          <a:p>
            <a:pPr marL="0" lvl="0" indent="0" algn="l" rtl="0">
              <a:lnSpc>
                <a:spcPct val="220500"/>
              </a:lnSpc>
              <a:spcBef>
                <a:spcPts val="0"/>
              </a:spcBef>
              <a:spcAft>
                <a:spcPts val="0"/>
              </a:spcAft>
              <a:buNone/>
            </a:pPr>
            <a:r>
              <a:rPr lang="en-US" sz="1200">
                <a:solidFill>
                  <a:srgbClr val="000000"/>
                </a:solidFill>
                <a:latin typeface="Atkinson Hyperlegible"/>
                <a:ea typeface="Atkinson Hyperlegible"/>
                <a:cs typeface="Atkinson Hyperlegible"/>
                <a:sym typeface="Atkinson Hyperlegible"/>
              </a:rPr>
              <a:t>It’s important to </a:t>
            </a:r>
            <a:r>
              <a:rPr lang="en-US" sz="1200" b="1">
                <a:solidFill>
                  <a:srgbClr val="000000"/>
                </a:solidFill>
                <a:latin typeface="Atkinson Hyperlegible"/>
                <a:ea typeface="Atkinson Hyperlegible"/>
                <a:cs typeface="Atkinson Hyperlegible"/>
                <a:sym typeface="Atkinson Hyperlegible"/>
              </a:rPr>
              <a:t>learn from history</a:t>
            </a:r>
            <a:r>
              <a:rPr lang="en-US" sz="1200">
                <a:solidFill>
                  <a:srgbClr val="000000"/>
                </a:solidFill>
                <a:latin typeface="Atkinson Hyperlegible"/>
                <a:ea typeface="Atkinson Hyperlegible"/>
                <a:cs typeface="Atkinson Hyperlegible"/>
                <a:sym typeface="Atkinson Hyperlegible"/>
              </a:rPr>
              <a:t>, like how events such as World War II or the fall of the Berlin Wall changed Europe and the world.</a:t>
            </a:r>
            <a:endParaRPr/>
          </a:p>
          <a:p>
            <a:pPr marL="0" lvl="0" indent="0" algn="l" rtl="0">
              <a:lnSpc>
                <a:spcPct val="220500"/>
              </a:lnSpc>
              <a:spcBef>
                <a:spcPts val="0"/>
              </a:spcBef>
              <a:spcAft>
                <a:spcPts val="0"/>
              </a:spcAft>
              <a:buNone/>
            </a:pPr>
            <a:endParaRPr sz="1200">
              <a:solidFill>
                <a:srgbClr val="000000"/>
              </a:solidFill>
              <a:latin typeface="Atkinson Hyperlegible"/>
              <a:ea typeface="Atkinson Hyperlegible"/>
              <a:cs typeface="Atkinson Hyperlegible"/>
              <a:sym typeface="Atkinson Hyperlegible"/>
            </a:endParaRPr>
          </a:p>
          <a:p>
            <a:pPr marL="0" marR="0" lvl="0" indent="0" algn="l" rtl="0">
              <a:lnSpc>
                <a:spcPct val="220500"/>
              </a:lnSpc>
              <a:spcBef>
                <a:spcPts val="0"/>
              </a:spcBef>
              <a:spcAft>
                <a:spcPts val="0"/>
              </a:spcAft>
              <a:buClr>
                <a:srgbClr val="FFFBF2"/>
              </a:buClr>
              <a:buSzPts val="1200"/>
              <a:buFont typeface="Ultra"/>
              <a:buNone/>
            </a:pPr>
            <a:r>
              <a:rPr lang="en-US" sz="1200" b="1">
                <a:solidFill>
                  <a:srgbClr val="FFFBF2"/>
                </a:solidFill>
                <a:latin typeface="Ultra"/>
                <a:ea typeface="Ultra"/>
                <a:cs typeface="Ultra"/>
                <a:sym typeface="Ultra"/>
              </a:rPr>
              <a:t>Diversity and Cultural Identities</a:t>
            </a:r>
            <a:endParaRPr/>
          </a:p>
          <a:p>
            <a:pPr marL="0" marR="0" lvl="0" indent="0" algn="l" rtl="0">
              <a:lnSpc>
                <a:spcPct val="220500"/>
              </a:lnSpc>
              <a:spcBef>
                <a:spcPts val="0"/>
              </a:spcBef>
              <a:spcAft>
                <a:spcPts val="0"/>
              </a:spcAft>
              <a:buClr>
                <a:srgbClr val="000000"/>
              </a:buClr>
              <a:buSzPts val="1200"/>
              <a:buFont typeface="Atkinson Hyperlegible"/>
              <a:buNone/>
            </a:pPr>
            <a:r>
              <a:rPr lang="en-US" sz="1200">
                <a:solidFill>
                  <a:srgbClr val="000000"/>
                </a:solidFill>
                <a:latin typeface="Atkinson Hyperlegible"/>
                <a:ea typeface="Atkinson Hyperlegible"/>
                <a:cs typeface="Atkinson Hyperlegible"/>
                <a:sym typeface="Atkinson Hyperlegible"/>
              </a:rPr>
              <a:t>At the same time, </a:t>
            </a:r>
            <a:r>
              <a:rPr lang="en-US" sz="1200" b="1">
                <a:solidFill>
                  <a:srgbClr val="000000"/>
                </a:solidFill>
                <a:latin typeface="Atkinson Hyperlegible"/>
                <a:ea typeface="Atkinson Hyperlegible"/>
                <a:cs typeface="Atkinson Hyperlegible"/>
                <a:sym typeface="Atkinson Hyperlegible"/>
              </a:rPr>
              <a:t>people from different backgrounds share common values, like respecting each other and working together.</a:t>
            </a:r>
            <a:endParaRPr/>
          </a:p>
          <a:p>
            <a:pPr marL="0" marR="0" lvl="0" indent="0" algn="l" rtl="0">
              <a:lnSpc>
                <a:spcPct val="220500"/>
              </a:lnSpc>
              <a:spcBef>
                <a:spcPts val="0"/>
              </a:spcBef>
              <a:spcAft>
                <a:spcPts val="0"/>
              </a:spcAft>
              <a:buClr>
                <a:schemeClr val="dk1"/>
              </a:buClr>
              <a:buSzPts val="1200"/>
              <a:buFont typeface="Arial"/>
              <a:buNone/>
            </a:pPr>
            <a:endParaRPr sz="1200" b="1">
              <a:solidFill>
                <a:srgbClr val="000000"/>
              </a:solidFill>
              <a:latin typeface="Atkinson Hyperlegible"/>
              <a:ea typeface="Atkinson Hyperlegible"/>
              <a:cs typeface="Atkinson Hyperlegible"/>
              <a:sym typeface="Atkinson Hyperlegible"/>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marR="0" lvl="0" indent="0" algn="l" rtl="0">
              <a:lnSpc>
                <a:spcPct val="220500"/>
              </a:lnSpc>
              <a:spcBef>
                <a:spcPts val="0"/>
              </a:spcBef>
              <a:spcAft>
                <a:spcPts val="0"/>
              </a:spcAft>
              <a:buClr>
                <a:schemeClr val="dk1"/>
              </a:buClr>
              <a:buSzPts val="1200"/>
              <a:buFont typeface="Arial"/>
              <a:buNone/>
            </a:pPr>
            <a:endParaRPr sz="1200" b="1">
              <a:solidFill>
                <a:srgbClr val="000000"/>
              </a:solidFill>
              <a:latin typeface="Atkinson Hyperlegible"/>
              <a:ea typeface="Atkinson Hyperlegible"/>
              <a:cs typeface="Atkinson Hyperlegible"/>
              <a:sym typeface="Atkinson Hyperlegible"/>
            </a:endParaRPr>
          </a:p>
          <a:p>
            <a:pPr marL="0" marR="0" lvl="0" indent="0" algn="l" rtl="0">
              <a:lnSpc>
                <a:spcPct val="220500"/>
              </a:lnSpc>
              <a:spcBef>
                <a:spcPts val="0"/>
              </a:spcBef>
              <a:spcAft>
                <a:spcPts val="0"/>
              </a:spcAft>
              <a:buClr>
                <a:schemeClr val="dk1"/>
              </a:buClr>
              <a:buSzPts val="1200"/>
              <a:buFont typeface="Arial"/>
              <a:buNone/>
            </a:pPr>
            <a:endParaRPr sz="1200" b="1">
              <a:solidFill>
                <a:srgbClr val="FFFBF2"/>
              </a:solidFill>
              <a:latin typeface="Ultra"/>
              <a:ea typeface="Ultra"/>
              <a:cs typeface="Ultra"/>
              <a:sym typeface="Ultra"/>
            </a:endParaRPr>
          </a:p>
          <a:p>
            <a:pPr marL="0" lvl="0" indent="0" algn="l" rtl="0">
              <a:lnSpc>
                <a:spcPct val="220500"/>
              </a:lnSpc>
              <a:spcBef>
                <a:spcPts val="0"/>
              </a:spcBef>
              <a:spcAft>
                <a:spcPts val="0"/>
              </a:spcAft>
              <a:buNone/>
            </a:pPr>
            <a:endParaRPr sz="1200">
              <a:solidFill>
                <a:srgbClr val="000000"/>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lvl="0" indent="0" algn="l" rtl="0">
              <a:spcBef>
                <a:spcPts val="0"/>
              </a:spcBef>
              <a:spcAft>
                <a:spcPts val="0"/>
              </a:spcAft>
              <a:buNone/>
            </a:pPr>
            <a:endParaRPr/>
          </a:p>
        </p:txBody>
      </p:sp>
      <p:sp>
        <p:nvSpPr>
          <p:cNvPr id="1190" name="Google Shape;1190;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4" name="Google Shape;1224;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Europe is built on some important shared values that everyone agrees on, Let’s see them in detail. </a:t>
            </a:r>
            <a:endParaRPr/>
          </a:p>
          <a:p>
            <a:pPr marL="0" lvl="0" indent="0" algn="l" rtl="0">
              <a:spcBef>
                <a:spcPts val="0"/>
              </a:spcBef>
              <a:spcAft>
                <a:spcPts val="0"/>
              </a:spcAft>
              <a:buClr>
                <a:schemeClr val="dk1"/>
              </a:buClr>
              <a:buSzPts val="1200"/>
              <a:buFont typeface="Noto Sans Symbols"/>
              <a:buNone/>
            </a:pPr>
            <a:r>
              <a:rPr lang="en-US"/>
              <a:t>These values are written down in Article 2 of the Treaty on European Union and the Charter of Fundamental Rights.</a:t>
            </a:r>
            <a:endParaRPr/>
          </a:p>
          <a:p>
            <a:pPr marL="0" lvl="0" indent="-76200" algn="l" rtl="0">
              <a:spcBef>
                <a:spcPts val="0"/>
              </a:spcBef>
              <a:spcAft>
                <a:spcPts val="0"/>
              </a:spcAft>
              <a:buClr>
                <a:schemeClr val="dk1"/>
              </a:buClr>
              <a:buSzPts val="1200"/>
              <a:buFont typeface="Play"/>
              <a:buAutoNum type="arabicPeriod"/>
            </a:pPr>
            <a:r>
              <a:rPr lang="en-US" b="1"/>
              <a:t>Respect for human dignity</a:t>
            </a:r>
            <a:r>
              <a:rPr lang="en-US"/>
              <a:t>: Every person deserves to be treated with respect and should have their basic needs and rights protected.</a:t>
            </a:r>
            <a:endParaRPr/>
          </a:p>
          <a:p>
            <a:pPr marL="0" lvl="0" indent="-76200" algn="l" rtl="0">
              <a:spcBef>
                <a:spcPts val="0"/>
              </a:spcBef>
              <a:spcAft>
                <a:spcPts val="0"/>
              </a:spcAft>
              <a:buClr>
                <a:schemeClr val="dk1"/>
              </a:buClr>
              <a:buSzPts val="1200"/>
              <a:buFont typeface="Play"/>
              <a:buAutoNum type="arabicPeriod"/>
            </a:pPr>
            <a:r>
              <a:rPr lang="en-US" b="1"/>
              <a:t>Freedom</a:t>
            </a:r>
            <a:r>
              <a:rPr lang="en-US"/>
              <a:t>: People have the right to make their own choices, like where to live, what to believe, and what to say, as long as they don’t harm others.</a:t>
            </a:r>
            <a:endParaRPr/>
          </a:p>
          <a:p>
            <a:pPr marL="0" lvl="0" indent="-76200" algn="l" rtl="0">
              <a:spcBef>
                <a:spcPts val="0"/>
              </a:spcBef>
              <a:spcAft>
                <a:spcPts val="0"/>
              </a:spcAft>
              <a:buClr>
                <a:schemeClr val="dk1"/>
              </a:buClr>
              <a:buSzPts val="1200"/>
              <a:buFont typeface="Play"/>
              <a:buAutoNum type="arabicPeriod"/>
            </a:pPr>
            <a:r>
              <a:rPr lang="en-US" b="1"/>
              <a:t>Democracy</a:t>
            </a:r>
            <a:r>
              <a:rPr lang="en-US"/>
              <a:t>: In Europe, people can vote and have a say in how their country is run. Leaders are chosen by the people.</a:t>
            </a:r>
            <a:endParaRPr/>
          </a:p>
          <a:p>
            <a:pPr marL="0" lvl="0" indent="-76200" algn="l" rtl="0">
              <a:spcBef>
                <a:spcPts val="0"/>
              </a:spcBef>
              <a:spcAft>
                <a:spcPts val="0"/>
              </a:spcAft>
              <a:buClr>
                <a:schemeClr val="dk1"/>
              </a:buClr>
              <a:buSzPts val="1200"/>
              <a:buFont typeface="Play"/>
              <a:buAutoNum type="arabicPeriod"/>
            </a:pPr>
            <a:r>
              <a:rPr lang="en-US" b="1"/>
              <a:t>Equality</a:t>
            </a:r>
            <a:r>
              <a:rPr lang="en-US"/>
              <a:t>: Everyone should be treated equally, no matter their gender, race, or background.</a:t>
            </a:r>
            <a:endParaRPr/>
          </a:p>
          <a:p>
            <a:pPr marL="0" lvl="0" indent="-76200" algn="l" rtl="0">
              <a:spcBef>
                <a:spcPts val="0"/>
              </a:spcBef>
              <a:spcAft>
                <a:spcPts val="0"/>
              </a:spcAft>
              <a:buClr>
                <a:schemeClr val="dk1"/>
              </a:buClr>
              <a:buSzPts val="1200"/>
              <a:buFont typeface="Play"/>
              <a:buAutoNum type="arabicPeriod"/>
            </a:pPr>
            <a:r>
              <a:rPr lang="en-US" b="1"/>
              <a:t>Rule of law</a:t>
            </a:r>
            <a:r>
              <a:rPr lang="en-US"/>
              <a:t>: Laws apply to everyone, and no one is above the law.</a:t>
            </a:r>
            <a:endParaRPr/>
          </a:p>
          <a:p>
            <a:pPr marL="0" lvl="0" indent="-76200" algn="l" rtl="0">
              <a:spcBef>
                <a:spcPts val="0"/>
              </a:spcBef>
              <a:spcAft>
                <a:spcPts val="0"/>
              </a:spcAft>
              <a:buClr>
                <a:schemeClr val="dk1"/>
              </a:buClr>
              <a:buSzPts val="1200"/>
              <a:buFont typeface="Play"/>
              <a:buAutoNum type="arabicPeriod"/>
            </a:pPr>
            <a:r>
              <a:rPr lang="en-US" b="1"/>
              <a:t>Respect for human rights</a:t>
            </a:r>
            <a:r>
              <a:rPr lang="en-US"/>
              <a:t>: These are basic rights that everyone should have, like the right to privacy, education, and protection from harm.</a:t>
            </a:r>
            <a:endParaRPr/>
          </a:p>
          <a:p>
            <a:pPr marL="0" lvl="0" indent="0" algn="l" rtl="0">
              <a:spcBef>
                <a:spcPts val="0"/>
              </a:spcBef>
              <a:spcAft>
                <a:spcPts val="0"/>
              </a:spcAft>
              <a:buNone/>
            </a:pP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1225" name="Google Shape;1225;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1" name="Google Shape;1291;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Europe and the world are made up of many different cultures and identities, and this diversity is what makes life interesting and unique. </a:t>
            </a:r>
            <a:endParaRPr/>
          </a:p>
          <a:p>
            <a:pPr marL="171450" lvl="0" indent="-95250" algn="l" rtl="0">
              <a:spcBef>
                <a:spcPts val="0"/>
              </a:spcBef>
              <a:spcAft>
                <a:spcPts val="0"/>
              </a:spcAft>
              <a:buClr>
                <a:schemeClr val="dk1"/>
              </a:buClr>
              <a:buSzPts val="1200"/>
              <a:buFont typeface="Noto Sans Symbols"/>
              <a:buNone/>
            </a:pPr>
            <a:endParaRPr b="1"/>
          </a:p>
          <a:p>
            <a:pPr marL="0" lvl="0" indent="0" algn="l" rtl="0">
              <a:spcBef>
                <a:spcPts val="0"/>
              </a:spcBef>
              <a:spcAft>
                <a:spcPts val="0"/>
              </a:spcAft>
              <a:buClr>
                <a:schemeClr val="dk1"/>
              </a:buClr>
              <a:buSzPts val="1200"/>
              <a:buFont typeface="Noto Sans Symbols"/>
              <a:buNone/>
            </a:pPr>
            <a:r>
              <a:rPr lang="en-US" b="1"/>
              <a:t>Diversity</a:t>
            </a:r>
            <a:r>
              <a:rPr lang="en-US"/>
              <a:t> means that people come from different backgrounds, countries, and traditions. </a:t>
            </a:r>
            <a:endParaRPr/>
          </a:p>
          <a:p>
            <a:pPr marL="0" lvl="0" indent="0" algn="l" rtl="0">
              <a:spcBef>
                <a:spcPts val="0"/>
              </a:spcBef>
              <a:spcAft>
                <a:spcPts val="0"/>
              </a:spcAft>
              <a:buClr>
                <a:schemeClr val="dk1"/>
              </a:buClr>
              <a:buSzPts val="1200"/>
              <a:buFont typeface="Noto Sans Symbols"/>
              <a:buNone/>
            </a:pPr>
            <a:r>
              <a:rPr lang="en-US"/>
              <a:t>In Europe, for example, there are many different languages, foods, holidays, and customs. </a:t>
            </a:r>
            <a:endParaRPr/>
          </a:p>
          <a:p>
            <a:pPr marL="0" lvl="0" indent="0" algn="l" rtl="0">
              <a:spcBef>
                <a:spcPts val="0"/>
              </a:spcBef>
              <a:spcAft>
                <a:spcPts val="0"/>
              </a:spcAft>
              <a:buClr>
                <a:schemeClr val="dk1"/>
              </a:buClr>
              <a:buSzPts val="1200"/>
              <a:buFont typeface="Noto Sans Symbols"/>
              <a:buNone/>
            </a:pPr>
            <a:r>
              <a:rPr lang="en-US"/>
              <a:t>A person from Italy might celebrate with pasta and pizza, while someone from Spain dancing and enjoying paella. </a:t>
            </a:r>
            <a:endParaRPr/>
          </a:p>
          <a:p>
            <a:pPr marL="0" lvl="0" indent="0" algn="l" rtl="0">
              <a:spcBef>
                <a:spcPts val="0"/>
              </a:spcBef>
              <a:spcAft>
                <a:spcPts val="0"/>
              </a:spcAft>
              <a:buClr>
                <a:schemeClr val="dk1"/>
              </a:buClr>
              <a:buSzPts val="1200"/>
              <a:buFont typeface="Noto Sans Symbols"/>
              <a:buNone/>
            </a:pPr>
            <a:r>
              <a:rPr lang="en-US"/>
              <a:t>In Germany, people make a particular festival for beer, while in France, they speak French and use to eat </a:t>
            </a:r>
            <a:r>
              <a:rPr lang="en-US" b="0" i="0">
                <a:solidFill>
                  <a:srgbClr val="1F1F1F"/>
                </a:solidFill>
                <a:latin typeface="Arial"/>
                <a:ea typeface="Arial"/>
                <a:cs typeface="Arial"/>
                <a:sym typeface="Arial"/>
              </a:rPr>
              <a:t>lots of cheeses</a:t>
            </a:r>
            <a:r>
              <a:rPr lang="en-US"/>
              <a:t>. </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r>
              <a:rPr lang="en-US"/>
              <a:t>These differences in language, traditions, and ways of life are part of what makes each culture special.</a:t>
            </a:r>
            <a:endParaRPr/>
          </a:p>
          <a:p>
            <a:pPr marL="0" lvl="0" indent="0" algn="l" rtl="0">
              <a:spcBef>
                <a:spcPts val="0"/>
              </a:spcBef>
              <a:spcAft>
                <a:spcPts val="0"/>
              </a:spcAft>
              <a:buNone/>
            </a:pPr>
            <a:r>
              <a:rPr lang="en-US" b="1"/>
              <a:t>Around the world, this diversity becomes even greater. </a:t>
            </a:r>
            <a:endParaRPr/>
          </a:p>
          <a:p>
            <a:pPr marL="0" lvl="0" indent="0" algn="l" rtl="0">
              <a:spcBef>
                <a:spcPts val="0"/>
              </a:spcBef>
              <a:spcAft>
                <a:spcPts val="0"/>
              </a:spcAft>
              <a:buNone/>
            </a:pPr>
            <a:r>
              <a:rPr lang="en-US"/>
              <a:t>People from Africa, Asia, and other places all have their own unique ways of living and celebrating their cultures. </a:t>
            </a:r>
            <a:endParaRPr/>
          </a:p>
          <a:p>
            <a:pPr marL="0" lvl="0" indent="0" algn="l" rtl="0">
              <a:spcBef>
                <a:spcPts val="0"/>
              </a:spcBef>
              <a:spcAft>
                <a:spcPts val="0"/>
              </a:spcAft>
              <a:buNone/>
            </a:pPr>
            <a:endParaRPr/>
          </a:p>
          <a:p>
            <a:pPr marL="0" lvl="0" indent="0" algn="l" rtl="0">
              <a:spcBef>
                <a:spcPts val="0"/>
              </a:spcBef>
              <a:spcAft>
                <a:spcPts val="0"/>
              </a:spcAft>
              <a:buNone/>
            </a:pPr>
            <a:r>
              <a:rPr lang="en-US"/>
              <a:t>Some people wear different types of clothing, eat different foods, or have different beliefs.</a:t>
            </a:r>
            <a:endParaRPr/>
          </a:p>
          <a:p>
            <a:pPr marL="0" lvl="0" indent="0" algn="l" rtl="0">
              <a:spcBef>
                <a:spcPts val="0"/>
              </a:spcBef>
              <a:spcAft>
                <a:spcPts val="0"/>
              </a:spcAft>
              <a:buNone/>
            </a:pPr>
            <a:r>
              <a:rPr lang="en-US"/>
              <a:t>Understanding and respecting these </a:t>
            </a:r>
            <a:r>
              <a:rPr lang="en-US" b="1"/>
              <a:t>cultural identities</a:t>
            </a:r>
            <a:r>
              <a:rPr lang="en-US"/>
              <a:t> helps us appreciate each other and live together peacefully. </a:t>
            </a:r>
            <a:endParaRPr/>
          </a:p>
          <a:p>
            <a:pPr marL="0" lvl="0" indent="0" algn="l" rtl="0">
              <a:spcBef>
                <a:spcPts val="0"/>
              </a:spcBef>
              <a:spcAft>
                <a:spcPts val="0"/>
              </a:spcAft>
              <a:buNone/>
            </a:pPr>
            <a:r>
              <a:rPr lang="en-US"/>
              <a:t>Even though people may seem different, we all share common values like kindness, fairness, and respect for one another. </a:t>
            </a:r>
            <a:endParaRPr/>
          </a:p>
          <a:p>
            <a:pPr marL="0" lvl="0" indent="0" algn="l" rtl="0">
              <a:spcBef>
                <a:spcPts val="0"/>
              </a:spcBef>
              <a:spcAft>
                <a:spcPts val="0"/>
              </a:spcAft>
              <a:buNone/>
            </a:pPr>
            <a:r>
              <a:rPr lang="en-US"/>
              <a:t>Diversity makes the world a more exciting place because we can learn from each other and experience new things!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Ask the students what they think. Listen to them. Then move to the next slide.</a:t>
            </a:r>
            <a:endParaRPr sz="1200" b="1">
              <a:solidFill>
                <a:srgbClr val="000000"/>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p:txBody>
      </p:sp>
      <p:sp>
        <p:nvSpPr>
          <p:cNvPr id="1292" name="Google Shape;1292;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0"/>
        <p:cNvGrpSpPr/>
        <p:nvPr/>
      </p:nvGrpSpPr>
      <p:grpSpPr>
        <a:xfrm>
          <a:off x="0" y="0"/>
          <a:ext cx="0" cy="0"/>
          <a:chOff x="0" y="0"/>
          <a:chExt cx="0" cy="0"/>
        </a:xfrm>
      </p:grpSpPr>
      <p:sp>
        <p:nvSpPr>
          <p:cNvPr id="1351" name="Google Shape;135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2" name="Google Shape;1352;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2B2B"/>
              </a:buClr>
              <a:buSzPts val="1200"/>
              <a:buFont typeface="Arial"/>
              <a:buNone/>
            </a:pPr>
            <a:r>
              <a:rPr lang="en-US" b="1" i="0">
                <a:solidFill>
                  <a:srgbClr val="402B2B"/>
                </a:solidFill>
                <a:latin typeface="Arial"/>
                <a:ea typeface="Arial"/>
                <a:cs typeface="Arial"/>
                <a:sym typeface="Arial"/>
              </a:rPr>
              <a:t>☺ </a:t>
            </a:r>
            <a:r>
              <a:rPr lang="en-US" sz="1200" b="0" i="0">
                <a:solidFill>
                  <a:srgbClr val="402B2B"/>
                </a:solidFill>
                <a:latin typeface="Arial"/>
                <a:ea typeface="Arial"/>
                <a:cs typeface="Arial"/>
                <a:sym typeface="Arial"/>
              </a:rPr>
              <a:t>A global citizen facing the migration challenge in their country would act in a way that promotes compassion, understanding, and responsibility towards both migrants and the local community. </a:t>
            </a:r>
            <a:endParaRPr sz="1200" b="0">
              <a:latin typeface="Arial"/>
              <a:ea typeface="Arial"/>
              <a:cs typeface="Arial"/>
              <a:sym typeface="Arial"/>
            </a:endParaRPr>
          </a:p>
          <a:p>
            <a:pPr marL="0" lvl="0" indent="0" algn="l" rtl="0">
              <a:spcBef>
                <a:spcPts val="0"/>
              </a:spcBef>
              <a:spcAft>
                <a:spcPts val="0"/>
              </a:spcAft>
              <a:buNone/>
            </a:pPr>
            <a:endParaRPr b="1" i="0">
              <a:solidFill>
                <a:srgbClr val="402B2B"/>
              </a:solidFill>
              <a:latin typeface="Arial"/>
              <a:ea typeface="Arial"/>
              <a:cs typeface="Arial"/>
              <a:sym typeface="Arial"/>
            </a:endParaRPr>
          </a:p>
          <a:p>
            <a:pPr marL="0" lvl="0" indent="0" algn="l" rtl="0">
              <a:spcBef>
                <a:spcPts val="0"/>
              </a:spcBef>
              <a:spcAft>
                <a:spcPts val="0"/>
              </a:spcAft>
              <a:buNone/>
            </a:pPr>
            <a:r>
              <a:rPr lang="en-US" b="1" i="0">
                <a:solidFill>
                  <a:srgbClr val="402B2B"/>
                </a:solidFill>
                <a:latin typeface="Arial"/>
                <a:ea typeface="Arial"/>
                <a:cs typeface="Arial"/>
                <a:sym typeface="Arial"/>
              </a:rPr>
              <a:t>Understanding the causes of migration:</a:t>
            </a:r>
            <a:r>
              <a:rPr lang="en-US" b="0" i="0">
                <a:solidFill>
                  <a:srgbClr val="402B2B"/>
                </a:solidFill>
                <a:latin typeface="Arial"/>
                <a:ea typeface="Arial"/>
                <a:cs typeface="Arial"/>
                <a:sym typeface="Arial"/>
              </a:rPr>
              <a:t> A global citizen would seek to understand why people migrate, which can include escaping war, poverty, or environmental disasters. By educating themselves and others, they can help combat misinformation and stereotypes about migrants.</a:t>
            </a:r>
            <a:endParaRPr>
              <a:solidFill>
                <a:srgbClr val="402B2B"/>
              </a:solidFill>
              <a:latin typeface="Arial"/>
              <a:ea typeface="Arial"/>
              <a:cs typeface="Arial"/>
              <a:sym typeface="Arial"/>
            </a:endParaRPr>
          </a:p>
          <a:p>
            <a:pPr marL="0" lvl="0" indent="0" algn="l" rtl="0">
              <a:spcBef>
                <a:spcPts val="0"/>
              </a:spcBef>
              <a:spcAft>
                <a:spcPts val="0"/>
              </a:spcAft>
              <a:buNone/>
            </a:pPr>
            <a:r>
              <a:rPr lang="en-US" b="1" i="0">
                <a:solidFill>
                  <a:srgbClr val="402B2B"/>
                </a:solidFill>
                <a:latin typeface="Arial"/>
                <a:ea typeface="Arial"/>
                <a:cs typeface="Arial"/>
                <a:sym typeface="Arial"/>
              </a:rPr>
              <a:t>Advocating for human rights:</a:t>
            </a:r>
            <a:r>
              <a:rPr lang="en-US" b="0" i="0">
                <a:solidFill>
                  <a:srgbClr val="402B2B"/>
                </a:solidFill>
                <a:latin typeface="Arial"/>
                <a:ea typeface="Arial"/>
                <a:cs typeface="Arial"/>
                <a:sym typeface="Arial"/>
              </a:rPr>
              <a:t> In line with EU values, a global citizen would support the idea that all people, regardless of where they come from, deserve to be treated with dignity and respect. This includes advocating for fair treatment of migrants and refugees, supporting their right to safety, education, and employment.</a:t>
            </a:r>
            <a:endParaRPr>
              <a:solidFill>
                <a:srgbClr val="402B2B"/>
              </a:solidFill>
              <a:latin typeface="Arial"/>
              <a:ea typeface="Arial"/>
              <a:cs typeface="Arial"/>
              <a:sym typeface="Arial"/>
            </a:endParaRPr>
          </a:p>
          <a:p>
            <a:pPr marL="0" lvl="0" indent="0" algn="l" rtl="0">
              <a:spcBef>
                <a:spcPts val="0"/>
              </a:spcBef>
              <a:spcAft>
                <a:spcPts val="0"/>
              </a:spcAft>
              <a:buNone/>
            </a:pPr>
            <a:r>
              <a:rPr lang="en-US" b="1" i="0">
                <a:solidFill>
                  <a:srgbClr val="402B2B"/>
                </a:solidFill>
                <a:latin typeface="Arial"/>
                <a:ea typeface="Arial"/>
                <a:cs typeface="Arial"/>
                <a:sym typeface="Arial"/>
              </a:rPr>
              <a:t>Promoting integration and inclusion:</a:t>
            </a:r>
            <a:r>
              <a:rPr lang="en-US" b="0" i="0">
                <a:solidFill>
                  <a:srgbClr val="402B2B"/>
                </a:solidFill>
                <a:latin typeface="Arial"/>
                <a:ea typeface="Arial"/>
                <a:cs typeface="Arial"/>
                <a:sym typeface="Arial"/>
              </a:rPr>
              <a:t> A global citizen would encourage policies and actions that help migrants integrate into society. This could include volunteering to help migrants learn the local language, assisting them in finding work, or supporting cultural exchange initiatives that promote understanding between migrants and the local population.</a:t>
            </a:r>
            <a:endParaRPr>
              <a:solidFill>
                <a:srgbClr val="402B2B"/>
              </a:solidFill>
              <a:latin typeface="Arial"/>
              <a:ea typeface="Arial"/>
              <a:cs typeface="Arial"/>
              <a:sym typeface="Arial"/>
            </a:endParaRPr>
          </a:p>
          <a:p>
            <a:pPr marL="0" lvl="0" indent="0" algn="l" rtl="0">
              <a:spcBef>
                <a:spcPts val="0"/>
              </a:spcBef>
              <a:spcAft>
                <a:spcPts val="0"/>
              </a:spcAft>
              <a:buNone/>
            </a:pPr>
            <a:r>
              <a:rPr lang="en-US" b="1" i="0">
                <a:solidFill>
                  <a:srgbClr val="402B2B"/>
                </a:solidFill>
                <a:latin typeface="Arial"/>
                <a:ea typeface="Arial"/>
                <a:cs typeface="Arial"/>
                <a:sym typeface="Arial"/>
              </a:rPr>
              <a:t>Supporting EU policies on migration:</a:t>
            </a:r>
            <a:r>
              <a:rPr lang="en-US" b="0" i="0">
                <a:solidFill>
                  <a:srgbClr val="402B2B"/>
                </a:solidFill>
                <a:latin typeface="Arial"/>
                <a:ea typeface="Arial"/>
                <a:cs typeface="Arial"/>
                <a:sym typeface="Arial"/>
              </a:rPr>
              <a:t> The EU has frameworks for handling migration, such as the Common European Asylum System, which ensures that those fleeing persecution can seek asylum. A global citizen would support these policies while also pushing for improvements that ensure fairness and efficiency in the process.</a:t>
            </a:r>
            <a:endParaRPr>
              <a:solidFill>
                <a:srgbClr val="402B2B"/>
              </a:solidFill>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1353" name="Google Shape;1353;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2"/>
        <p:cNvGrpSpPr/>
        <p:nvPr/>
      </p:nvGrpSpPr>
      <p:grpSpPr>
        <a:xfrm>
          <a:off x="0" y="0"/>
          <a:ext cx="0" cy="0"/>
          <a:chOff x="0" y="0"/>
          <a:chExt cx="0" cy="0"/>
        </a:xfrm>
      </p:grpSpPr>
      <p:sp>
        <p:nvSpPr>
          <p:cNvPr id="1383" name="Google Shape;138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4" name="Google Shape;1384;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Being a global citizen means thinking about how we can all help solve problems.</a:t>
            </a:r>
            <a:endParaRPr/>
          </a:p>
          <a:p>
            <a:pPr marL="0" lvl="0" indent="0" algn="l" rtl="0">
              <a:spcBef>
                <a:spcPts val="0"/>
              </a:spcBef>
              <a:spcAft>
                <a:spcPts val="0"/>
              </a:spcAft>
              <a:buNone/>
            </a:pPr>
            <a:r>
              <a:rPr lang="en-US" b="1"/>
              <a:t>As human beings we are currently facing a Global Climate Changes:</a:t>
            </a:r>
            <a:r>
              <a:rPr lang="en-US"/>
              <a:t> Global climate change is caused by things like pollution and deforestation, and it’s making the planet warmer. </a:t>
            </a:r>
            <a:endParaRPr/>
          </a:p>
          <a:p>
            <a:pPr marL="0" lvl="0" indent="0" algn="l" rtl="0">
              <a:spcBef>
                <a:spcPts val="0"/>
              </a:spcBef>
              <a:spcAft>
                <a:spcPts val="0"/>
              </a:spcAft>
              <a:buNone/>
            </a:pPr>
            <a:r>
              <a:rPr lang="en-US"/>
              <a:t>This affects everyone, so we need to work together to solve it. </a:t>
            </a:r>
            <a:endParaRPr/>
          </a:p>
          <a:p>
            <a:pPr marL="0" lvl="0" indent="0" algn="l" rtl="0">
              <a:spcBef>
                <a:spcPts val="0"/>
              </a:spcBef>
              <a:spcAft>
                <a:spcPts val="0"/>
              </a:spcAft>
              <a:buNone/>
            </a:pPr>
            <a:r>
              <a:rPr lang="en-US"/>
              <a:t>These changes impact how we live and what resources we need, no matter where we live!</a:t>
            </a:r>
            <a:endParaRPr/>
          </a:p>
          <a:p>
            <a:pPr marL="0" lvl="0" indent="0" algn="l" rtl="0">
              <a:spcBef>
                <a:spcPts val="0"/>
              </a:spcBef>
              <a:spcAft>
                <a:spcPts val="0"/>
              </a:spcAft>
              <a:buNone/>
            </a:pPr>
            <a:r>
              <a:rPr lang="en-US"/>
              <a:t>It is your responsibility to understand how both your actions and the actions of others can impact our Earth, and to consider how these impacts affect the environment, society, and future generations.</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Ask the students what they think about it. What they know. Listen to them. Then move to the next slide.</a:t>
            </a:r>
            <a:endParaRPr sz="1200" b="1">
              <a:solidFill>
                <a:srgbClr val="000000"/>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p:txBody>
      </p:sp>
      <p:sp>
        <p:nvSpPr>
          <p:cNvPr id="1385" name="Google Shape;1385;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0" name="Google Shape;141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a:t>The </a:t>
            </a:r>
            <a:r>
              <a:rPr lang="en-US" b="1"/>
              <a:t>European Union (EU)</a:t>
            </a:r>
            <a:r>
              <a:rPr lang="en-US"/>
              <a:t> places a strong emphasis on </a:t>
            </a:r>
            <a:r>
              <a:rPr lang="en-US" b="1"/>
              <a:t>gender equality</a:t>
            </a:r>
            <a:r>
              <a:rPr lang="en-US"/>
              <a:t> as a core value and a key part of building a fair and just society. The EU works to ensure that everyone, regardless of gender, has equal opportunities in areas such as employment, education, political participation, and access to services. </a:t>
            </a:r>
            <a:endParaRPr/>
          </a:p>
          <a:p>
            <a:pPr marL="171450" lvl="0" indent="-9525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r>
              <a:rPr lang="en-US"/>
              <a:t>The EU has passed several laws and directives to promote gender equality. </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r>
              <a:rPr lang="en-US" b="1"/>
              <a:t>1. Gender Pay Gap:</a:t>
            </a:r>
            <a:endParaRPr/>
          </a:p>
          <a:p>
            <a:pPr marL="0" lvl="0" indent="0" algn="l" rtl="0">
              <a:spcBef>
                <a:spcPts val="0"/>
              </a:spcBef>
              <a:spcAft>
                <a:spcPts val="0"/>
              </a:spcAft>
              <a:buNone/>
            </a:pPr>
            <a:r>
              <a:rPr lang="en-US"/>
              <a:t>Despite progress, there is still a gap between the average earnings of men and women in the EU. The EU is actively working to close this gap by:</a:t>
            </a:r>
            <a:endParaRPr/>
          </a:p>
          <a:p>
            <a:pPr marL="0" lvl="0" indent="0" algn="l" rtl="0">
              <a:spcBef>
                <a:spcPts val="0"/>
              </a:spcBef>
              <a:spcAft>
                <a:spcPts val="0"/>
              </a:spcAft>
              <a:buClr>
                <a:schemeClr val="dk1"/>
              </a:buClr>
              <a:buSzPts val="1200"/>
              <a:buFont typeface="Arial"/>
              <a:buNone/>
            </a:pPr>
            <a:r>
              <a:rPr lang="en-US"/>
              <a:t>Promoting pay transparency in companies.</a:t>
            </a:r>
            <a:endParaRPr/>
          </a:p>
          <a:p>
            <a:pPr marL="0" lvl="0" indent="0" algn="l" rtl="0">
              <a:spcBef>
                <a:spcPts val="0"/>
              </a:spcBef>
              <a:spcAft>
                <a:spcPts val="0"/>
              </a:spcAft>
              <a:buClr>
                <a:schemeClr val="dk1"/>
              </a:buClr>
              <a:buSzPts val="1200"/>
              <a:buFont typeface="Arial"/>
              <a:buNone/>
            </a:pPr>
            <a:r>
              <a:rPr lang="en-US"/>
              <a:t>Supporting policies that encourage women to enter traditionally male-dominated sectors, like technology and engineering.</a:t>
            </a:r>
            <a:endParaRPr/>
          </a:p>
          <a:p>
            <a:pPr marL="0" lvl="0" indent="0" algn="l" rtl="0">
              <a:spcBef>
                <a:spcPts val="0"/>
              </a:spcBef>
              <a:spcAft>
                <a:spcPts val="0"/>
              </a:spcAft>
              <a:buClr>
                <a:schemeClr val="dk1"/>
              </a:buClr>
              <a:buSzPts val="1200"/>
              <a:buFont typeface="Arial"/>
              <a:buNone/>
            </a:pPr>
            <a:r>
              <a:rPr lang="en-US"/>
              <a:t>Encouraging companies to create more flexible work environments that help women balance family and work commitments.</a:t>
            </a:r>
            <a:endParaRPr/>
          </a:p>
          <a:p>
            <a:pPr marL="0" lvl="0" indent="0" algn="l" rtl="0">
              <a:spcBef>
                <a:spcPts val="0"/>
              </a:spcBef>
              <a:spcAft>
                <a:spcPts val="0"/>
              </a:spcAft>
              <a:buNone/>
            </a:pPr>
            <a:r>
              <a:rPr lang="en-US" b="1"/>
              <a:t>2. Women in Leadership:</a:t>
            </a:r>
            <a:endParaRPr/>
          </a:p>
          <a:p>
            <a:pPr marL="0" lvl="0" indent="0" algn="l" rtl="0">
              <a:spcBef>
                <a:spcPts val="0"/>
              </a:spcBef>
              <a:spcAft>
                <a:spcPts val="0"/>
              </a:spcAft>
              <a:buNone/>
            </a:pPr>
            <a:r>
              <a:rPr lang="en-US"/>
              <a:t>The EU promotes </a:t>
            </a:r>
            <a:r>
              <a:rPr lang="en-US" b="1"/>
              <a:t>women’s representation in decision-making roles</a:t>
            </a:r>
            <a:r>
              <a:rPr lang="en-US"/>
              <a:t>:</a:t>
            </a:r>
            <a:endParaRPr/>
          </a:p>
          <a:p>
            <a:pPr marL="0" lvl="0" indent="0" algn="l" rtl="0">
              <a:spcBef>
                <a:spcPts val="0"/>
              </a:spcBef>
              <a:spcAft>
                <a:spcPts val="0"/>
              </a:spcAft>
              <a:buClr>
                <a:schemeClr val="dk1"/>
              </a:buClr>
              <a:buSzPts val="1200"/>
              <a:buFont typeface="Arial"/>
              <a:buNone/>
            </a:pPr>
            <a:r>
              <a:rPr lang="en-US"/>
              <a:t>The </a:t>
            </a:r>
            <a:r>
              <a:rPr lang="en-US" b="1"/>
              <a:t>Women on Boards Directive</a:t>
            </a:r>
            <a:r>
              <a:rPr lang="en-US"/>
              <a:t> requires large companies to have at least 40% women in non-executive director roles by 2026.</a:t>
            </a:r>
            <a:endParaRPr/>
          </a:p>
          <a:p>
            <a:pPr marL="0" lvl="0" indent="0" algn="l" rtl="0">
              <a:spcBef>
                <a:spcPts val="0"/>
              </a:spcBef>
              <a:spcAft>
                <a:spcPts val="0"/>
              </a:spcAft>
              <a:buClr>
                <a:schemeClr val="dk1"/>
              </a:buClr>
              <a:buSzPts val="1200"/>
              <a:buFont typeface="Arial"/>
              <a:buNone/>
            </a:pPr>
            <a:r>
              <a:rPr lang="en-US"/>
              <a:t>The EU encourages political parties and organizations to nominate more women for leadership roles, helping to increase female participation in politics and business.</a:t>
            </a:r>
            <a:endParaRPr/>
          </a:p>
          <a:p>
            <a:pPr marL="0" lvl="0" indent="0" algn="l" rtl="0">
              <a:spcBef>
                <a:spcPts val="0"/>
              </a:spcBef>
              <a:spcAft>
                <a:spcPts val="0"/>
              </a:spcAft>
              <a:buNone/>
            </a:pPr>
            <a:r>
              <a:rPr lang="en-US" b="1"/>
              <a:t>3. Gender-Based Violence:</a:t>
            </a:r>
            <a:endParaRPr/>
          </a:p>
          <a:p>
            <a:pPr marL="0" lvl="0" indent="0" algn="l" rtl="0">
              <a:spcBef>
                <a:spcPts val="0"/>
              </a:spcBef>
              <a:spcAft>
                <a:spcPts val="0"/>
              </a:spcAft>
              <a:buNone/>
            </a:pPr>
            <a:r>
              <a:rPr lang="en-US"/>
              <a:t>The EU is committed to ending </a:t>
            </a:r>
            <a:r>
              <a:rPr lang="en-US" b="1"/>
              <a:t>gender-based violence</a:t>
            </a:r>
            <a:r>
              <a:rPr lang="en-US"/>
              <a:t>, such as domestic abuse, sexual harassment, and human trafficking. Domestic abuse is when someone is hurt or controlled by a family member, and sexual harassment is when someone is treated in a bad way because of their gender, like being bullied or disrespected. Human trafficking is when people are forced to work or do things against their will.</a:t>
            </a:r>
            <a:endParaRPr/>
          </a:p>
          <a:p>
            <a:pPr marL="0" lvl="0" indent="0" algn="l" rtl="0">
              <a:spcBef>
                <a:spcPts val="0"/>
              </a:spcBef>
              <a:spcAft>
                <a:spcPts val="0"/>
              </a:spcAft>
              <a:buNone/>
            </a:pPr>
            <a:r>
              <a:rPr lang="en-US" b="1"/>
              <a:t>4. Promoting Gender Equality in Education and Employment:</a:t>
            </a:r>
            <a:endParaRPr/>
          </a:p>
          <a:p>
            <a:pPr marL="0" lvl="0" indent="0" algn="l" rtl="0">
              <a:spcBef>
                <a:spcPts val="0"/>
              </a:spcBef>
              <a:spcAft>
                <a:spcPts val="0"/>
              </a:spcAft>
              <a:buClr>
                <a:schemeClr val="dk1"/>
              </a:buClr>
              <a:buSzPts val="1200"/>
              <a:buFont typeface="Arial"/>
              <a:buNone/>
            </a:pPr>
            <a:r>
              <a:rPr lang="en-US"/>
              <a:t>The EU encourages equal access to education for boys and girls, particularly in fields like STEM (Science, Technology, Engineering, and Mathematics), where women are underrepresented.</a:t>
            </a:r>
            <a:endParaRPr/>
          </a:p>
          <a:p>
            <a:pPr marL="0" lvl="0" indent="0" algn="l" rtl="0">
              <a:spcBef>
                <a:spcPts val="0"/>
              </a:spcBef>
              <a:spcAft>
                <a:spcPts val="0"/>
              </a:spcAft>
              <a:buClr>
                <a:schemeClr val="dk1"/>
              </a:buClr>
              <a:buSzPts val="1200"/>
              <a:buFont typeface="Arial"/>
              <a:buNone/>
            </a:pPr>
            <a:r>
              <a:rPr lang="en-US"/>
              <a:t>It supports policies that help women advance in their careers, including access to childcare services, parental leave, and lifelong learning opportunities.</a:t>
            </a:r>
            <a:endParaRPr/>
          </a:p>
          <a:p>
            <a:pPr marL="0" lvl="0" indent="0" algn="l" rtl="0">
              <a:spcBef>
                <a:spcPts val="0"/>
              </a:spcBef>
              <a:spcAft>
                <a:spcPts val="0"/>
              </a:spcAft>
              <a:buNone/>
            </a:pPr>
            <a:r>
              <a:rPr lang="en-US" b="1"/>
              <a:t>5. Intersectionality and Inclusiveness:</a:t>
            </a:r>
            <a:endParaRPr/>
          </a:p>
          <a:p>
            <a:pPr marL="0" lvl="0" indent="0" algn="l" rtl="0">
              <a:spcBef>
                <a:spcPts val="0"/>
              </a:spcBef>
              <a:spcAft>
                <a:spcPts val="0"/>
              </a:spcAft>
              <a:buNone/>
            </a:pPr>
            <a:r>
              <a:rPr lang="en-US"/>
              <a:t>The EU also recognizes that </a:t>
            </a:r>
            <a:r>
              <a:rPr lang="en-US" b="1"/>
              <a:t>gender inequality</a:t>
            </a:r>
            <a:r>
              <a:rPr lang="en-US"/>
              <a:t> can be worsened by other forms of discrimination, such as race, age, disability, or sexual orientation. EU policies aim to create an inclusive environment where all women, regardless of their background, have equal opportunities.</a:t>
            </a:r>
            <a:endParaRPr/>
          </a:p>
          <a:p>
            <a:pPr marL="0" lvl="0" indent="0" algn="l" rtl="0">
              <a:spcBef>
                <a:spcPts val="0"/>
              </a:spcBef>
              <a:spcAft>
                <a:spcPts val="0"/>
              </a:spcAft>
              <a:buNone/>
            </a:pPr>
            <a:r>
              <a:rPr lang="en-US" b="1"/>
              <a:t>6. Global Advocacy for Gender Equality:</a:t>
            </a:r>
            <a:endParaRPr/>
          </a:p>
          <a:p>
            <a:pPr marL="0" lvl="0" indent="0" algn="l" rtl="0">
              <a:spcBef>
                <a:spcPts val="0"/>
              </a:spcBef>
              <a:spcAft>
                <a:spcPts val="0"/>
              </a:spcAft>
              <a:buNone/>
            </a:pPr>
            <a:r>
              <a:rPr lang="en-US"/>
              <a:t>The EU also advocates for gender equality on the global stage, promoting women's rights through its foreign policies and international development programs. It works with international organizations like the United Nations to support gender equality in areas affected by poverty or conflict.</a:t>
            </a:r>
            <a:endParaRPr/>
          </a:p>
          <a:p>
            <a:pPr marL="0" lvl="0" indent="0" algn="l" rtl="0">
              <a:spcBef>
                <a:spcPts val="0"/>
              </a:spcBef>
              <a:spcAft>
                <a:spcPts val="0"/>
              </a:spcAft>
              <a:buNone/>
            </a:pPr>
            <a:endParaRPr/>
          </a:p>
        </p:txBody>
      </p:sp>
      <p:sp>
        <p:nvSpPr>
          <p:cNvPr id="1411" name="Google Shape;1411;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9" name="Google Shape;1479;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3D2007"/>
              </a:buClr>
              <a:buSzPts val="1200"/>
              <a:buFont typeface="Noto Sans Symbols"/>
              <a:buChar char="☺"/>
            </a:pPr>
            <a:r>
              <a:rPr lang="en-US" sz="1200">
                <a:solidFill>
                  <a:srgbClr val="3D2007"/>
                </a:solidFill>
                <a:latin typeface="Times New Roman"/>
                <a:ea typeface="Times New Roman"/>
                <a:cs typeface="Times New Roman"/>
                <a:sym typeface="Times New Roman"/>
              </a:rPr>
              <a:t>A </a:t>
            </a:r>
            <a:r>
              <a:rPr lang="en-US" sz="1200" b="1">
                <a:solidFill>
                  <a:srgbClr val="3D2007"/>
                </a:solidFill>
                <a:latin typeface="Times"/>
                <a:ea typeface="Times"/>
                <a:cs typeface="Times"/>
                <a:sym typeface="Times"/>
              </a:rPr>
              <a:t>Global citizen</a:t>
            </a:r>
            <a:r>
              <a:rPr lang="en-US" sz="1200">
                <a:solidFill>
                  <a:srgbClr val="3D2007"/>
                </a:solidFill>
                <a:latin typeface="Times New Roman"/>
                <a:ea typeface="Times New Roman"/>
                <a:cs typeface="Times New Roman"/>
                <a:sym typeface="Times New Roman"/>
              </a:rPr>
              <a:t> understands how </a:t>
            </a:r>
            <a:r>
              <a:rPr lang="en-US" sz="1200" b="1">
                <a:solidFill>
                  <a:srgbClr val="3D2007"/>
                </a:solidFill>
                <a:latin typeface="Times"/>
                <a:ea typeface="Times"/>
                <a:cs typeface="Times"/>
                <a:sym typeface="Times"/>
              </a:rPr>
              <a:t>people</a:t>
            </a:r>
            <a:r>
              <a:rPr lang="en-US" sz="1200">
                <a:solidFill>
                  <a:srgbClr val="3D2007"/>
                </a:solidFill>
                <a:latin typeface="Times New Roman"/>
                <a:ea typeface="Times New Roman"/>
                <a:cs typeface="Times New Roman"/>
                <a:sym typeface="Times New Roman"/>
              </a:rPr>
              <a:t>, </a:t>
            </a:r>
            <a:r>
              <a:rPr lang="en-US" sz="1200" b="1">
                <a:solidFill>
                  <a:srgbClr val="3D2007"/>
                </a:solidFill>
                <a:latin typeface="Times"/>
                <a:ea typeface="Times"/>
                <a:cs typeface="Times"/>
                <a:sym typeface="Times"/>
              </a:rPr>
              <a:t>history</a:t>
            </a:r>
            <a:r>
              <a:rPr lang="en-US" sz="1200">
                <a:solidFill>
                  <a:srgbClr val="3D2007"/>
                </a:solidFill>
                <a:latin typeface="Times New Roman"/>
                <a:ea typeface="Times New Roman"/>
                <a:cs typeface="Times New Roman"/>
                <a:sym typeface="Times New Roman"/>
              </a:rPr>
              <a:t>, and </a:t>
            </a:r>
            <a:r>
              <a:rPr lang="en-US" sz="1200" b="1">
                <a:solidFill>
                  <a:srgbClr val="3D2007"/>
                </a:solidFill>
                <a:latin typeface="Times"/>
                <a:ea typeface="Times"/>
                <a:cs typeface="Times"/>
                <a:sym typeface="Times"/>
              </a:rPr>
              <a:t>cultures</a:t>
            </a:r>
            <a:r>
              <a:rPr lang="en-US" sz="1200">
                <a:solidFill>
                  <a:srgbClr val="3D2007"/>
                </a:solidFill>
                <a:latin typeface="Times New Roman"/>
                <a:ea typeface="Times New Roman"/>
                <a:cs typeface="Times New Roman"/>
                <a:sym typeface="Times New Roman"/>
              </a:rPr>
              <a:t> are connected, </a:t>
            </a:r>
            <a:endParaRPr/>
          </a:p>
          <a:p>
            <a:pPr marL="0" marR="0" lvl="0" indent="0" algn="l" rtl="0">
              <a:lnSpc>
                <a:spcPct val="100000"/>
              </a:lnSpc>
              <a:spcBef>
                <a:spcPts val="0"/>
              </a:spcBef>
              <a:spcAft>
                <a:spcPts val="0"/>
              </a:spcAft>
              <a:buClr>
                <a:srgbClr val="3D2007"/>
              </a:buClr>
              <a:buSzPts val="1200"/>
              <a:buFont typeface="Noto Sans Symbols"/>
              <a:buNone/>
            </a:pPr>
            <a:r>
              <a:rPr lang="en-US" sz="1200">
                <a:solidFill>
                  <a:srgbClr val="3D2007"/>
                </a:solidFill>
                <a:latin typeface="Times New Roman"/>
                <a:ea typeface="Times New Roman"/>
                <a:cs typeface="Times New Roman"/>
                <a:sym typeface="Times New Roman"/>
              </a:rPr>
              <a:t>and they work to make the world a better place by respecting diversity and supporting common values like fairness and sustainability.</a:t>
            </a:r>
            <a:endParaRPr/>
          </a:p>
          <a:p>
            <a:pPr marL="0" marR="0" lvl="0" indent="0" algn="l" rtl="0">
              <a:lnSpc>
                <a:spcPct val="100000"/>
              </a:lnSpc>
              <a:spcBef>
                <a:spcPts val="0"/>
              </a:spcBef>
              <a:spcAft>
                <a:spcPts val="0"/>
              </a:spcAft>
              <a:buClr>
                <a:schemeClr val="dk1"/>
              </a:buClr>
              <a:buSzPts val="1200"/>
              <a:buFont typeface="Noto Sans Symbols"/>
              <a:buNone/>
            </a:pPr>
            <a:endParaRPr sz="1200">
              <a:solidFill>
                <a:srgbClr val="3D2007"/>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200"/>
              <a:buFont typeface="Noto Sans Symbols"/>
              <a:buNone/>
            </a:pPr>
            <a:r>
              <a:rPr lang="en-US"/>
              <a:t>- </a:t>
            </a:r>
            <a:r>
              <a:rPr lang="en-US" b="1"/>
              <a:t>Understanding History </a:t>
            </a:r>
            <a:endParaRPr/>
          </a:p>
          <a:p>
            <a:pPr marL="0" marR="0" lvl="0" indent="0" algn="l" rtl="0">
              <a:lnSpc>
                <a:spcPct val="100000"/>
              </a:lnSpc>
              <a:spcBef>
                <a:spcPts val="0"/>
              </a:spcBef>
              <a:spcAft>
                <a:spcPts val="0"/>
              </a:spcAft>
              <a:buClr>
                <a:schemeClr val="dk1"/>
              </a:buClr>
              <a:buSzPts val="1200"/>
              <a:buFont typeface="Noto Sans Symbols"/>
              <a:buNone/>
            </a:pPr>
            <a:r>
              <a:rPr lang="en-US"/>
              <a:t>Imagine you're </a:t>
            </a:r>
            <a:r>
              <a:rPr lang="en-US" b="1"/>
              <a:t>playing a board game</a:t>
            </a:r>
            <a:r>
              <a:rPr lang="en-US"/>
              <a:t>, but you don’t know the rules or how the game was played in the past. Without understanding the history of the game, you might make mistakes or not fully enjoy the game. </a:t>
            </a:r>
            <a:endParaRPr/>
          </a:p>
          <a:p>
            <a:pPr marL="0" marR="0" lvl="0" indent="0" algn="l" rtl="0">
              <a:lnSpc>
                <a:spcPct val="100000"/>
              </a:lnSpc>
              <a:spcBef>
                <a:spcPts val="0"/>
              </a:spcBef>
              <a:spcAft>
                <a:spcPts val="0"/>
              </a:spcAft>
              <a:buClr>
                <a:schemeClr val="dk1"/>
              </a:buClr>
              <a:buSzPts val="1200"/>
              <a:buFont typeface="Noto Sans Symbols"/>
              <a:buNone/>
            </a:pPr>
            <a:r>
              <a:rPr lang="en-US"/>
              <a:t>Similarly, understanding history helps us learn from past mistakes, appreciate how things have changed, and make better decisions for the future. </a:t>
            </a:r>
            <a:endParaRPr/>
          </a:p>
          <a:p>
            <a:pPr marL="0" marR="0" lvl="0" indent="0" algn="l" rtl="0">
              <a:lnSpc>
                <a:spcPct val="100000"/>
              </a:lnSpc>
              <a:spcBef>
                <a:spcPts val="0"/>
              </a:spcBef>
              <a:spcAft>
                <a:spcPts val="0"/>
              </a:spcAft>
              <a:buClr>
                <a:schemeClr val="dk1"/>
              </a:buClr>
              <a:buSzPts val="1200"/>
              <a:buFont typeface="Noto Sans Symbols"/>
              <a:buNone/>
            </a:pPr>
            <a:r>
              <a:rPr lang="en-US"/>
              <a:t>For example, knowing about historical events like the Civil Rights Movement helps us understand the importance of equality and how much effort it took to make changes in society.</a:t>
            </a:r>
            <a:endParaRPr sz="1200">
              <a:solidFill>
                <a:srgbClr val="3D2007"/>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200"/>
              <a:buFont typeface="Noto Sans Symbols"/>
              <a:buNone/>
            </a:pPr>
            <a:endParaRPr sz="1200">
              <a:solidFill>
                <a:srgbClr val="3D2007"/>
              </a:solidFill>
              <a:latin typeface="Times New Roman"/>
              <a:ea typeface="Times New Roman"/>
              <a:cs typeface="Times New Roman"/>
              <a:sym typeface="Times New Roman"/>
            </a:endParaRPr>
          </a:p>
          <a:p>
            <a:pPr marL="0" lvl="0" indent="0" algn="l" rtl="0">
              <a:spcBef>
                <a:spcPts val="0"/>
              </a:spcBef>
              <a:spcAft>
                <a:spcPts val="0"/>
              </a:spcAft>
              <a:buNone/>
            </a:pPr>
            <a:r>
              <a:rPr lang="en-US" b="1"/>
              <a:t>- Understanding Different Cultures:</a:t>
            </a:r>
            <a:endParaRPr/>
          </a:p>
          <a:p>
            <a:pPr marL="0" lvl="0" indent="0" algn="l" rtl="0">
              <a:spcBef>
                <a:spcPts val="0"/>
              </a:spcBef>
              <a:spcAft>
                <a:spcPts val="0"/>
              </a:spcAft>
              <a:buNone/>
            </a:pPr>
            <a:r>
              <a:rPr lang="en-US"/>
              <a:t>Think about meeting a friend from another country who has different customs and traditions. If you understand their culture, you can better appreciate their unique way of life and avoid misunderstandings. </a:t>
            </a:r>
            <a:endParaRPr/>
          </a:p>
          <a:p>
            <a:pPr marL="0" lvl="0" indent="0" algn="l" rtl="0">
              <a:spcBef>
                <a:spcPts val="0"/>
              </a:spcBef>
              <a:spcAft>
                <a:spcPts val="0"/>
              </a:spcAft>
              <a:buNone/>
            </a:pPr>
            <a:r>
              <a:rPr lang="en-US"/>
              <a:t>For instance, if you know that in some cultures, people greet each other with a bow instead of a handshake, you won’t feel awkward or disrespectful. </a:t>
            </a:r>
            <a:endParaRPr/>
          </a:p>
          <a:p>
            <a:pPr marL="0" lvl="0" indent="0" algn="l" rtl="0">
              <a:spcBef>
                <a:spcPts val="0"/>
              </a:spcBef>
              <a:spcAft>
                <a:spcPts val="0"/>
              </a:spcAft>
              <a:buNone/>
            </a:pPr>
            <a:r>
              <a:rPr lang="en-US"/>
              <a:t>Understanding different cultures helps us build friendships, respect each other’s differences, and work together more smoothly.</a:t>
            </a:r>
            <a:endParaRPr/>
          </a:p>
          <a:p>
            <a:pPr marL="0" lvl="0" indent="0" algn="l" rtl="0">
              <a:spcBef>
                <a:spcPts val="0"/>
              </a:spcBef>
              <a:spcAft>
                <a:spcPts val="0"/>
              </a:spcAft>
              <a:buNone/>
            </a:pPr>
            <a:endParaRPr/>
          </a:p>
          <a:p>
            <a:pPr marL="0" lvl="0" indent="0" algn="l" rtl="0">
              <a:spcBef>
                <a:spcPts val="0"/>
              </a:spcBef>
              <a:spcAft>
                <a:spcPts val="0"/>
              </a:spcAft>
              <a:buNone/>
            </a:pPr>
            <a:r>
              <a:rPr lang="en-US"/>
              <a:t>By learning about people’s cultures and histories, you can understand them much better. Knowing where they come from and what their traditions are helps you see why they think and act the way they do. This can help you avoid misunderstandings and get along better with them. It also makes it easier to live together happily and peacefully, because you respect and appreciate each other’s differences and shared experiences.</a:t>
            </a:r>
            <a:endParaRPr/>
          </a:p>
          <a:p>
            <a:pPr marL="0" lvl="0" indent="0" algn="l" rtl="0">
              <a:spcBef>
                <a:spcPts val="0"/>
              </a:spcBef>
              <a:spcAft>
                <a:spcPts val="0"/>
              </a:spcAft>
              <a:buNone/>
            </a:pP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Move to the next slide</a:t>
            </a:r>
            <a:endParaRPr/>
          </a:p>
          <a:p>
            <a:pPr marL="0" lvl="0" indent="0" algn="l" rtl="0">
              <a:spcBef>
                <a:spcPts val="0"/>
              </a:spcBef>
              <a:spcAft>
                <a:spcPts val="0"/>
              </a:spcAft>
              <a:buNone/>
            </a:pPr>
            <a:endParaRPr/>
          </a:p>
        </p:txBody>
      </p:sp>
      <p:sp>
        <p:nvSpPr>
          <p:cNvPr id="1480" name="Google Shape;1480;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0"/>
        <p:cNvGrpSpPr/>
        <p:nvPr/>
      </p:nvGrpSpPr>
      <p:grpSpPr>
        <a:xfrm>
          <a:off x="0" y="0"/>
          <a:ext cx="0" cy="0"/>
          <a:chOff x="0" y="0"/>
          <a:chExt cx="0" cy="0"/>
        </a:xfrm>
      </p:grpSpPr>
      <p:sp>
        <p:nvSpPr>
          <p:cNvPr id="1541" name="Google Shape;154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2" name="Google Shape;154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 </a:t>
            </a:r>
            <a:r>
              <a:rPr lang="en-US" b="0"/>
              <a:t>Let’s play! And have fun</a:t>
            </a:r>
            <a:endParaRPr/>
          </a:p>
          <a:p>
            <a:pPr marL="0" lvl="0" indent="0" algn="l" rtl="0">
              <a:spcBef>
                <a:spcPts val="0"/>
              </a:spcBef>
              <a:spcAft>
                <a:spcPts val="0"/>
              </a:spcAft>
              <a:buNone/>
            </a:pPr>
            <a:r>
              <a:rPr lang="en-US" b="1"/>
              <a:t>Roleplay Game: "Culture and History Exchange"</a:t>
            </a:r>
            <a:endParaRPr/>
          </a:p>
          <a:p>
            <a:pPr marL="0" lvl="0" indent="0" algn="l" rtl="0">
              <a:spcBef>
                <a:spcPts val="0"/>
              </a:spcBef>
              <a:spcAft>
                <a:spcPts val="0"/>
              </a:spcAft>
              <a:buNone/>
            </a:pPr>
            <a:r>
              <a:rPr lang="en-US" b="1"/>
              <a:t>Objective:</a:t>
            </a:r>
            <a:r>
              <a:rPr lang="en-US"/>
              <a:t> Help students understand and appreciate different cultures and histories through a fun roleplay activity.</a:t>
            </a:r>
            <a:endParaRPr/>
          </a:p>
          <a:p>
            <a:pPr marL="0" lvl="0" indent="0" algn="l" rtl="0">
              <a:spcBef>
                <a:spcPts val="0"/>
              </a:spcBef>
              <a:spcAft>
                <a:spcPts val="0"/>
              </a:spcAft>
              <a:buNone/>
            </a:pPr>
            <a:r>
              <a:rPr lang="en-US" b="1"/>
              <a:t>Materials Needed: </a:t>
            </a:r>
            <a:r>
              <a:rPr lang="en-US"/>
              <a:t>Simple roleplay scenario cards (each with a brief situation related to a different culture or historical event)</a:t>
            </a:r>
            <a:endParaRPr/>
          </a:p>
          <a:p>
            <a:pPr marL="0" lvl="0" indent="0" algn="l" rtl="0">
              <a:spcBef>
                <a:spcPts val="0"/>
              </a:spcBef>
              <a:spcAft>
                <a:spcPts val="0"/>
              </a:spcAft>
              <a:buNone/>
            </a:pPr>
            <a:r>
              <a:rPr lang="en-US" b="1"/>
              <a:t>Instructions:</a:t>
            </a:r>
            <a:endParaRPr/>
          </a:p>
          <a:p>
            <a:pPr marL="0" lvl="0" indent="-76200" algn="l" rtl="0">
              <a:spcBef>
                <a:spcPts val="0"/>
              </a:spcBef>
              <a:spcAft>
                <a:spcPts val="0"/>
              </a:spcAft>
              <a:buClr>
                <a:schemeClr val="dk1"/>
              </a:buClr>
              <a:buSzPts val="1200"/>
              <a:buFont typeface="Play"/>
              <a:buAutoNum type="arabicPeriod"/>
            </a:pPr>
            <a:r>
              <a:rPr lang="en-US" b="1"/>
              <a:t>Introduction (5 minutes):</a:t>
            </a:r>
            <a:r>
              <a:rPr lang="en-US"/>
              <a:t> Explain that today’s roleplay will help them learn about different cultures and histories. They’ll get to act out situations that show how understanding these topics can help us get along better with others.</a:t>
            </a:r>
            <a:endParaRPr/>
          </a:p>
          <a:p>
            <a:pPr marL="0" lvl="0" indent="-76200" algn="l" rtl="0">
              <a:spcBef>
                <a:spcPts val="0"/>
              </a:spcBef>
              <a:spcAft>
                <a:spcPts val="0"/>
              </a:spcAft>
              <a:buClr>
                <a:schemeClr val="dk1"/>
              </a:buClr>
              <a:buSzPts val="1200"/>
              <a:buFont typeface="Play"/>
              <a:buAutoNum type="arabicPeriod"/>
            </a:pPr>
            <a:r>
              <a:rPr lang="en-US" b="1"/>
              <a:t>Roleplay Setup (5 minutes):</a:t>
            </a:r>
            <a:endParaRPr/>
          </a:p>
          <a:p>
            <a:pPr marL="742950" lvl="1" indent="-285750" algn="l" rtl="0">
              <a:spcBef>
                <a:spcPts val="0"/>
              </a:spcBef>
              <a:spcAft>
                <a:spcPts val="0"/>
              </a:spcAft>
              <a:buClr>
                <a:schemeClr val="dk1"/>
              </a:buClr>
              <a:buSzPts val="1200"/>
              <a:buFont typeface="Play"/>
              <a:buAutoNum type="arabicPeriod"/>
            </a:pPr>
            <a:r>
              <a:rPr lang="en-US"/>
              <a:t>Divide the students into small groups.</a:t>
            </a:r>
            <a:endParaRPr/>
          </a:p>
          <a:p>
            <a:pPr marL="742950" lvl="1" indent="-285750" algn="l" rtl="0">
              <a:spcBef>
                <a:spcPts val="0"/>
              </a:spcBef>
              <a:spcAft>
                <a:spcPts val="0"/>
              </a:spcAft>
              <a:buClr>
                <a:schemeClr val="dk1"/>
              </a:buClr>
              <a:buSzPts val="1200"/>
              <a:buFont typeface="Play"/>
              <a:buAutoNum type="arabicPeriod"/>
            </a:pPr>
            <a:r>
              <a:rPr lang="en-US"/>
              <a:t>Give each group a roleplay scenario card. Each card describes a simple situation involving a cultural or historical context. For example:</a:t>
            </a:r>
            <a:endParaRPr/>
          </a:p>
          <a:p>
            <a:pPr marL="1143000" lvl="2" indent="-228600" algn="l" rtl="0">
              <a:spcBef>
                <a:spcPts val="0"/>
              </a:spcBef>
              <a:spcAft>
                <a:spcPts val="0"/>
              </a:spcAft>
              <a:buClr>
                <a:schemeClr val="dk1"/>
              </a:buClr>
              <a:buSzPts val="1200"/>
              <a:buFont typeface="Play"/>
              <a:buAutoNum type="arabicPeriod"/>
            </a:pPr>
            <a:r>
              <a:rPr lang="en-US" b="1"/>
              <a:t>Scenario Card:</a:t>
            </a:r>
            <a:r>
              <a:rPr lang="en-US"/>
              <a:t> “You’re hosting an international dinner party. A guest from Japan is coming. How will you make sure they feel welcome?”</a:t>
            </a:r>
            <a:endParaRPr/>
          </a:p>
          <a:p>
            <a:pPr marL="1143000" lvl="2" indent="-228600" algn="l" rtl="0">
              <a:spcBef>
                <a:spcPts val="0"/>
              </a:spcBef>
              <a:spcAft>
                <a:spcPts val="0"/>
              </a:spcAft>
              <a:buClr>
                <a:schemeClr val="dk1"/>
              </a:buClr>
              <a:buSzPts val="1200"/>
              <a:buFont typeface="Play"/>
              <a:buAutoNum type="arabicPeriod"/>
            </a:pPr>
            <a:r>
              <a:rPr lang="en-US" b="1"/>
              <a:t>Scenario Card:</a:t>
            </a:r>
            <a:r>
              <a:rPr lang="en-US"/>
              <a:t> “You’re learning about ancient Egypt in school. How can you explain to your friends why the pyramids were so important?”</a:t>
            </a:r>
            <a:endParaRPr/>
          </a:p>
          <a:p>
            <a:pPr marL="0" lvl="0" indent="-76200" algn="l" rtl="0">
              <a:spcBef>
                <a:spcPts val="0"/>
              </a:spcBef>
              <a:spcAft>
                <a:spcPts val="0"/>
              </a:spcAft>
              <a:buClr>
                <a:schemeClr val="dk1"/>
              </a:buClr>
              <a:buSzPts val="1200"/>
              <a:buFont typeface="Play"/>
              <a:buAutoNum type="arabicPeriod"/>
            </a:pPr>
            <a:r>
              <a:rPr lang="en-US" b="1"/>
              <a:t>Roleplay Activity (15 minutes):</a:t>
            </a:r>
            <a:endParaRPr/>
          </a:p>
          <a:p>
            <a:pPr marL="742950" lvl="1" indent="-285750" algn="l" rtl="0">
              <a:spcBef>
                <a:spcPts val="0"/>
              </a:spcBef>
              <a:spcAft>
                <a:spcPts val="0"/>
              </a:spcAft>
              <a:buClr>
                <a:schemeClr val="dk1"/>
              </a:buClr>
              <a:buSzPts val="1200"/>
              <a:buFont typeface="Play"/>
              <a:buAutoNum type="arabicPeriod"/>
            </a:pPr>
            <a:r>
              <a:rPr lang="en-US"/>
              <a:t>Each group has 5 minutes to prepare and act out their scenario. They should show how they would handle the situation by understanding and respecting the cultural or historical context.</a:t>
            </a:r>
            <a:endParaRPr/>
          </a:p>
          <a:p>
            <a:pPr marL="742950" lvl="1" indent="-285750" algn="l" rtl="0">
              <a:spcBef>
                <a:spcPts val="0"/>
              </a:spcBef>
              <a:spcAft>
                <a:spcPts val="0"/>
              </a:spcAft>
              <a:buClr>
                <a:schemeClr val="dk1"/>
              </a:buClr>
              <a:buSzPts val="1200"/>
              <a:buFont typeface="Play"/>
              <a:buAutoNum type="arabicPeriod"/>
            </a:pPr>
            <a:r>
              <a:rPr lang="en-US"/>
              <a:t>For example, in the first scenario, the group might show how to greet the guest politely and include Japanese dishes. In the second scenario, they might explain the significance of pyramids in a fun way.</a:t>
            </a:r>
            <a:endParaRPr/>
          </a:p>
          <a:p>
            <a:pPr marL="0" lvl="0" indent="-76200" algn="l" rtl="0">
              <a:spcBef>
                <a:spcPts val="0"/>
              </a:spcBef>
              <a:spcAft>
                <a:spcPts val="0"/>
              </a:spcAft>
              <a:buClr>
                <a:schemeClr val="dk1"/>
              </a:buClr>
              <a:buSzPts val="1200"/>
              <a:buFont typeface="Play"/>
              <a:buAutoNum type="arabicPeriod"/>
            </a:pPr>
            <a:r>
              <a:rPr lang="en-US" b="1"/>
              <a:t>Share and Discuss (15 minutes):</a:t>
            </a:r>
            <a:endParaRPr/>
          </a:p>
          <a:p>
            <a:pPr marL="742950" lvl="1" indent="-285750" algn="l" rtl="0">
              <a:spcBef>
                <a:spcPts val="0"/>
              </a:spcBef>
              <a:spcAft>
                <a:spcPts val="0"/>
              </a:spcAft>
              <a:buClr>
                <a:schemeClr val="dk1"/>
              </a:buClr>
              <a:buSzPts val="1200"/>
              <a:buFont typeface="Play"/>
              <a:buAutoNum type="arabicPeriod"/>
            </a:pPr>
            <a:r>
              <a:rPr lang="en-US"/>
              <a:t>After all the groups have performed, ask each group to share what they learned from their scenario.</a:t>
            </a:r>
            <a:endParaRPr/>
          </a:p>
          <a:p>
            <a:pPr marL="742950" lvl="1" indent="-285750" algn="l" rtl="0">
              <a:spcBef>
                <a:spcPts val="0"/>
              </a:spcBef>
              <a:spcAft>
                <a:spcPts val="0"/>
              </a:spcAft>
              <a:buClr>
                <a:schemeClr val="dk1"/>
              </a:buClr>
              <a:buSzPts val="1200"/>
              <a:buFont typeface="Play"/>
              <a:buAutoNum type="arabicPeriod"/>
            </a:pPr>
            <a:r>
              <a:rPr lang="en-US"/>
              <a:t>Discuss as a class how understanding different cultures and histories helps us communicate better and build friendships.</a:t>
            </a:r>
            <a:endParaRPr/>
          </a:p>
          <a:p>
            <a:pPr marL="0" lvl="0" indent="-76200" algn="l" rtl="0">
              <a:spcBef>
                <a:spcPts val="0"/>
              </a:spcBef>
              <a:spcAft>
                <a:spcPts val="0"/>
              </a:spcAft>
              <a:buClr>
                <a:schemeClr val="dk1"/>
              </a:buClr>
              <a:buSzPts val="1200"/>
              <a:buFont typeface="Play"/>
              <a:buAutoNum type="arabicPeriod"/>
            </a:pPr>
            <a:r>
              <a:rPr lang="en-US" b="1"/>
              <a:t>Wrap-Up (5 minutes):</a:t>
            </a:r>
            <a:endParaRPr/>
          </a:p>
          <a:p>
            <a:pPr marL="742950" lvl="1" indent="-285750" algn="l" rtl="0">
              <a:spcBef>
                <a:spcPts val="0"/>
              </a:spcBef>
              <a:spcAft>
                <a:spcPts val="0"/>
              </a:spcAft>
              <a:buClr>
                <a:schemeClr val="dk1"/>
              </a:buClr>
              <a:buSzPts val="1200"/>
              <a:buFont typeface="Play"/>
              <a:buAutoNum type="arabicPeriod"/>
            </a:pPr>
            <a:r>
              <a:rPr lang="en-US"/>
              <a:t>Summarize by explaining that learning about and respecting different cultures and histories helps us get along with others and live together more harmoniously.</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Make some reflection about the game they played and then move to the next slide</a:t>
            </a:r>
            <a:endParaRPr/>
          </a:p>
          <a:p>
            <a:pPr marL="0" lvl="0" indent="0" algn="l" rtl="0">
              <a:spcBef>
                <a:spcPts val="0"/>
              </a:spcBef>
              <a:spcAft>
                <a:spcPts val="0"/>
              </a:spcAft>
              <a:buNone/>
            </a:pPr>
            <a:endParaRPr/>
          </a:p>
        </p:txBody>
      </p:sp>
      <p:sp>
        <p:nvSpPr>
          <p:cNvPr id="1543" name="Google Shape;154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1"/>
        <p:cNvGrpSpPr/>
        <p:nvPr/>
      </p:nvGrpSpPr>
      <p:grpSpPr>
        <a:xfrm>
          <a:off x="0" y="0"/>
          <a:ext cx="0" cy="0"/>
          <a:chOff x="0" y="0"/>
          <a:chExt cx="0" cy="0"/>
        </a:xfrm>
      </p:grpSpPr>
      <p:sp>
        <p:nvSpPr>
          <p:cNvPr id="1562" name="Google Shape;156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3" name="Google Shape;1563;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n-US" b="1"/>
              <a:t>European Project Opportunities</a:t>
            </a:r>
            <a:endParaRPr/>
          </a:p>
          <a:p>
            <a:pPr marL="0" lvl="0" indent="0" algn="l" rtl="0">
              <a:spcBef>
                <a:spcPts val="0"/>
              </a:spcBef>
              <a:spcAft>
                <a:spcPts val="0"/>
              </a:spcAft>
              <a:buClr>
                <a:schemeClr val="dk1"/>
              </a:buClr>
              <a:buSzPts val="1200"/>
              <a:buFont typeface="Noto Sans Symbols"/>
              <a:buNone/>
            </a:pPr>
            <a:r>
              <a:rPr lang="en-US"/>
              <a:t>European projects, like Erasmus+ and the European Solidarity Corps, offer citizens the chance to participate in programs across Europe.</a:t>
            </a:r>
            <a:endParaRPr b="1"/>
          </a:p>
          <a:p>
            <a:pPr marL="0" lvl="0" indent="0" algn="l" rtl="0">
              <a:spcBef>
                <a:spcPts val="0"/>
              </a:spcBef>
              <a:spcAft>
                <a:spcPts val="0"/>
              </a:spcAft>
              <a:buNone/>
            </a:pPr>
            <a:endParaRPr/>
          </a:p>
        </p:txBody>
      </p:sp>
      <p:sp>
        <p:nvSpPr>
          <p:cNvPr id="1564" name="Google Shape;1564;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0"/>
        <p:cNvGrpSpPr/>
        <p:nvPr/>
      </p:nvGrpSpPr>
      <p:grpSpPr>
        <a:xfrm>
          <a:off x="0" y="0"/>
          <a:ext cx="0" cy="0"/>
          <a:chOff x="0" y="0"/>
          <a:chExt cx="0" cy="0"/>
        </a:xfrm>
      </p:grpSpPr>
      <p:sp>
        <p:nvSpPr>
          <p:cNvPr id="1581" name="Google Shape;158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2" name="Google Shape;1582;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tkinson Hyperlegible"/>
              <a:buNone/>
            </a:pPr>
            <a:r>
              <a:rPr lang="en-US" sz="1200">
                <a:solidFill>
                  <a:srgbClr val="000000"/>
                </a:solidFill>
                <a:latin typeface="Atkinson Hyperlegible"/>
                <a:ea typeface="Atkinson Hyperlegible"/>
                <a:cs typeface="Atkinson Hyperlegible"/>
                <a:sym typeface="Atkinson Hyperlegible"/>
              </a:rPr>
              <a:t>☺ European Projects are programs funded by the European Union (EU) that aim to bring people from different European countries together. They offer opportunities to learn, work, and experience new things. Think of them like cool, big-school projects but on a European level!</a:t>
            </a:r>
            <a:endParaRPr/>
          </a:p>
          <a:p>
            <a:pPr marL="0" lvl="0" indent="0" algn="l" rtl="0">
              <a:spcBef>
                <a:spcPts val="0"/>
              </a:spcBef>
              <a:spcAft>
                <a:spcPts val="0"/>
              </a:spcAft>
              <a:buNone/>
            </a:pPr>
            <a:endParaRPr/>
          </a:p>
        </p:txBody>
      </p:sp>
      <p:sp>
        <p:nvSpPr>
          <p:cNvPr id="1583" name="Google Shape;1583;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2" name="Google Shape;1612;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 Solidarity Projects:</a:t>
            </a:r>
            <a:endParaRPr/>
          </a:p>
          <a:p>
            <a:pPr marL="0" lvl="0" indent="0" algn="l" rtl="0">
              <a:lnSpc>
                <a:spcPct val="256583"/>
              </a:lnSpc>
              <a:spcBef>
                <a:spcPts val="0"/>
              </a:spcBef>
              <a:spcAft>
                <a:spcPts val="0"/>
              </a:spcAft>
              <a:buNone/>
            </a:pPr>
            <a:r>
              <a:rPr lang="en-US" sz="1200" b="1">
                <a:solidFill>
                  <a:srgbClr val="402B2B"/>
                </a:solidFill>
                <a:latin typeface="Atkinson Hyperlegible"/>
                <a:ea typeface="Atkinson Hyperlegible"/>
                <a:cs typeface="Atkinson Hyperlegible"/>
                <a:sym typeface="Atkinson Hyperlegible"/>
              </a:rPr>
              <a:t>The European Solidarity Corps (ESC)</a:t>
            </a:r>
            <a:r>
              <a:rPr lang="en-US" sz="1200">
                <a:solidFill>
                  <a:srgbClr val="402B2B"/>
                </a:solidFill>
                <a:latin typeface="Atkinson Hyperlegible"/>
                <a:ea typeface="Atkinson Hyperlegible"/>
                <a:cs typeface="Atkinson Hyperlegible"/>
                <a:sym typeface="Atkinson Hyperlegible"/>
              </a:rPr>
              <a:t> is a flagship initiative aimed at engaging young people in volunteer work and solidarity projects that benefit communities across Europe. These projects focus on helping communities and people in need.  Citizens might volunteer to help with social issues like environmental protection or supporting those in difficult situations. It’s a chance to gain experience.</a:t>
            </a:r>
            <a:endParaRPr/>
          </a:p>
          <a:p>
            <a:pPr marL="0" lvl="0" indent="0" algn="l" rtl="0">
              <a:spcBef>
                <a:spcPts val="0"/>
              </a:spcBef>
              <a:spcAft>
                <a:spcPts val="0"/>
              </a:spcAft>
              <a:buNone/>
            </a:pPr>
            <a:r>
              <a:rPr lang="en-US" b="1"/>
              <a:t>Why Participate?</a:t>
            </a:r>
            <a:endParaRPr/>
          </a:p>
          <a:p>
            <a:pPr marL="0" lvl="0" indent="-76200" algn="l" rtl="0">
              <a:spcBef>
                <a:spcPts val="0"/>
              </a:spcBef>
              <a:spcAft>
                <a:spcPts val="0"/>
              </a:spcAft>
              <a:buClr>
                <a:schemeClr val="dk1"/>
              </a:buClr>
              <a:buSzPts val="1200"/>
              <a:buFont typeface="Play"/>
              <a:buAutoNum type="arabicPeriod"/>
            </a:pPr>
            <a:r>
              <a:rPr lang="en-US" b="1"/>
              <a:t>Social Impact</a:t>
            </a:r>
            <a:r>
              <a:rPr lang="en-US"/>
              <a:t>: Make a real difference in communities by addressing pressing social challenges and promoting solidarity among diverse populations.</a:t>
            </a:r>
            <a:endParaRPr/>
          </a:p>
          <a:p>
            <a:pPr marL="0" lvl="0" indent="-76200" algn="l" rtl="0">
              <a:spcBef>
                <a:spcPts val="0"/>
              </a:spcBef>
              <a:spcAft>
                <a:spcPts val="0"/>
              </a:spcAft>
              <a:buClr>
                <a:schemeClr val="dk1"/>
              </a:buClr>
              <a:buSzPts val="1200"/>
              <a:buFont typeface="Play"/>
              <a:buAutoNum type="arabicPeriod"/>
            </a:pPr>
            <a:r>
              <a:rPr lang="en-US" b="1"/>
              <a:t>Personal Development</a:t>
            </a:r>
            <a:r>
              <a:rPr lang="en-US"/>
              <a:t>: Gain essential skills such as teamwork, leadership, and problem-solving, all while stepping out of your comfort zone.</a:t>
            </a:r>
            <a:endParaRPr/>
          </a:p>
          <a:p>
            <a:pPr marL="0" lvl="0" indent="-76200" algn="l" rtl="0">
              <a:spcBef>
                <a:spcPts val="0"/>
              </a:spcBef>
              <a:spcAft>
                <a:spcPts val="0"/>
              </a:spcAft>
              <a:buClr>
                <a:schemeClr val="dk1"/>
              </a:buClr>
              <a:buSzPts val="1200"/>
              <a:buFont typeface="Play"/>
              <a:buAutoNum type="arabicPeriod"/>
            </a:pPr>
            <a:r>
              <a:rPr lang="en-US" b="1"/>
              <a:t>Cultural Experience</a:t>
            </a:r>
            <a:r>
              <a:rPr lang="en-US"/>
              <a:t>: Immerse yourself in different cultures, learn new languages, and form lasting friendships with peers from across Europe.</a:t>
            </a:r>
            <a:endParaRPr/>
          </a:p>
          <a:p>
            <a:pPr marL="0" lvl="0" indent="-76200" algn="l" rtl="0">
              <a:spcBef>
                <a:spcPts val="0"/>
              </a:spcBef>
              <a:spcAft>
                <a:spcPts val="0"/>
              </a:spcAft>
              <a:buClr>
                <a:schemeClr val="dk1"/>
              </a:buClr>
              <a:buSzPts val="1200"/>
              <a:buFont typeface="Play"/>
              <a:buAutoNum type="arabicPeriod"/>
            </a:pPr>
            <a:r>
              <a:rPr lang="en-US" b="1"/>
              <a:t>Financial Support</a:t>
            </a:r>
            <a:r>
              <a:rPr lang="en-US"/>
              <a:t>: The ESC covers travel costs, accommodation, and meals, making these opportunities accessible for all teenagers.</a:t>
            </a:r>
            <a:endParaRPr/>
          </a:p>
          <a:p>
            <a:pPr marL="0" lvl="0" indent="-76200" algn="l" rtl="0">
              <a:spcBef>
                <a:spcPts val="0"/>
              </a:spcBef>
              <a:spcAft>
                <a:spcPts val="0"/>
              </a:spcAft>
              <a:buClr>
                <a:schemeClr val="dk1"/>
              </a:buClr>
              <a:buSzPts val="1200"/>
              <a:buFont typeface="Play"/>
              <a:buAutoNum type="arabicPeriod"/>
            </a:pPr>
            <a:r>
              <a:rPr lang="en-US" b="1"/>
              <a:t>Career Enhancement</a:t>
            </a:r>
            <a:r>
              <a:rPr lang="en-US"/>
              <a:t>: Participating in an ESC project enriches your resume, demonstrating your commitment to social issues and your ability to work in diverse settings.</a:t>
            </a:r>
            <a:endParaRPr/>
          </a:p>
          <a:p>
            <a:pPr marL="0" lvl="0" indent="0" algn="l" rtl="0">
              <a:spcBef>
                <a:spcPts val="0"/>
              </a:spcBef>
              <a:spcAft>
                <a:spcPts val="0"/>
              </a:spcAft>
              <a:buNone/>
            </a:pPr>
            <a:endParaRPr b="1"/>
          </a:p>
          <a:p>
            <a:pPr marL="0" lvl="0" indent="0" algn="l" rtl="0">
              <a:spcBef>
                <a:spcPts val="0"/>
              </a:spcBef>
              <a:spcAft>
                <a:spcPts val="0"/>
              </a:spcAft>
              <a:buNone/>
            </a:pPr>
            <a:r>
              <a:rPr lang="en-US" b="1"/>
              <a:t>How to Get Involved</a:t>
            </a:r>
            <a:endParaRPr/>
          </a:p>
          <a:p>
            <a:pPr marL="0" lvl="0" indent="0" algn="l" rtl="0">
              <a:spcBef>
                <a:spcPts val="0"/>
              </a:spcBef>
              <a:spcAft>
                <a:spcPts val="0"/>
              </a:spcAft>
              <a:buNone/>
            </a:pPr>
            <a:r>
              <a:rPr lang="en-US"/>
              <a:t>Teenagers interested in ESC projects can explore opportunities through the official ESC website or local youth organizations. The application process typically involves finding a project that matches your interests and skills, submitting an application, and preparing for an adventure that will not only change your life but also the lives of others.</a:t>
            </a:r>
            <a:endParaRPr/>
          </a:p>
          <a:p>
            <a:pPr marL="0" lvl="0" indent="0" algn="l" rtl="0">
              <a:spcBef>
                <a:spcPts val="0"/>
              </a:spcBef>
              <a:spcAft>
                <a:spcPts val="0"/>
              </a:spcAft>
              <a:buNone/>
            </a:pPr>
            <a:r>
              <a:rPr lang="en-US"/>
              <a:t>Seize the opportunity to explore Europe, develop personally and professionally, and make a positive impact in the world through the European Solidarity Corps!</a:t>
            </a:r>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350000"/>
              </a:lnSpc>
              <a:spcBef>
                <a:spcPts val="0"/>
              </a:spcBef>
              <a:spcAft>
                <a:spcPts val="0"/>
              </a:spcAft>
              <a:buNone/>
            </a:pPr>
            <a:r>
              <a:rPr lang="en-US" sz="1200" b="1">
                <a:solidFill>
                  <a:srgbClr val="402B2B"/>
                </a:solidFill>
                <a:latin typeface="Play"/>
                <a:ea typeface="Play"/>
                <a:cs typeface="Play"/>
                <a:sym typeface="Play"/>
              </a:rPr>
              <a:t>☺ Erasmus+ Mobility</a:t>
            </a:r>
            <a:endParaRPr/>
          </a:p>
          <a:p>
            <a:pPr marL="0" lvl="0" indent="0" algn="l" rtl="0">
              <a:lnSpc>
                <a:spcPct val="256583"/>
              </a:lnSpc>
              <a:spcBef>
                <a:spcPts val="0"/>
              </a:spcBef>
              <a:spcAft>
                <a:spcPts val="0"/>
              </a:spcAft>
              <a:buNone/>
            </a:pPr>
            <a:r>
              <a:rPr lang="en-US" sz="1200" b="1">
                <a:solidFill>
                  <a:srgbClr val="402B2B"/>
                </a:solidFill>
                <a:latin typeface="Atkinson Hyperlegible"/>
                <a:ea typeface="Atkinson Hyperlegible"/>
                <a:cs typeface="Atkinson Hyperlegible"/>
                <a:sym typeface="Atkinson Hyperlegible"/>
              </a:rPr>
              <a:t>Erasmus+</a:t>
            </a:r>
            <a:r>
              <a:rPr lang="en-US" sz="1200">
                <a:solidFill>
                  <a:srgbClr val="402B2B"/>
                </a:solidFill>
                <a:latin typeface="Atkinson Hyperlegible"/>
                <a:ea typeface="Atkinson Hyperlegible"/>
                <a:cs typeface="Atkinson Hyperlegible"/>
                <a:sym typeface="Atkinson Hyperlegible"/>
              </a:rPr>
              <a:t> is a program that helps students and young people study, work, or train in different EU countries. It’s like having a chance to study abroad or do an internship, but with support from the EU. Citizens might get a chance to spend time studying or working in a different European country, learn a new language, and experience a new culture.</a:t>
            </a:r>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a:p>
            <a:pPr marL="0" lvl="0" indent="0" algn="l" rtl="0">
              <a:spcBef>
                <a:spcPts val="0"/>
              </a:spcBef>
              <a:spcAft>
                <a:spcPts val="0"/>
              </a:spcAft>
              <a:buNone/>
            </a:pPr>
            <a:r>
              <a:rPr lang="en-US" b="1"/>
              <a:t>How to Join an Erasmus+ Project </a:t>
            </a:r>
            <a:endParaRPr/>
          </a:p>
          <a:p>
            <a:pPr marL="0" lvl="0" indent="0" algn="l" rtl="0">
              <a:spcBef>
                <a:spcPts val="0"/>
              </a:spcBef>
              <a:spcAft>
                <a:spcPts val="0"/>
              </a:spcAft>
              <a:buNone/>
            </a:pPr>
            <a:r>
              <a:rPr lang="en-US"/>
              <a:t>Erasmus+ lets young people travel to other countries to study, volunteer, or join fun projects. Here's how to get involved:</a:t>
            </a:r>
            <a:endParaRPr/>
          </a:p>
          <a:p>
            <a:pPr marL="0" lvl="0" indent="-76200" algn="l" rtl="0">
              <a:spcBef>
                <a:spcPts val="0"/>
              </a:spcBef>
              <a:spcAft>
                <a:spcPts val="0"/>
              </a:spcAft>
              <a:buClr>
                <a:schemeClr val="dk1"/>
              </a:buClr>
              <a:buSzPts val="1200"/>
              <a:buFont typeface="Play"/>
              <a:buAutoNum type="arabicPeriod"/>
            </a:pPr>
            <a:r>
              <a:rPr lang="en-US" b="1"/>
              <a:t>Check If You Can Join</a:t>
            </a:r>
            <a:endParaRPr/>
          </a:p>
          <a:p>
            <a:pPr marL="457200" lvl="1" indent="0" algn="l" rtl="0">
              <a:spcBef>
                <a:spcPts val="0"/>
              </a:spcBef>
              <a:spcAft>
                <a:spcPts val="0"/>
              </a:spcAft>
              <a:buClr>
                <a:schemeClr val="dk1"/>
              </a:buClr>
              <a:buSzPts val="1200"/>
              <a:buFont typeface="Play"/>
              <a:buNone/>
            </a:pPr>
            <a:r>
              <a:rPr lang="en-US"/>
              <a:t>You can join if you’re a student, teacher, or young person (13-30 years old).</a:t>
            </a:r>
            <a:endParaRPr/>
          </a:p>
          <a:p>
            <a:pPr marL="0" lvl="0" indent="-76200" algn="l" rtl="0">
              <a:spcBef>
                <a:spcPts val="0"/>
              </a:spcBef>
              <a:spcAft>
                <a:spcPts val="0"/>
              </a:spcAft>
              <a:buClr>
                <a:schemeClr val="dk1"/>
              </a:buClr>
              <a:buSzPts val="1200"/>
              <a:buFont typeface="Play"/>
              <a:buAutoNum type="arabicPeriod"/>
            </a:pPr>
            <a:r>
              <a:rPr lang="en-US" b="1"/>
              <a:t>Find Opportunities</a:t>
            </a:r>
            <a:endParaRPr/>
          </a:p>
          <a:p>
            <a:pPr marL="457200" lvl="1" indent="0" algn="l" rtl="0">
              <a:spcBef>
                <a:spcPts val="0"/>
              </a:spcBef>
              <a:spcAft>
                <a:spcPts val="0"/>
              </a:spcAft>
              <a:buClr>
                <a:schemeClr val="dk1"/>
              </a:buClr>
              <a:buSzPts val="1200"/>
              <a:buFont typeface="Play"/>
              <a:buNone/>
            </a:pPr>
            <a:r>
              <a:rPr lang="en-US"/>
              <a:t>Projects include youth exchanges, study programs, or volunteering. Ask your school or local youth group about available projects.</a:t>
            </a:r>
            <a:endParaRPr/>
          </a:p>
          <a:p>
            <a:pPr marL="0" lvl="0" indent="-76200" algn="l" rtl="0">
              <a:spcBef>
                <a:spcPts val="0"/>
              </a:spcBef>
              <a:spcAft>
                <a:spcPts val="0"/>
              </a:spcAft>
              <a:buClr>
                <a:schemeClr val="dk1"/>
              </a:buClr>
              <a:buSzPts val="1200"/>
              <a:buFont typeface="Play"/>
              <a:buAutoNum type="arabicPeriod"/>
            </a:pPr>
            <a:r>
              <a:rPr lang="en-US" b="1"/>
              <a:t>Apply for Funding</a:t>
            </a:r>
            <a:endParaRPr/>
          </a:p>
          <a:p>
            <a:pPr marL="457200" lvl="1" indent="0" algn="l" rtl="0">
              <a:spcBef>
                <a:spcPts val="0"/>
              </a:spcBef>
              <a:spcAft>
                <a:spcPts val="0"/>
              </a:spcAft>
              <a:buClr>
                <a:schemeClr val="dk1"/>
              </a:buClr>
              <a:buSzPts val="1200"/>
              <a:buFont typeface="Play"/>
              <a:buNone/>
            </a:pPr>
            <a:r>
              <a:rPr lang="en-US"/>
              <a:t>Erasmus+ covers travel and living costs, so you’ll get help with money.</a:t>
            </a:r>
            <a:endParaRPr/>
          </a:p>
          <a:p>
            <a:pPr marL="0" lvl="0" indent="-76200" algn="l" rtl="0">
              <a:spcBef>
                <a:spcPts val="0"/>
              </a:spcBef>
              <a:spcAft>
                <a:spcPts val="0"/>
              </a:spcAft>
              <a:buClr>
                <a:schemeClr val="dk1"/>
              </a:buClr>
              <a:buSzPts val="1200"/>
              <a:buFont typeface="Play"/>
              <a:buAutoNum type="arabicPeriod"/>
            </a:pPr>
            <a:r>
              <a:rPr lang="en-US" b="1"/>
              <a:t>Get Ready</a:t>
            </a:r>
            <a:endParaRPr/>
          </a:p>
          <a:p>
            <a:pPr marL="457200" lvl="1" indent="0" algn="l" rtl="0">
              <a:spcBef>
                <a:spcPts val="0"/>
              </a:spcBef>
              <a:spcAft>
                <a:spcPts val="0"/>
              </a:spcAft>
              <a:buClr>
                <a:schemeClr val="dk1"/>
              </a:buClr>
              <a:buSzPts val="1200"/>
              <a:buFont typeface="Play"/>
              <a:buNone/>
            </a:pPr>
            <a:r>
              <a:rPr lang="en-US"/>
              <a:t>Prepare for your trip by learning about the country and activities.</a:t>
            </a:r>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marR="0" lvl="0" indent="0" algn="l" rtl="0">
              <a:lnSpc>
                <a:spcPct val="256583"/>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 Other Opportunities</a:t>
            </a:r>
            <a:endParaRPr/>
          </a:p>
          <a:p>
            <a:pPr marL="0" lvl="0" indent="0" algn="l" rtl="0">
              <a:lnSpc>
                <a:spcPct val="256583"/>
              </a:lnSpc>
              <a:spcBef>
                <a:spcPts val="0"/>
              </a:spcBef>
              <a:spcAft>
                <a:spcPts val="0"/>
              </a:spcAft>
              <a:buNone/>
            </a:pPr>
            <a:r>
              <a:rPr lang="en-US" sz="1200" b="1">
                <a:solidFill>
                  <a:srgbClr val="402B2B"/>
                </a:solidFill>
                <a:latin typeface="Atkinson Hyperlegible"/>
                <a:ea typeface="Atkinson Hyperlegible"/>
                <a:cs typeface="Atkinson Hyperlegible"/>
                <a:sym typeface="Atkinson Hyperlegible"/>
              </a:rPr>
              <a:t>Horizon Europe</a:t>
            </a:r>
            <a:r>
              <a:rPr lang="en-US" sz="1200">
                <a:solidFill>
                  <a:srgbClr val="402B2B"/>
                </a:solidFill>
                <a:latin typeface="Atkinson Hyperlegible"/>
                <a:ea typeface="Atkinson Hyperlegible"/>
                <a:cs typeface="Atkinson Hyperlegible"/>
                <a:sym typeface="Atkinson Hyperlegible"/>
              </a:rPr>
              <a:t>: This program is the EU’s key funding initiative for research and innovation. It supports projects that address global challenges and drive technological and scientific advancements. </a:t>
            </a:r>
            <a:r>
              <a:rPr lang="en-US" sz="1200" b="1">
                <a:solidFill>
                  <a:srgbClr val="402B2B"/>
                </a:solidFill>
                <a:latin typeface="Atkinson Hyperlegible"/>
                <a:ea typeface="Atkinson Hyperlegible"/>
                <a:cs typeface="Atkinson Hyperlegible"/>
                <a:sym typeface="Atkinson Hyperlegible"/>
              </a:rPr>
              <a:t>Creative Europe: </a:t>
            </a:r>
            <a:r>
              <a:rPr lang="en-US" sz="1200">
                <a:solidFill>
                  <a:srgbClr val="402B2B"/>
                </a:solidFill>
                <a:latin typeface="Atkinson Hyperlegible"/>
                <a:ea typeface="Atkinson Hyperlegible"/>
                <a:cs typeface="Atkinson Hyperlegible"/>
                <a:sym typeface="Atkinson Hyperlegible"/>
              </a:rPr>
              <a:t>This program aims to support and promote the cultural and creative sectors. It fosters artistic collaboration and enhances the cultural diversity of Europe.</a:t>
            </a:r>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350000"/>
              </a:lnSpc>
              <a:spcBef>
                <a:spcPts val="0"/>
              </a:spcBef>
              <a:spcAft>
                <a:spcPts val="0"/>
              </a:spcAft>
              <a:buNone/>
            </a:pPr>
            <a:endParaRPr sz="1200" b="1">
              <a:solidFill>
                <a:srgbClr val="402B2B"/>
              </a:solidFill>
              <a:latin typeface="Play"/>
              <a:ea typeface="Play"/>
              <a:cs typeface="Play"/>
              <a:sym typeface="Play"/>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Arial"/>
              <a:buNone/>
            </a:pPr>
            <a:endParaRPr sz="1200">
              <a:solidFill>
                <a:srgbClr val="402B2B"/>
              </a:solidFill>
              <a:latin typeface="Play"/>
              <a:ea typeface="Play"/>
              <a:cs typeface="Play"/>
              <a:sym typeface="Play"/>
            </a:endParaRPr>
          </a:p>
          <a:p>
            <a:pPr marL="0" lvl="0" indent="0" algn="l" rtl="0">
              <a:spcBef>
                <a:spcPts val="0"/>
              </a:spcBef>
              <a:spcAft>
                <a:spcPts val="0"/>
              </a:spcAft>
              <a:buNone/>
            </a:pPr>
            <a:endParaRPr/>
          </a:p>
        </p:txBody>
      </p:sp>
      <p:sp>
        <p:nvSpPr>
          <p:cNvPr id="1613" name="Google Shape;1613;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0"/>
        <p:cNvGrpSpPr/>
        <p:nvPr/>
      </p:nvGrpSpPr>
      <p:grpSpPr>
        <a:xfrm>
          <a:off x="0" y="0"/>
          <a:ext cx="0" cy="0"/>
          <a:chOff x="0" y="0"/>
          <a:chExt cx="0" cy="0"/>
        </a:xfrm>
      </p:grpSpPr>
      <p:sp>
        <p:nvSpPr>
          <p:cNvPr id="1641" name="Google Shape;164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2" name="Google Shape;164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233333"/>
              </a:lnSpc>
              <a:spcBef>
                <a:spcPts val="0"/>
              </a:spcBef>
              <a:spcAft>
                <a:spcPts val="0"/>
              </a:spcAft>
              <a:buNone/>
            </a:pPr>
            <a:r>
              <a:rPr lang="en-US"/>
              <a:t>☺</a:t>
            </a:r>
            <a:r>
              <a:rPr lang="en-US" sz="1200" b="1">
                <a:solidFill>
                  <a:srgbClr val="402B2B"/>
                </a:solidFill>
                <a:latin typeface="Atkinson Hyperlegible"/>
                <a:ea typeface="Atkinson Hyperlegible"/>
                <a:cs typeface="Atkinson Hyperlegible"/>
                <a:sym typeface="Atkinson Hyperlegible"/>
              </a:rPr>
              <a:t>Serena, 25</a:t>
            </a:r>
            <a:r>
              <a:rPr lang="en-US" sz="1200">
                <a:solidFill>
                  <a:srgbClr val="402B2B"/>
                </a:solidFill>
                <a:latin typeface="Atkinson Hyperlegible"/>
                <a:ea typeface="Atkinson Hyperlegible"/>
                <a:cs typeface="Atkinson Hyperlegible"/>
                <a:sym typeface="Atkinson Hyperlegible"/>
              </a:rPr>
              <a:t> years old, is currently in Rotterdam, Netherlands, where she supports the initiatives of the Lava Legato Foundation, which operates in the field of assistance for individuals with disabilities, both children and adults.</a:t>
            </a:r>
            <a:endParaRPr/>
          </a:p>
          <a:p>
            <a:pPr marL="0" lvl="0" indent="0" algn="l" rtl="0">
              <a:lnSpc>
                <a:spcPct val="23333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Through her project, Serena supports various daily recreational activities promoted by local organizations coordinated by her foundation, including sports, cooking, and gardening.</a:t>
            </a:r>
            <a:endParaRPr/>
          </a:p>
          <a:p>
            <a:pPr marL="0" lvl="0" indent="0" algn="l" rtl="0">
              <a:lnSpc>
                <a:spcPct val="23333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3333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Enrico is 20</a:t>
            </a:r>
            <a:r>
              <a:rPr lang="en-US" sz="1200">
                <a:solidFill>
                  <a:srgbClr val="402B2B"/>
                </a:solidFill>
                <a:latin typeface="Atkinson Hyperlegible"/>
                <a:ea typeface="Atkinson Hyperlegible"/>
                <a:cs typeface="Atkinson Hyperlegible"/>
                <a:sym typeface="Atkinson Hyperlegible"/>
              </a:rPr>
              <a:t> years old and is currently in Clermont-Ferrand, France, participating in the ESC project "Challenge Misery by Building and Learning Together!" at Compagnons Bâtisseurs Auvergne. The project lasts 9 months, and here, along with other volunteers, he provides assistance to families facing social and economic difficulties to improve their living conditions</a:t>
            </a:r>
            <a:endParaRPr/>
          </a:p>
          <a:p>
            <a:pPr marL="0" lvl="0" indent="0" algn="l" rtl="0">
              <a:lnSpc>
                <a:spcPct val="23333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3333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Marika, 23</a:t>
            </a:r>
            <a:r>
              <a:rPr lang="en-US" sz="1200">
                <a:solidFill>
                  <a:srgbClr val="402B2B"/>
                </a:solidFill>
                <a:latin typeface="Atkinson Hyperlegible"/>
                <a:ea typeface="Atkinson Hyperlegible"/>
                <a:cs typeface="Atkinson Hyperlegible"/>
                <a:sym typeface="Atkinson Hyperlegible"/>
              </a:rPr>
              <a:t> years old, has been in Almería, Spain, for a few months. </a:t>
            </a:r>
            <a:endParaRPr/>
          </a:p>
          <a:p>
            <a:pPr marL="0" lvl="0" indent="0" algn="l" rtl="0">
              <a:lnSpc>
                <a:spcPct val="23333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There, she manages the social media channels of "La Guajira," a socio-cultural association focused on the values of collaboration and art as a driver of positive change.</a:t>
            </a:r>
            <a:endParaRPr/>
          </a:p>
          <a:p>
            <a:pPr marL="0" lvl="0" indent="0" algn="l" rtl="0">
              <a:lnSpc>
                <a:spcPct val="23333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p:txBody>
      </p:sp>
      <p:sp>
        <p:nvSpPr>
          <p:cNvPr id="1643" name="Google Shape;1643;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3" name="Google Shape;1693;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256583"/>
              </a:lnSpc>
              <a:spcBef>
                <a:spcPts val="0"/>
              </a:spcBef>
              <a:spcAft>
                <a:spcPts val="0"/>
              </a:spcAft>
              <a:buNone/>
            </a:pPr>
            <a:r>
              <a:rPr lang="en-US"/>
              <a:t>☺</a:t>
            </a:r>
            <a:r>
              <a:rPr lang="en-US" sz="1200" b="1">
                <a:solidFill>
                  <a:srgbClr val="402B2B"/>
                </a:solidFill>
                <a:latin typeface="Atkinson Hyperlegible"/>
                <a:ea typeface="Atkinson Hyperlegible"/>
                <a:cs typeface="Atkinson Hyperlegible"/>
                <a:sym typeface="Atkinson Hyperlegible"/>
              </a:rPr>
              <a:t>Emily, 22</a:t>
            </a:r>
            <a:r>
              <a:rPr lang="en-US" sz="1200">
                <a:solidFill>
                  <a:srgbClr val="402B2B"/>
                </a:solidFill>
                <a:latin typeface="Atkinson Hyperlegible"/>
                <a:ea typeface="Atkinson Hyperlegible"/>
                <a:cs typeface="Atkinson Hyperlegible"/>
                <a:sym typeface="Atkinson Hyperlegible"/>
              </a:rPr>
              <a:t> years old, has been participating in a long-term ESC project in Helsinki with the Sininauhasaatio association since September 2023. </a:t>
            </a:r>
            <a:endParaRPr/>
          </a:p>
          <a:p>
            <a:pPr marL="0" lvl="0" indent="0" algn="l" rtl="0">
              <a:lnSpc>
                <a:spcPct val="25658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The main goal of the organization is to support vulnerable people in the metropolitan area: the homeless, those at risk, substance addicts, and immigrants.</a:t>
            </a:r>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marR="0" lvl="0" indent="0" algn="l" rtl="0">
              <a:lnSpc>
                <a:spcPct val="256583"/>
              </a:lnSpc>
              <a:spcBef>
                <a:spcPts val="0"/>
              </a:spcBef>
              <a:spcAft>
                <a:spcPts val="0"/>
              </a:spcAft>
              <a:buClr>
                <a:srgbClr val="402B2B"/>
              </a:buClr>
              <a:buSzPts val="1200"/>
              <a:buFont typeface="Atkinson Hyperlegible"/>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Azzurra</a:t>
            </a:r>
            <a:r>
              <a:rPr lang="en-US" sz="1200">
                <a:solidFill>
                  <a:srgbClr val="402B2B"/>
                </a:solidFill>
                <a:latin typeface="Atkinson Hyperlegible"/>
                <a:ea typeface="Atkinson Hyperlegible"/>
                <a:cs typeface="Atkinson Hyperlegible"/>
                <a:sym typeface="Atkinson Hyperlegible"/>
              </a:rPr>
              <a:t> is in Antwerp, Belgium. Here, at the Moving Ground association, she is working on a communication support project, which involves photographing and filming events as well as managing social media.</a:t>
            </a:r>
            <a:endParaRPr/>
          </a:p>
          <a:p>
            <a:pPr marL="0" marR="0" lvl="0" indent="0" algn="l" rtl="0">
              <a:lnSpc>
                <a:spcPct val="256583"/>
              </a:lnSpc>
              <a:spcBef>
                <a:spcPts val="0"/>
              </a:spcBef>
              <a:spcAft>
                <a:spcPts val="0"/>
              </a:spcAft>
              <a:buClr>
                <a:schemeClr val="dk1"/>
              </a:buClr>
              <a:buSzPts val="1200"/>
              <a:buFont typeface="Arial"/>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3333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Andrea Carlotta</a:t>
            </a:r>
            <a:r>
              <a:rPr lang="en-US" sz="1200">
                <a:solidFill>
                  <a:srgbClr val="402B2B"/>
                </a:solidFill>
                <a:latin typeface="Atkinson Hyperlegible"/>
                <a:ea typeface="Atkinson Hyperlegible"/>
                <a:cs typeface="Atkinson Hyperlegible"/>
                <a:sym typeface="Atkinson Hyperlegible"/>
              </a:rPr>
              <a:t> is in Lleida, Spain, where she is working on the ESC project "Energeia" dedicated to social inclusion in schools, along with another girl.</a:t>
            </a:r>
            <a:endParaRPr/>
          </a:p>
          <a:p>
            <a:pPr marL="0" lvl="0" indent="0" algn="l" rtl="0">
              <a:lnSpc>
                <a:spcPct val="233333"/>
              </a:lnSpc>
              <a:spcBef>
                <a:spcPts val="0"/>
              </a:spcBef>
              <a:spcAft>
                <a:spcPts val="0"/>
              </a:spcAft>
              <a:buNone/>
            </a:pPr>
            <a:r>
              <a:rPr lang="en-US" sz="1200">
                <a:solidFill>
                  <a:srgbClr val="402B2B"/>
                </a:solidFill>
                <a:latin typeface="Atkinson Hyperlegible"/>
                <a:ea typeface="Atkinson Hyperlegible"/>
                <a:cs typeface="Atkinson Hyperlegible"/>
                <a:sym typeface="Atkinson Hyperlegible"/>
              </a:rPr>
              <a:t>The Energeia project focuses on social inclusion and takes place within schools, where we provide support during lessons and through extracurricular activities.</a:t>
            </a:r>
            <a:endParaRPr/>
          </a:p>
          <a:p>
            <a:pPr marL="0" marR="0" lvl="0" indent="0" algn="l" rtl="0">
              <a:lnSpc>
                <a:spcPct val="256583"/>
              </a:lnSpc>
              <a:spcBef>
                <a:spcPts val="0"/>
              </a:spcBef>
              <a:spcAft>
                <a:spcPts val="0"/>
              </a:spcAft>
              <a:buClr>
                <a:schemeClr val="dk1"/>
              </a:buClr>
              <a:buSzPts val="1200"/>
              <a:buFont typeface="Arial"/>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None/>
            </a:pPr>
            <a:endParaRPr sz="1200">
              <a:solidFill>
                <a:srgbClr val="402B2B"/>
              </a:solidFill>
              <a:latin typeface="Atkinson Hyperlegible"/>
              <a:ea typeface="Atkinson Hyperlegible"/>
              <a:cs typeface="Atkinson Hyperlegible"/>
              <a:sym typeface="Atkinson Hyperlegible"/>
            </a:endParaRPr>
          </a:p>
          <a:p>
            <a:pPr marL="0" lvl="0" indent="0" algn="l" rtl="0">
              <a:spcBef>
                <a:spcPts val="0"/>
              </a:spcBef>
              <a:spcAft>
                <a:spcPts val="0"/>
              </a:spcAft>
              <a:buNone/>
            </a:pPr>
            <a:endParaRPr/>
          </a:p>
        </p:txBody>
      </p:sp>
      <p:sp>
        <p:nvSpPr>
          <p:cNvPr id="1694" name="Google Shape;1694;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4" name="Google Shape;1744;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Take a moment to engage students in a reflective discussion. It’s important for them to recall and solidify the knowledge and skills they’ve acquired throughout our recent lessons.</a:t>
            </a:r>
            <a:endParaRPr/>
          </a:p>
          <a:p>
            <a:pPr marL="0" lvl="0" indent="0" algn="l" rtl="0">
              <a:spcBef>
                <a:spcPts val="0"/>
              </a:spcBef>
              <a:spcAft>
                <a:spcPts val="0"/>
              </a:spcAft>
              <a:buNone/>
            </a:pPr>
            <a:r>
              <a:rPr lang="en-US"/>
              <a:t>We encourage you to ask students some targeted questions that will help gauge their understanding and retention of the material. This not only reinforces their learning but also identifies areas where they may need additional support. </a:t>
            </a:r>
            <a:endParaRPr/>
          </a:p>
          <a:p>
            <a:pPr marL="0" lvl="0" indent="0" algn="l" rtl="0">
              <a:spcBef>
                <a:spcPts val="0"/>
              </a:spcBef>
              <a:spcAft>
                <a:spcPts val="0"/>
              </a:spcAft>
              <a:buNone/>
            </a:pPr>
            <a:r>
              <a:rPr lang="en-US"/>
              <a:t>If any gaps in their understanding arise, let’s work together to provide the necessary resources and guidance for them to review the material.</a:t>
            </a:r>
            <a:endParaRPr/>
          </a:p>
          <a:p>
            <a:pPr marL="0" lvl="0" indent="0" algn="l" rtl="0">
              <a:spcBef>
                <a:spcPts val="0"/>
              </a:spcBef>
              <a:spcAft>
                <a:spcPts val="0"/>
              </a:spcAft>
              <a:buNone/>
            </a:pPr>
            <a:endParaRPr/>
          </a:p>
        </p:txBody>
      </p:sp>
      <p:sp>
        <p:nvSpPr>
          <p:cNvPr id="1745" name="Google Shape;1745;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3"/>
        <p:cNvGrpSpPr/>
        <p:nvPr/>
      </p:nvGrpSpPr>
      <p:grpSpPr>
        <a:xfrm>
          <a:off x="0" y="0"/>
          <a:ext cx="0" cy="0"/>
          <a:chOff x="0" y="0"/>
          <a:chExt cx="0" cy="0"/>
        </a:xfrm>
      </p:grpSpPr>
      <p:sp>
        <p:nvSpPr>
          <p:cNvPr id="1774" name="Google Shape;1774;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5" name="Google Shape;177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p54:notes"/>
          <p:cNvSpPr>
            <a:spLocks noGrp="1" noRot="1" noChangeAspect="1"/>
          </p:cNvSpPr>
          <p:nvPr>
            <p:ph type="sldImg" idx="2"/>
          </p:nvPr>
        </p:nvSpPr>
        <p:spPr>
          <a:xfrm>
            <a:off x="1141413" y="1143000"/>
            <a:ext cx="4575175"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6" name="Google Shape;178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7" name="Google Shape;178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5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5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6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6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6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6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6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6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6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6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6"/>
          <p:cNvSpPr>
            <a:spLocks noGrp="1"/>
          </p:cNvSpPr>
          <p:nvPr>
            <p:ph type="pic" idx="2"/>
          </p:nvPr>
        </p:nvSpPr>
        <p:spPr>
          <a:xfrm>
            <a:off x="1792288" y="612775"/>
            <a:ext cx="5486400" cy="4114800"/>
          </a:xfrm>
          <a:prstGeom prst="rect">
            <a:avLst/>
          </a:prstGeom>
          <a:noFill/>
          <a:ln>
            <a:noFill/>
          </a:ln>
        </p:spPr>
      </p:sp>
      <p:sp>
        <p:nvSpPr>
          <p:cNvPr id="68" name="Google Shape;68;p6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6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6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6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p58"/>
          <p:cNvSpPr txBox="1">
            <a:spLocks noGrp="1"/>
          </p:cNvSpPr>
          <p:nvPr>
            <p:ph type="title"/>
          </p:nvPr>
        </p:nvSpPr>
        <p:spPr>
          <a:xfrm>
            <a:off x="6752116" y="1596382"/>
            <a:ext cx="4189730" cy="125984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8100" b="1" i="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58"/>
          <p:cNvSpPr txBox="1">
            <a:spLocks noGrp="1"/>
          </p:cNvSpPr>
          <p:nvPr>
            <p:ph type="body" idx="1"/>
          </p:nvPr>
        </p:nvSpPr>
        <p:spPr>
          <a:xfrm>
            <a:off x="914400" y="2366010"/>
            <a:ext cx="16459200" cy="276999"/>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4" name="Google Shape;94;p58"/>
          <p:cNvSpPr txBox="1">
            <a:spLocks noGrp="1"/>
          </p:cNvSpPr>
          <p:nvPr>
            <p:ph type="ftr" idx="11"/>
          </p:nvPr>
        </p:nvSpPr>
        <p:spPr>
          <a:xfrm>
            <a:off x="6217920" y="9566910"/>
            <a:ext cx="5852160" cy="276999"/>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8"/>
          <p:cNvSpPr txBox="1">
            <a:spLocks noGrp="1"/>
          </p:cNvSpPr>
          <p:nvPr>
            <p:ph type="dt" idx="10"/>
          </p:nvPr>
        </p:nvSpPr>
        <p:spPr>
          <a:xfrm>
            <a:off x="914400" y="9566911"/>
            <a:ext cx="420624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58"/>
          <p:cNvSpPr txBox="1">
            <a:spLocks noGrp="1"/>
          </p:cNvSpPr>
          <p:nvPr>
            <p:ph type="sldNum" idx="12"/>
          </p:nvPr>
        </p:nvSpPr>
        <p:spPr>
          <a:xfrm>
            <a:off x="13167362" y="9566911"/>
            <a:ext cx="420624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‹N›</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57"/>
          <p:cNvSpPr/>
          <p:nvPr/>
        </p:nvSpPr>
        <p:spPr>
          <a:xfrm>
            <a:off x="0" y="0"/>
            <a:ext cx="18288000" cy="1028700"/>
          </a:xfrm>
          <a:custGeom>
            <a:avLst/>
            <a:gdLst/>
            <a:ahLst/>
            <a:cxnLst/>
            <a:rect l="l" t="t" r="r" b="b"/>
            <a:pathLst>
              <a:path w="18288000" h="1028700" extrusionOk="0">
                <a:moveTo>
                  <a:pt x="0" y="0"/>
                </a:moveTo>
                <a:lnTo>
                  <a:pt x="18287999" y="0"/>
                </a:lnTo>
                <a:lnTo>
                  <a:pt x="18287999" y="1028699"/>
                </a:lnTo>
                <a:lnTo>
                  <a:pt x="0" y="1028699"/>
                </a:lnTo>
                <a:lnTo>
                  <a:pt x="0" y="0"/>
                </a:lnTo>
                <a:close/>
              </a:path>
            </a:pathLst>
          </a:custGeom>
          <a:solidFill>
            <a:srgbClr val="E3DE1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57"/>
          <p:cNvSpPr txBox="1">
            <a:spLocks noGrp="1"/>
          </p:cNvSpPr>
          <p:nvPr>
            <p:ph type="title"/>
          </p:nvPr>
        </p:nvSpPr>
        <p:spPr>
          <a:xfrm>
            <a:off x="6752116" y="1596382"/>
            <a:ext cx="4189730" cy="125984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8100" b="1" i="0" u="none" strike="noStrike" cap="non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Google Shape;87;p57"/>
          <p:cNvSpPr txBox="1">
            <a:spLocks noGrp="1"/>
          </p:cNvSpPr>
          <p:nvPr>
            <p:ph type="body" idx="1"/>
          </p:nvPr>
        </p:nvSpPr>
        <p:spPr>
          <a:xfrm>
            <a:off x="914400" y="2366010"/>
            <a:ext cx="16459200" cy="27699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88" name="Google Shape;88;p57"/>
          <p:cNvSpPr txBox="1">
            <a:spLocks noGrp="1"/>
          </p:cNvSpPr>
          <p:nvPr>
            <p:ph type="ftr" idx="11"/>
          </p:nvPr>
        </p:nvSpPr>
        <p:spPr>
          <a:xfrm>
            <a:off x="6217920" y="9566910"/>
            <a:ext cx="5852160" cy="276999"/>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57"/>
          <p:cNvSpPr txBox="1">
            <a:spLocks noGrp="1"/>
          </p:cNvSpPr>
          <p:nvPr>
            <p:ph type="dt" idx="10"/>
          </p:nvPr>
        </p:nvSpPr>
        <p:spPr>
          <a:xfrm>
            <a:off x="914400" y="9566911"/>
            <a:ext cx="4206240"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57"/>
          <p:cNvSpPr txBox="1">
            <a:spLocks noGrp="1"/>
          </p:cNvSpPr>
          <p:nvPr>
            <p:ph type="sldNum" idx="12"/>
          </p:nvPr>
        </p:nvSpPr>
        <p:spPr>
          <a:xfrm>
            <a:off x="13167362" y="9566911"/>
            <a:ext cx="4206240" cy="276999"/>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5.png"/><Relationship Id="rId3" Type="http://schemas.openxmlformats.org/officeDocument/2006/relationships/image" Target="../media/image10.jpg"/><Relationship Id="rId21" Type="http://schemas.openxmlformats.org/officeDocument/2006/relationships/image" Target="../media/image21.png"/><Relationship Id="rId7" Type="http://schemas.openxmlformats.org/officeDocument/2006/relationships/image" Target="../media/image14.jpg"/><Relationship Id="rId12" Type="http://schemas.openxmlformats.org/officeDocument/2006/relationships/image" Target="../media/image1.png"/><Relationship Id="rId17" Type="http://schemas.openxmlformats.org/officeDocument/2006/relationships/image" Target="../media/image4.png"/><Relationship Id="rId2" Type="http://schemas.openxmlformats.org/officeDocument/2006/relationships/notesSlide" Target="../notesSlides/notesSlide2.xml"/><Relationship Id="rId16" Type="http://schemas.openxmlformats.org/officeDocument/2006/relationships/image" Target="../media/image3.png"/><Relationship Id="rId20"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g"/><Relationship Id="rId15" Type="http://schemas.openxmlformats.org/officeDocument/2006/relationships/image" Target="../media/image2.png"/><Relationship Id="rId10" Type="http://schemas.openxmlformats.org/officeDocument/2006/relationships/image" Target="../media/image17.png"/><Relationship Id="rId19"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jpg"/><Relationship Id="rId11" Type="http://schemas.openxmlformats.org/officeDocument/2006/relationships/image" Target="../media/image24.png"/><Relationship Id="rId5" Type="http://schemas.openxmlformats.org/officeDocument/2006/relationships/image" Target="../media/image15.png"/><Relationship Id="rId10" Type="http://schemas.openxmlformats.org/officeDocument/2006/relationships/image" Target="../media/image23.png"/><Relationship Id="rId4" Type="http://schemas.openxmlformats.org/officeDocument/2006/relationships/image" Target="../media/image22.jp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7.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jp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jp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1.png"/><Relationship Id="rId4" Type="http://schemas.openxmlformats.org/officeDocument/2006/relationships/image" Target="../media/image16.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29.png"/><Relationship Id="rId4" Type="http://schemas.openxmlformats.org/officeDocument/2006/relationships/image" Target="../media/image14.jp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2.xml"/><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2.jpg"/><Relationship Id="rId9" Type="http://schemas.openxmlformats.org/officeDocument/2006/relationships/image" Target="../media/image13.png"/><Relationship Id="rId1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31.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3.xml"/><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32.png"/><Relationship Id="rId14"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8.png"/><Relationship Id="rId12"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32.png"/><Relationship Id="rId5" Type="http://schemas.openxmlformats.org/officeDocument/2006/relationships/image" Target="../media/image15.png"/><Relationship Id="rId15" Type="http://schemas.openxmlformats.org/officeDocument/2006/relationships/image" Target="../media/image25.jpg"/><Relationship Id="rId10" Type="http://schemas.openxmlformats.org/officeDocument/2006/relationships/image" Target="../media/image31.png"/><Relationship Id="rId4" Type="http://schemas.openxmlformats.org/officeDocument/2006/relationships/image" Target="../media/image14.jpg"/><Relationship Id="rId9" Type="http://schemas.openxmlformats.org/officeDocument/2006/relationships/image" Target="../media/image18.png"/><Relationship Id="rId14" Type="http://schemas.openxmlformats.org/officeDocument/2006/relationships/image" Target="../media/image41.jp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9.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38.png"/><Relationship Id="rId2" Type="http://schemas.openxmlformats.org/officeDocument/2006/relationships/notesSlide" Target="../notesSlides/notesSlide15.xml"/><Relationship Id="rId16" Type="http://schemas.openxmlformats.org/officeDocument/2006/relationships/image" Target="../media/image25.jp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18.png"/><Relationship Id="rId5" Type="http://schemas.openxmlformats.org/officeDocument/2006/relationships/image" Target="../media/image15.png"/><Relationship Id="rId15" Type="http://schemas.openxmlformats.org/officeDocument/2006/relationships/image" Target="../media/image43.png"/><Relationship Id="rId10" Type="http://schemas.openxmlformats.org/officeDocument/2006/relationships/image" Target="../media/image13.png"/><Relationship Id="rId4" Type="http://schemas.openxmlformats.org/officeDocument/2006/relationships/image" Target="../media/image14.jpg"/><Relationship Id="rId9" Type="http://schemas.openxmlformats.org/officeDocument/2006/relationships/image" Target="../media/image40.png"/><Relationship Id="rId14" Type="http://schemas.openxmlformats.org/officeDocument/2006/relationships/image" Target="../media/image42.jp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25.jpg"/><Relationship Id="rId5" Type="http://schemas.openxmlformats.org/officeDocument/2006/relationships/image" Target="../media/image15.png"/><Relationship Id="rId1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14.jpg"/><Relationship Id="rId9" Type="http://schemas.openxmlformats.org/officeDocument/2006/relationships/image" Target="../media/image38.png"/><Relationship Id="rId14" Type="http://schemas.openxmlformats.org/officeDocument/2006/relationships/image" Target="../media/image42.jp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5.jpg"/><Relationship Id="rId2" Type="http://schemas.openxmlformats.org/officeDocument/2006/relationships/notesSlide" Target="../notesSlides/notesSlide17.xml"/><Relationship Id="rId16"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9.png"/><Relationship Id="rId5" Type="http://schemas.openxmlformats.org/officeDocument/2006/relationships/image" Target="../media/image15.png"/><Relationship Id="rId15" Type="http://schemas.openxmlformats.org/officeDocument/2006/relationships/image" Target="../media/image44.png"/><Relationship Id="rId10" Type="http://schemas.openxmlformats.org/officeDocument/2006/relationships/image" Target="../media/image38.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9.png"/><Relationship Id="rId5" Type="http://schemas.openxmlformats.org/officeDocument/2006/relationships/image" Target="../media/image15.png"/><Relationship Id="rId15" Type="http://schemas.openxmlformats.org/officeDocument/2006/relationships/image" Target="../media/image46.jpg"/><Relationship Id="rId10" Type="http://schemas.openxmlformats.org/officeDocument/2006/relationships/image" Target="../media/image38.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8.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20.xml"/><Relationship Id="rId16"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31.png"/><Relationship Id="rId5" Type="http://schemas.openxmlformats.org/officeDocument/2006/relationships/image" Target="../media/image15.png"/><Relationship Id="rId15" Type="http://schemas.openxmlformats.org/officeDocument/2006/relationships/image" Target="../media/image35.jpg"/><Relationship Id="rId10" Type="http://schemas.openxmlformats.org/officeDocument/2006/relationships/image" Target="../media/image18.png"/><Relationship Id="rId4" Type="http://schemas.openxmlformats.org/officeDocument/2006/relationships/image" Target="../media/image22.jpg"/><Relationship Id="rId9" Type="http://schemas.openxmlformats.org/officeDocument/2006/relationships/image" Target="../media/image25.jpg"/><Relationship Id="rId1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21.xml"/><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2.jpg"/><Relationship Id="rId9" Type="http://schemas.openxmlformats.org/officeDocument/2006/relationships/image" Target="../media/image13.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2.png"/><Relationship Id="rId18" Type="http://schemas.openxmlformats.org/officeDocument/2006/relationships/image" Target="../media/image54.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49.png"/><Relationship Id="rId17" Type="http://schemas.openxmlformats.org/officeDocument/2006/relationships/image" Target="../media/image53.png"/><Relationship Id="rId2" Type="http://schemas.openxmlformats.org/officeDocument/2006/relationships/notesSlide" Target="../notesSlides/notesSlide23.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1.png"/><Relationship Id="rId5" Type="http://schemas.openxmlformats.org/officeDocument/2006/relationships/image" Target="../media/image14.jpg"/><Relationship Id="rId15" Type="http://schemas.openxmlformats.org/officeDocument/2006/relationships/image" Target="../media/image51.jpg"/><Relationship Id="rId10" Type="http://schemas.openxmlformats.org/officeDocument/2006/relationships/image" Target="../media/image17.png"/><Relationship Id="rId19" Type="http://schemas.openxmlformats.org/officeDocument/2006/relationships/image" Target="../media/image55.png"/><Relationship Id="rId4" Type="http://schemas.openxmlformats.org/officeDocument/2006/relationships/image" Target="../media/image47.png"/><Relationship Id="rId9" Type="http://schemas.openxmlformats.org/officeDocument/2006/relationships/image" Target="../media/image48.png"/><Relationship Id="rId1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2.png"/><Relationship Id="rId3" Type="http://schemas.openxmlformats.org/officeDocument/2006/relationships/image" Target="../media/image10.jpg"/><Relationship Id="rId7" Type="http://schemas.openxmlformats.org/officeDocument/2006/relationships/image" Target="../media/image13.png"/><Relationship Id="rId12"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48.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1.png"/><Relationship Id="rId1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59.jpg"/><Relationship Id="rId3" Type="http://schemas.openxmlformats.org/officeDocument/2006/relationships/image" Target="../media/image10.jpg"/><Relationship Id="rId7" Type="http://schemas.openxmlformats.org/officeDocument/2006/relationships/image" Target="../media/image57.jpg"/><Relationship Id="rId12"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4.jpg"/><Relationship Id="rId5" Type="http://schemas.openxmlformats.org/officeDocument/2006/relationships/image" Target="../media/image17.png"/><Relationship Id="rId15" Type="http://schemas.openxmlformats.org/officeDocument/2006/relationships/image" Target="../media/image60.png"/><Relationship Id="rId10" Type="http://schemas.openxmlformats.org/officeDocument/2006/relationships/image" Target="../media/image23.png"/><Relationship Id="rId4" Type="http://schemas.openxmlformats.org/officeDocument/2006/relationships/image" Target="../media/image56.jpg"/><Relationship Id="rId9" Type="http://schemas.openxmlformats.org/officeDocument/2006/relationships/image" Target="../media/image50.png"/><Relationship Id="rId1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image" Target="../media/image62.jpg"/><Relationship Id="rId13" Type="http://schemas.openxmlformats.org/officeDocument/2006/relationships/image" Target="../media/image48.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1.png"/><Relationship Id="rId5" Type="http://schemas.openxmlformats.org/officeDocument/2006/relationships/image" Target="../media/image14.jpg"/><Relationship Id="rId15" Type="http://schemas.openxmlformats.org/officeDocument/2006/relationships/image" Target="../media/image50.png"/><Relationship Id="rId10" Type="http://schemas.openxmlformats.org/officeDocument/2006/relationships/image" Target="../media/image17.png"/><Relationship Id="rId4" Type="http://schemas.openxmlformats.org/officeDocument/2006/relationships/image" Target="../media/image61.png"/><Relationship Id="rId9" Type="http://schemas.openxmlformats.org/officeDocument/2006/relationships/image" Target="../media/image13.png"/><Relationship Id="rId1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2.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48.png"/><Relationship Id="rId17" Type="http://schemas.openxmlformats.org/officeDocument/2006/relationships/image" Target="../media/image62.jpg"/><Relationship Id="rId2" Type="http://schemas.openxmlformats.org/officeDocument/2006/relationships/notesSlide" Target="../notesSlides/notesSlide28.xml"/><Relationship Id="rId16"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5" Type="http://schemas.openxmlformats.org/officeDocument/2006/relationships/image" Target="../media/image63.png"/><Relationship Id="rId10" Type="http://schemas.openxmlformats.org/officeDocument/2006/relationships/image" Target="../media/image11.png"/><Relationship Id="rId4" Type="http://schemas.openxmlformats.org/officeDocument/2006/relationships/image" Target="../media/image61.png"/><Relationship Id="rId9" Type="http://schemas.openxmlformats.org/officeDocument/2006/relationships/image" Target="../media/image17.png"/><Relationship Id="rId14"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7.jpg"/><Relationship Id="rId3" Type="http://schemas.openxmlformats.org/officeDocument/2006/relationships/image" Target="../media/image10.jpg"/><Relationship Id="rId7" Type="http://schemas.openxmlformats.org/officeDocument/2006/relationships/image" Target="../media/image66.jpg"/><Relationship Id="rId12"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4.jpg"/><Relationship Id="rId5" Type="http://schemas.openxmlformats.org/officeDocument/2006/relationships/image" Target="../media/image17.png"/><Relationship Id="rId15" Type="http://schemas.openxmlformats.org/officeDocument/2006/relationships/image" Target="../media/image60.png"/><Relationship Id="rId10" Type="http://schemas.openxmlformats.org/officeDocument/2006/relationships/image" Target="../media/image23.png"/><Relationship Id="rId4" Type="http://schemas.openxmlformats.org/officeDocument/2006/relationships/image" Target="../media/image65.jpg"/><Relationship Id="rId9" Type="http://schemas.openxmlformats.org/officeDocument/2006/relationships/image" Target="../media/image50.png"/><Relationship Id="rId1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8.png"/><Relationship Id="rId7" Type="http://schemas.openxmlformats.org/officeDocument/2006/relationships/image" Target="../media/image14.jpg"/><Relationship Id="rId12"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70.png"/><Relationship Id="rId5" Type="http://schemas.openxmlformats.org/officeDocument/2006/relationships/image" Target="../media/image18.png"/><Relationship Id="rId10" Type="http://schemas.openxmlformats.org/officeDocument/2006/relationships/image" Target="../media/image50.png"/><Relationship Id="rId4" Type="http://schemas.openxmlformats.org/officeDocument/2006/relationships/image" Target="../media/image69.png"/><Relationship Id="rId9"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2.png"/><Relationship Id="rId3" Type="http://schemas.openxmlformats.org/officeDocument/2006/relationships/image" Target="../media/image68.png"/><Relationship Id="rId7" Type="http://schemas.openxmlformats.org/officeDocument/2006/relationships/image" Target="../media/image73.jpg"/><Relationship Id="rId12" Type="http://schemas.openxmlformats.org/officeDocument/2006/relationships/image" Target="../media/image15.png"/><Relationship Id="rId2" Type="http://schemas.openxmlformats.org/officeDocument/2006/relationships/notesSlide" Target="../notesSlides/notesSlide35.xml"/><Relationship Id="rId16" Type="http://schemas.openxmlformats.org/officeDocument/2006/relationships/image" Target="../media/image76.jp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14.jpg"/><Relationship Id="rId5" Type="http://schemas.openxmlformats.org/officeDocument/2006/relationships/image" Target="../media/image13.png"/><Relationship Id="rId15" Type="http://schemas.openxmlformats.org/officeDocument/2006/relationships/image" Target="../media/image70.png"/><Relationship Id="rId10" Type="http://schemas.openxmlformats.org/officeDocument/2006/relationships/image" Target="../media/image75.jpg"/><Relationship Id="rId4" Type="http://schemas.openxmlformats.org/officeDocument/2006/relationships/image" Target="../media/image18.png"/><Relationship Id="rId9" Type="http://schemas.openxmlformats.org/officeDocument/2006/relationships/image" Target="../media/image74.jpg"/><Relationship Id="rId14" Type="http://schemas.openxmlformats.org/officeDocument/2006/relationships/image" Target="../media/image50.png"/></Relationships>
</file>

<file path=ppt/slides/_rels/slide36.xml.rels><?xml version="1.0" encoding="UTF-8" standalone="yes"?>
<Relationships xmlns="http://schemas.openxmlformats.org/package/2006/relationships"><Relationship Id="rId8" Type="http://schemas.openxmlformats.org/officeDocument/2006/relationships/image" Target="../media/image78.jpg"/><Relationship Id="rId13" Type="http://schemas.openxmlformats.org/officeDocument/2006/relationships/image" Target="../media/image15.png"/><Relationship Id="rId3" Type="http://schemas.openxmlformats.org/officeDocument/2006/relationships/image" Target="../media/image68.png"/><Relationship Id="rId7" Type="http://schemas.openxmlformats.org/officeDocument/2006/relationships/image" Target="../media/image77.jpg"/><Relationship Id="rId12" Type="http://schemas.openxmlformats.org/officeDocument/2006/relationships/image" Target="../media/image14.jpg"/><Relationship Id="rId2" Type="http://schemas.openxmlformats.org/officeDocument/2006/relationships/notesSlide" Target="../notesSlides/notesSlide36.xml"/><Relationship Id="rId16"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80.jpg"/><Relationship Id="rId5" Type="http://schemas.openxmlformats.org/officeDocument/2006/relationships/image" Target="../media/image13.png"/><Relationship Id="rId15" Type="http://schemas.openxmlformats.org/officeDocument/2006/relationships/image" Target="../media/image50.png"/><Relationship Id="rId10" Type="http://schemas.openxmlformats.org/officeDocument/2006/relationships/image" Target="../media/image79.png"/><Relationship Id="rId4" Type="http://schemas.openxmlformats.org/officeDocument/2006/relationships/image" Target="../media/image18.png"/><Relationship Id="rId9" Type="http://schemas.openxmlformats.org/officeDocument/2006/relationships/image" Target="../media/image11.png"/><Relationship Id="rId14" Type="http://schemas.openxmlformats.org/officeDocument/2006/relationships/image" Target="../media/image32.png"/></Relationships>
</file>

<file path=ppt/slides/_rels/slide37.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3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39.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s>
</file>

<file path=ppt/slides/_rels/slide40.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82.jpg"/></Relationships>
</file>

<file path=ppt/slides/_rels/slide41.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18" Type="http://schemas.openxmlformats.org/officeDocument/2006/relationships/image" Target="../media/image87.jp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17" Type="http://schemas.openxmlformats.org/officeDocument/2006/relationships/image" Target="../media/image86.jpg"/><Relationship Id="rId2" Type="http://schemas.openxmlformats.org/officeDocument/2006/relationships/notesSlide" Target="../notesSlides/notesSlide41.xml"/><Relationship Id="rId16" Type="http://schemas.openxmlformats.org/officeDocument/2006/relationships/image" Target="../media/image85.jpg"/><Relationship Id="rId20" Type="http://schemas.openxmlformats.org/officeDocument/2006/relationships/image" Target="../media/image89.jp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5" Type="http://schemas.openxmlformats.org/officeDocument/2006/relationships/image" Target="../media/image84.jpg"/><Relationship Id="rId10" Type="http://schemas.openxmlformats.org/officeDocument/2006/relationships/image" Target="../media/image32.png"/><Relationship Id="rId19" Type="http://schemas.openxmlformats.org/officeDocument/2006/relationships/image" Target="../media/image88.jp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83.jpg"/></Relationships>
</file>

<file path=ppt/slides/_rels/slide4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14.jp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82.jpg"/><Relationship Id="rId5" Type="http://schemas.openxmlformats.org/officeDocument/2006/relationships/image" Target="../media/image60.png"/><Relationship Id="rId10" Type="http://schemas.openxmlformats.org/officeDocument/2006/relationships/image" Target="../media/image11.png"/><Relationship Id="rId4" Type="http://schemas.openxmlformats.org/officeDocument/2006/relationships/image" Target="../media/image90.jpg"/><Relationship Id="rId9" Type="http://schemas.openxmlformats.org/officeDocument/2006/relationships/image" Target="../media/image19.png"/><Relationship Id="rId14" Type="http://schemas.openxmlformats.org/officeDocument/2006/relationships/image" Target="../media/image32.png"/></Relationships>
</file>

<file path=ppt/slides/_rels/slide43.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5" Type="http://schemas.openxmlformats.org/officeDocument/2006/relationships/image" Target="../media/image92.jp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91.jpg"/></Relationships>
</file>

<file path=ppt/slides/_rels/slide4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9.png"/><Relationship Id="rId3" Type="http://schemas.openxmlformats.org/officeDocument/2006/relationships/image" Target="../media/image10.jpg"/><Relationship Id="rId7" Type="http://schemas.openxmlformats.org/officeDocument/2006/relationships/image" Target="../media/image93.jpg"/><Relationship Id="rId12"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23.png"/><Relationship Id="rId10" Type="http://schemas.openxmlformats.org/officeDocument/2006/relationships/image" Target="../media/image15.png"/><Relationship Id="rId4" Type="http://schemas.openxmlformats.org/officeDocument/2006/relationships/image" Target="../media/image60.png"/><Relationship Id="rId9" Type="http://schemas.openxmlformats.org/officeDocument/2006/relationships/image" Target="../media/image14.jpg"/><Relationship Id="rId14" Type="http://schemas.openxmlformats.org/officeDocument/2006/relationships/image" Target="../media/image82.jpg"/></Relationships>
</file>

<file path=ppt/slides/_rels/slide4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96.png"/><Relationship Id="rId3" Type="http://schemas.openxmlformats.org/officeDocument/2006/relationships/image" Target="../media/image10.jpg"/><Relationship Id="rId7" Type="http://schemas.openxmlformats.org/officeDocument/2006/relationships/image" Target="../media/image15.png"/><Relationship Id="rId12" Type="http://schemas.openxmlformats.org/officeDocument/2006/relationships/image" Target="../media/image95.png"/><Relationship Id="rId17" Type="http://schemas.openxmlformats.org/officeDocument/2006/relationships/image" Target="../media/image98.jpg"/><Relationship Id="rId2" Type="http://schemas.openxmlformats.org/officeDocument/2006/relationships/notesSlide" Target="../notesSlides/notesSlide45.xml"/><Relationship Id="rId16" Type="http://schemas.openxmlformats.org/officeDocument/2006/relationships/image" Target="../media/image97.jpg"/><Relationship Id="rId1" Type="http://schemas.openxmlformats.org/officeDocument/2006/relationships/slideLayout" Target="../slideLayouts/slideLayout1.xml"/><Relationship Id="rId6" Type="http://schemas.openxmlformats.org/officeDocument/2006/relationships/image" Target="../media/image14.jpg"/><Relationship Id="rId11" Type="http://schemas.openxmlformats.org/officeDocument/2006/relationships/image" Target="../media/image60.png"/><Relationship Id="rId5" Type="http://schemas.openxmlformats.org/officeDocument/2006/relationships/image" Target="../media/image17.png"/><Relationship Id="rId15" Type="http://schemas.openxmlformats.org/officeDocument/2006/relationships/image" Target="../media/image11.png"/><Relationship Id="rId10" Type="http://schemas.openxmlformats.org/officeDocument/2006/relationships/image" Target="../media/image32.png"/><Relationship Id="rId4" Type="http://schemas.openxmlformats.org/officeDocument/2006/relationships/image" Target="../media/image71.png"/><Relationship Id="rId9" Type="http://schemas.openxmlformats.org/officeDocument/2006/relationships/image" Target="../media/image94.png"/><Relationship Id="rId14" Type="http://schemas.openxmlformats.org/officeDocument/2006/relationships/image" Target="../media/image20.png"/></Relationships>
</file>

<file path=ppt/slides/_rels/slide4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4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50.png"/><Relationship Id="rId3" Type="http://schemas.openxmlformats.org/officeDocument/2006/relationships/image" Target="../media/image10.jpg"/><Relationship Id="rId7" Type="http://schemas.openxmlformats.org/officeDocument/2006/relationships/image" Target="../media/image99.png"/><Relationship Id="rId12"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00.jpg"/><Relationship Id="rId5" Type="http://schemas.openxmlformats.org/officeDocument/2006/relationships/image" Target="../media/image15.png"/><Relationship Id="rId15" Type="http://schemas.openxmlformats.org/officeDocument/2006/relationships/image" Target="../media/image60.png"/><Relationship Id="rId10" Type="http://schemas.openxmlformats.org/officeDocument/2006/relationships/image" Target="../media/image72.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2.png"/></Relationships>
</file>

<file path=ppt/slides/_rels/slide4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jpg"/><Relationship Id="rId7"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s>
</file>

<file path=ppt/slides/_rels/slide5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3.jpg"/><Relationship Id="rId3" Type="http://schemas.openxmlformats.org/officeDocument/2006/relationships/image" Target="../media/image10.jpg"/><Relationship Id="rId7" Type="http://schemas.openxmlformats.org/officeDocument/2006/relationships/image" Target="../media/image18.png"/><Relationship Id="rId12" Type="http://schemas.openxmlformats.org/officeDocument/2006/relationships/image" Target="../media/image102.jp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 Id="rId14" Type="http://schemas.openxmlformats.org/officeDocument/2006/relationships/image" Target="../media/image104.jpg"/></Relationships>
</file>

<file path=ppt/slides/_rels/slide5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6.jpg"/><Relationship Id="rId3" Type="http://schemas.openxmlformats.org/officeDocument/2006/relationships/image" Target="../media/image10.jpg"/><Relationship Id="rId7" Type="http://schemas.openxmlformats.org/officeDocument/2006/relationships/image" Target="../media/image18.png"/><Relationship Id="rId12" Type="http://schemas.openxmlformats.org/officeDocument/2006/relationships/image" Target="../media/image105.jp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 Id="rId14" Type="http://schemas.openxmlformats.org/officeDocument/2006/relationships/image" Target="../media/image107.jpg"/></Relationships>
</file>

<file path=ppt/slides/_rels/slide5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0.png"/><Relationship Id="rId7"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4.jpg"/><Relationship Id="rId9"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8.png"/><Relationship Id="rId4" Type="http://schemas.openxmlformats.org/officeDocument/2006/relationships/image" Target="../media/image14.jpg"/></Relationships>
</file>

<file path=ppt/slides/_rels/slide54.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18" Type="http://schemas.openxmlformats.org/officeDocument/2006/relationships/image" Target="../media/image125.png"/><Relationship Id="rId3" Type="http://schemas.openxmlformats.org/officeDocument/2006/relationships/image" Target="../media/image110.png"/><Relationship Id="rId21" Type="http://schemas.openxmlformats.org/officeDocument/2006/relationships/image" Target="../media/image128.png"/><Relationship Id="rId7" Type="http://schemas.openxmlformats.org/officeDocument/2006/relationships/image" Target="../media/image114.jpg"/><Relationship Id="rId12" Type="http://schemas.openxmlformats.org/officeDocument/2006/relationships/image" Target="../media/image119.png"/><Relationship Id="rId17" Type="http://schemas.openxmlformats.org/officeDocument/2006/relationships/image" Target="../media/image124.png"/><Relationship Id="rId2" Type="http://schemas.openxmlformats.org/officeDocument/2006/relationships/notesSlide" Target="../notesSlides/notesSlide54.xml"/><Relationship Id="rId16" Type="http://schemas.openxmlformats.org/officeDocument/2006/relationships/image" Target="../media/image123.png"/><Relationship Id="rId20" Type="http://schemas.openxmlformats.org/officeDocument/2006/relationships/image" Target="../media/image127.png"/><Relationship Id="rId1" Type="http://schemas.openxmlformats.org/officeDocument/2006/relationships/slideLayout" Target="../slideLayouts/slideLayout12.xml"/><Relationship Id="rId6" Type="http://schemas.openxmlformats.org/officeDocument/2006/relationships/image" Target="../media/image113.jpg"/><Relationship Id="rId11" Type="http://schemas.openxmlformats.org/officeDocument/2006/relationships/image" Target="../media/image118.png"/><Relationship Id="rId5" Type="http://schemas.openxmlformats.org/officeDocument/2006/relationships/image" Target="../media/image112.jpg"/><Relationship Id="rId15" Type="http://schemas.openxmlformats.org/officeDocument/2006/relationships/image" Target="../media/image122.png"/><Relationship Id="rId10" Type="http://schemas.openxmlformats.org/officeDocument/2006/relationships/image" Target="../media/image117.png"/><Relationship Id="rId19" Type="http://schemas.openxmlformats.org/officeDocument/2006/relationships/image" Target="../media/image126.png"/><Relationship Id="rId4" Type="http://schemas.openxmlformats.org/officeDocument/2006/relationships/image" Target="../media/image111.png"/><Relationship Id="rId9" Type="http://schemas.openxmlformats.org/officeDocument/2006/relationships/image" Target="../media/image116.png"/><Relationship Id="rId14" Type="http://schemas.openxmlformats.org/officeDocument/2006/relationships/image" Target="../media/image121.png"/><Relationship Id="rId22" Type="http://schemas.openxmlformats.org/officeDocument/2006/relationships/image" Target="../media/image12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pSp>
        <p:nvGrpSpPr>
          <p:cNvPr id="102" name="Google Shape;102;p1"/>
          <p:cNvGrpSpPr/>
          <p:nvPr/>
        </p:nvGrpSpPr>
        <p:grpSpPr>
          <a:xfrm>
            <a:off x="-1076818" y="8560382"/>
            <a:ext cx="19364818" cy="1144285"/>
            <a:chOff x="0" y="-38100"/>
            <a:chExt cx="5100199" cy="301375"/>
          </a:xfrm>
        </p:grpSpPr>
        <p:sp>
          <p:nvSpPr>
            <p:cNvPr id="103" name="Google Shape;103;p1"/>
            <p:cNvSpPr/>
            <p:nvPr/>
          </p:nvSpPr>
          <p:spPr>
            <a:xfrm>
              <a:off x="0" y="0"/>
              <a:ext cx="5100199" cy="263275"/>
            </a:xfrm>
            <a:custGeom>
              <a:avLst/>
              <a:gdLst/>
              <a:ahLst/>
              <a:cxnLst/>
              <a:rect l="l" t="t" r="r" b="b"/>
              <a:pathLst>
                <a:path w="5100199" h="263275" extrusionOk="0">
                  <a:moveTo>
                    <a:pt x="0" y="0"/>
                  </a:moveTo>
                  <a:lnTo>
                    <a:pt x="5100199" y="0"/>
                  </a:lnTo>
                  <a:lnTo>
                    <a:pt x="5100199" y="263275"/>
                  </a:lnTo>
                  <a:lnTo>
                    <a:pt x="0" y="26327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
            <p:cNvSpPr txBox="1"/>
            <p:nvPr/>
          </p:nvSpPr>
          <p:spPr>
            <a:xfrm>
              <a:off x="0" y="-38100"/>
              <a:ext cx="5100199" cy="301375"/>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5" name="Google Shape;105;p1"/>
          <p:cNvSpPr/>
          <p:nvPr/>
        </p:nvSpPr>
        <p:spPr>
          <a:xfrm>
            <a:off x="15260380" y="8835176"/>
            <a:ext cx="2338118" cy="775366"/>
          </a:xfrm>
          <a:custGeom>
            <a:avLst/>
            <a:gdLst/>
            <a:ahLst/>
            <a:cxnLst/>
            <a:rect l="l" t="t" r="r" b="b"/>
            <a:pathLst>
              <a:path w="2338118" h="775366" extrusionOk="0">
                <a:moveTo>
                  <a:pt x="0" y="0"/>
                </a:moveTo>
                <a:lnTo>
                  <a:pt x="2338118" y="0"/>
                </a:lnTo>
                <a:lnTo>
                  <a:pt x="2338118" y="775365"/>
                </a:lnTo>
                <a:lnTo>
                  <a:pt x="0" y="77536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1"/>
          <p:cNvSpPr/>
          <p:nvPr/>
        </p:nvSpPr>
        <p:spPr>
          <a:xfrm>
            <a:off x="2853647" y="8486247"/>
            <a:ext cx="1069442" cy="1069442"/>
          </a:xfrm>
          <a:custGeom>
            <a:avLst/>
            <a:gdLst/>
            <a:ahLst/>
            <a:cxnLst/>
            <a:rect l="l" t="t" r="r" b="b"/>
            <a:pathLst>
              <a:path w="1069442" h="1069442" extrusionOk="0">
                <a:moveTo>
                  <a:pt x="0" y="0"/>
                </a:moveTo>
                <a:lnTo>
                  <a:pt x="1069442" y="0"/>
                </a:lnTo>
                <a:lnTo>
                  <a:pt x="1069442" y="1069442"/>
                </a:lnTo>
                <a:lnTo>
                  <a:pt x="0" y="10694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1"/>
          <p:cNvSpPr/>
          <p:nvPr/>
        </p:nvSpPr>
        <p:spPr>
          <a:xfrm>
            <a:off x="466232" y="8803037"/>
            <a:ext cx="1825558" cy="850646"/>
          </a:xfrm>
          <a:custGeom>
            <a:avLst/>
            <a:gdLst/>
            <a:ahLst/>
            <a:cxnLst/>
            <a:rect l="l" t="t" r="r" b="b"/>
            <a:pathLst>
              <a:path w="1825558" h="850646" extrusionOk="0">
                <a:moveTo>
                  <a:pt x="0" y="0"/>
                </a:moveTo>
                <a:lnTo>
                  <a:pt x="1825557" y="0"/>
                </a:lnTo>
                <a:lnTo>
                  <a:pt x="1825557" y="850646"/>
                </a:lnTo>
                <a:lnTo>
                  <a:pt x="0" y="850646"/>
                </a:lnTo>
                <a:lnTo>
                  <a:pt x="0" y="0"/>
                </a:lnTo>
                <a:close/>
              </a:path>
            </a:pathLst>
          </a:custGeom>
          <a:blipFill rotWithShape="1">
            <a:blip r:embed="rId5">
              <a:alphaModFix/>
            </a:blip>
            <a:stretch>
              <a:fillRect t="-20677" b="-3088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1"/>
          <p:cNvSpPr/>
          <p:nvPr/>
        </p:nvSpPr>
        <p:spPr>
          <a:xfrm>
            <a:off x="10490319" y="8748339"/>
            <a:ext cx="1306251" cy="1063218"/>
          </a:xfrm>
          <a:custGeom>
            <a:avLst/>
            <a:gdLst/>
            <a:ahLst/>
            <a:cxnLst/>
            <a:rect l="l" t="t" r="r" b="b"/>
            <a:pathLst>
              <a:path w="1306251" h="1063218" extrusionOk="0">
                <a:moveTo>
                  <a:pt x="0" y="0"/>
                </a:moveTo>
                <a:lnTo>
                  <a:pt x="1306251" y="0"/>
                </a:lnTo>
                <a:lnTo>
                  <a:pt x="1306251" y="1063218"/>
                </a:lnTo>
                <a:lnTo>
                  <a:pt x="0" y="1063218"/>
                </a:lnTo>
                <a:lnTo>
                  <a:pt x="0" y="0"/>
                </a:lnTo>
                <a:close/>
              </a:path>
            </a:pathLst>
          </a:custGeom>
          <a:blipFill rotWithShape="1">
            <a:blip r:embed="rId6">
              <a:alphaModFix/>
            </a:blip>
            <a:stretch>
              <a:fillRect l="-31315" t="-11874" r="-3058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
          <p:cNvSpPr/>
          <p:nvPr/>
        </p:nvSpPr>
        <p:spPr>
          <a:xfrm>
            <a:off x="4561264" y="8956526"/>
            <a:ext cx="3098910" cy="543668"/>
          </a:xfrm>
          <a:custGeom>
            <a:avLst/>
            <a:gdLst/>
            <a:ahLst/>
            <a:cxnLst/>
            <a:rect l="l" t="t" r="r" b="b"/>
            <a:pathLst>
              <a:path w="3098910" h="543668" extrusionOk="0">
                <a:moveTo>
                  <a:pt x="0" y="0"/>
                </a:moveTo>
                <a:lnTo>
                  <a:pt x="3098910" y="0"/>
                </a:lnTo>
                <a:lnTo>
                  <a:pt x="3098910" y="543668"/>
                </a:lnTo>
                <a:lnTo>
                  <a:pt x="0" y="54366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1"/>
          <p:cNvSpPr/>
          <p:nvPr/>
        </p:nvSpPr>
        <p:spPr>
          <a:xfrm>
            <a:off x="12436556" y="8901377"/>
            <a:ext cx="2338049" cy="642963"/>
          </a:xfrm>
          <a:custGeom>
            <a:avLst/>
            <a:gdLst/>
            <a:ahLst/>
            <a:cxnLst/>
            <a:rect l="l" t="t" r="r" b="b"/>
            <a:pathLst>
              <a:path w="2338049" h="642963" extrusionOk="0">
                <a:moveTo>
                  <a:pt x="0" y="0"/>
                </a:moveTo>
                <a:lnTo>
                  <a:pt x="2338049" y="0"/>
                </a:lnTo>
                <a:lnTo>
                  <a:pt x="2338049" y="642963"/>
                </a:lnTo>
                <a:lnTo>
                  <a:pt x="0" y="64296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
          <p:cNvSpPr/>
          <p:nvPr/>
        </p:nvSpPr>
        <p:spPr>
          <a:xfrm>
            <a:off x="8147974" y="8801113"/>
            <a:ext cx="1856570" cy="754576"/>
          </a:xfrm>
          <a:custGeom>
            <a:avLst/>
            <a:gdLst/>
            <a:ahLst/>
            <a:cxnLst/>
            <a:rect l="l" t="t" r="r" b="b"/>
            <a:pathLst>
              <a:path w="1856570" h="754576" extrusionOk="0">
                <a:moveTo>
                  <a:pt x="0" y="0"/>
                </a:moveTo>
                <a:lnTo>
                  <a:pt x="1856570" y="0"/>
                </a:lnTo>
                <a:lnTo>
                  <a:pt x="1856570" y="754576"/>
                </a:lnTo>
                <a:lnTo>
                  <a:pt x="0" y="754576"/>
                </a:lnTo>
                <a:lnTo>
                  <a:pt x="0" y="0"/>
                </a:lnTo>
                <a:close/>
              </a:path>
            </a:pathLst>
          </a:custGeom>
          <a:blipFill rotWithShape="1">
            <a:blip r:embed="rId9">
              <a:alphaModFix/>
            </a:blip>
            <a:stretch>
              <a:fillRect l="-11744" r="-8221" b="-1253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
          <p:cNvSpPr/>
          <p:nvPr/>
        </p:nvSpPr>
        <p:spPr>
          <a:xfrm>
            <a:off x="15378289" y="1353509"/>
            <a:ext cx="1881011" cy="1975924"/>
          </a:xfrm>
          <a:custGeom>
            <a:avLst/>
            <a:gdLst/>
            <a:ahLst/>
            <a:cxnLst/>
            <a:rect l="l" t="t" r="r" b="b"/>
            <a:pathLst>
              <a:path w="1881011" h="1975924" extrusionOk="0">
                <a:moveTo>
                  <a:pt x="0" y="0"/>
                </a:moveTo>
                <a:lnTo>
                  <a:pt x="1881011" y="0"/>
                </a:lnTo>
                <a:lnTo>
                  <a:pt x="1881011" y="1975924"/>
                </a:lnTo>
                <a:lnTo>
                  <a:pt x="0" y="197592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1"/>
          <p:cNvSpPr/>
          <p:nvPr/>
        </p:nvSpPr>
        <p:spPr>
          <a:xfrm>
            <a:off x="1028700" y="1226300"/>
            <a:ext cx="1980690" cy="2103133"/>
          </a:xfrm>
          <a:custGeom>
            <a:avLst/>
            <a:gdLst/>
            <a:ahLst/>
            <a:cxnLst/>
            <a:rect l="l" t="t" r="r" b="b"/>
            <a:pathLst>
              <a:path w="1980690" h="2103133" extrusionOk="0">
                <a:moveTo>
                  <a:pt x="0" y="0"/>
                </a:moveTo>
                <a:lnTo>
                  <a:pt x="1980690" y="0"/>
                </a:lnTo>
                <a:lnTo>
                  <a:pt x="1980690" y="2103133"/>
                </a:lnTo>
                <a:lnTo>
                  <a:pt x="0" y="2103133"/>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4" name="Google Shape;114;p1"/>
          <p:cNvGrpSpPr/>
          <p:nvPr/>
        </p:nvGrpSpPr>
        <p:grpSpPr>
          <a:xfrm>
            <a:off x="0" y="9666897"/>
            <a:ext cx="18288000" cy="624492"/>
            <a:chOff x="0" y="-38100"/>
            <a:chExt cx="4816593" cy="164476"/>
          </a:xfrm>
        </p:grpSpPr>
        <p:sp>
          <p:nvSpPr>
            <p:cNvPr id="115" name="Google Shape;115;p1"/>
            <p:cNvSpPr/>
            <p:nvPr/>
          </p:nvSpPr>
          <p:spPr>
            <a:xfrm>
              <a:off x="0" y="0"/>
              <a:ext cx="4816592" cy="126376"/>
            </a:xfrm>
            <a:custGeom>
              <a:avLst/>
              <a:gdLst/>
              <a:ahLst/>
              <a:cxnLst/>
              <a:rect l="l" t="t" r="r" b="b"/>
              <a:pathLst>
                <a:path w="4816592" h="126376" extrusionOk="0">
                  <a:moveTo>
                    <a:pt x="0" y="0"/>
                  </a:moveTo>
                  <a:lnTo>
                    <a:pt x="4816592" y="0"/>
                  </a:lnTo>
                  <a:lnTo>
                    <a:pt x="4816592" y="126376"/>
                  </a:lnTo>
                  <a:lnTo>
                    <a:pt x="0" y="126376"/>
                  </a:lnTo>
                  <a:close/>
                </a:path>
              </a:pathLst>
            </a:custGeom>
            <a:solidFill>
              <a:srgbClr val="43722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1"/>
            <p:cNvSpPr txBox="1"/>
            <p:nvPr/>
          </p:nvSpPr>
          <p:spPr>
            <a:xfrm>
              <a:off x="0" y="-38100"/>
              <a:ext cx="4816593" cy="164476"/>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7" name="Google Shape;117;p1"/>
          <p:cNvGrpSpPr/>
          <p:nvPr/>
        </p:nvGrpSpPr>
        <p:grpSpPr>
          <a:xfrm>
            <a:off x="0" y="-144661"/>
            <a:ext cx="18288000" cy="871935"/>
            <a:chOff x="0" y="-38100"/>
            <a:chExt cx="4816593" cy="229645"/>
          </a:xfrm>
        </p:grpSpPr>
        <p:sp>
          <p:nvSpPr>
            <p:cNvPr id="118" name="Google Shape;118;p1"/>
            <p:cNvSpPr/>
            <p:nvPr/>
          </p:nvSpPr>
          <p:spPr>
            <a:xfrm>
              <a:off x="0" y="0"/>
              <a:ext cx="4816592" cy="191545"/>
            </a:xfrm>
            <a:custGeom>
              <a:avLst/>
              <a:gdLst/>
              <a:ahLst/>
              <a:cxnLst/>
              <a:rect l="l" t="t" r="r" b="b"/>
              <a:pathLst>
                <a:path w="4816592" h="191545" extrusionOk="0">
                  <a:moveTo>
                    <a:pt x="0" y="0"/>
                  </a:moveTo>
                  <a:lnTo>
                    <a:pt x="4816592" y="0"/>
                  </a:lnTo>
                  <a:lnTo>
                    <a:pt x="4816592" y="191545"/>
                  </a:lnTo>
                  <a:lnTo>
                    <a:pt x="0" y="191545"/>
                  </a:lnTo>
                  <a:close/>
                </a:path>
              </a:pathLst>
            </a:custGeom>
            <a:solidFill>
              <a:srgbClr val="FDE50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1"/>
            <p:cNvSpPr txBox="1"/>
            <p:nvPr/>
          </p:nvSpPr>
          <p:spPr>
            <a:xfrm>
              <a:off x="0" y="-38100"/>
              <a:ext cx="4816593" cy="229645"/>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20" name="Google Shape;120;p1"/>
          <p:cNvSpPr txBox="1"/>
          <p:nvPr/>
        </p:nvSpPr>
        <p:spPr>
          <a:xfrm>
            <a:off x="4148138" y="4803077"/>
            <a:ext cx="9991725" cy="2349373"/>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None/>
            </a:pPr>
            <a:r>
              <a:rPr lang="en-US" sz="8000" b="1">
                <a:solidFill>
                  <a:srgbClr val="000000"/>
                </a:solidFill>
                <a:latin typeface="Arimo"/>
                <a:ea typeface="Arimo"/>
                <a:cs typeface="Arimo"/>
                <a:sym typeface="Arimo"/>
              </a:rPr>
              <a:t>ACTIVITY 4</a:t>
            </a:r>
            <a:endParaRPr/>
          </a:p>
          <a:p>
            <a:pPr marL="0" marR="0" lvl="0" indent="0" algn="ctr" rtl="0">
              <a:lnSpc>
                <a:spcPct val="104000"/>
              </a:lnSpc>
              <a:spcBef>
                <a:spcPts val="0"/>
              </a:spcBef>
              <a:spcAft>
                <a:spcPts val="0"/>
              </a:spcAft>
              <a:buNone/>
            </a:pPr>
            <a:r>
              <a:rPr lang="en-US" sz="4800" b="1">
                <a:solidFill>
                  <a:srgbClr val="000000"/>
                </a:solidFill>
                <a:latin typeface="Arimo"/>
                <a:ea typeface="Arimo"/>
                <a:cs typeface="Arimo"/>
                <a:sym typeface="Arimo"/>
              </a:rPr>
              <a:t>Training socio-political knowledge</a:t>
            </a:r>
            <a:endParaRPr/>
          </a:p>
          <a:p>
            <a:pPr marL="0" marR="0" lvl="0" indent="0" algn="ctr" rtl="0">
              <a:lnSpc>
                <a:spcPct val="104000"/>
              </a:lnSpc>
              <a:spcBef>
                <a:spcPts val="0"/>
              </a:spcBef>
              <a:spcAft>
                <a:spcPts val="0"/>
              </a:spcAft>
              <a:buNone/>
            </a:pPr>
            <a:endParaRPr sz="4800" b="1">
              <a:solidFill>
                <a:srgbClr val="000000"/>
              </a:solidFill>
              <a:latin typeface="Arimo"/>
              <a:ea typeface="Arimo"/>
              <a:cs typeface="Arimo"/>
              <a:sym typeface="Arimo"/>
            </a:endParaRPr>
          </a:p>
        </p:txBody>
      </p:sp>
      <p:sp>
        <p:nvSpPr>
          <p:cNvPr id="121" name="Google Shape;121;p1"/>
          <p:cNvSpPr txBox="1"/>
          <p:nvPr/>
        </p:nvSpPr>
        <p:spPr>
          <a:xfrm>
            <a:off x="7243196" y="1134434"/>
            <a:ext cx="3247122" cy="10674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5600" b="1">
                <a:solidFill>
                  <a:srgbClr val="402B2B"/>
                </a:solidFill>
                <a:latin typeface="Times"/>
                <a:ea typeface="Times"/>
                <a:cs typeface="Times"/>
                <a:sym typeface="Times"/>
              </a:rPr>
              <a:t>Eurhope</a:t>
            </a:r>
            <a:endParaRPr/>
          </a:p>
        </p:txBody>
      </p:sp>
      <p:sp>
        <p:nvSpPr>
          <p:cNvPr id="122" name="Google Shape;122;p1"/>
          <p:cNvSpPr txBox="1"/>
          <p:nvPr/>
        </p:nvSpPr>
        <p:spPr>
          <a:xfrm>
            <a:off x="4713565" y="2166048"/>
            <a:ext cx="9037035" cy="1541256"/>
          </a:xfrm>
          <a:prstGeom prst="rect">
            <a:avLst/>
          </a:prstGeom>
          <a:noFill/>
          <a:ln>
            <a:noFill/>
          </a:ln>
        </p:spPr>
        <p:txBody>
          <a:bodyPr spcFirstLastPara="1" wrap="square" lIns="0" tIns="0" rIns="0" bIns="0" anchor="t" anchorCtr="0">
            <a:spAutoFit/>
          </a:bodyPr>
          <a:lstStyle/>
          <a:p>
            <a:pPr marL="0" marR="0" lvl="0" indent="0" algn="ctr" rtl="0">
              <a:lnSpc>
                <a:spcPct val="146013"/>
              </a:lnSpc>
              <a:spcBef>
                <a:spcPts val="0"/>
              </a:spcBef>
              <a:spcAft>
                <a:spcPts val="0"/>
              </a:spcAft>
              <a:buNone/>
            </a:pPr>
            <a:r>
              <a:rPr lang="en-US" sz="3499" b="1">
                <a:solidFill>
                  <a:srgbClr val="000000"/>
                </a:solidFill>
                <a:latin typeface="Times"/>
                <a:ea typeface="Times"/>
                <a:cs typeface="Times"/>
                <a:sym typeface="Times"/>
              </a:rPr>
              <a:t>EU as a solidarity's house for minors out of home</a:t>
            </a:r>
            <a:endParaRPr/>
          </a:p>
          <a:p>
            <a:pPr marL="0" marR="0" lvl="0" indent="0" algn="ctr" rtl="0">
              <a:lnSpc>
                <a:spcPct val="146000"/>
              </a:lnSpc>
              <a:spcBef>
                <a:spcPts val="0"/>
              </a:spcBef>
              <a:spcAft>
                <a:spcPts val="0"/>
              </a:spcAft>
              <a:buNone/>
            </a:pPr>
            <a:r>
              <a:rPr lang="en-US" sz="1400">
                <a:solidFill>
                  <a:srgbClr val="000000"/>
                </a:solidFill>
                <a:latin typeface="Arial"/>
                <a:ea typeface="Arial"/>
                <a:cs typeface="Arial"/>
                <a:sym typeface="Arial"/>
              </a:rPr>
              <a:t>E R A S M U S + P R O J E C T N . 2 0 2 3 - 2 - I T 0 3 - K A 2 2 0 - Y O U - 0 0 0 1 8 4 3 7 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2"/>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2"/>
          <p:cNvSpPr/>
          <p:nvPr/>
        </p:nvSpPr>
        <p:spPr>
          <a:xfrm>
            <a:off x="0" y="0"/>
            <a:ext cx="2853796" cy="599297"/>
          </a:xfrm>
          <a:custGeom>
            <a:avLst/>
            <a:gdLst/>
            <a:ahLst/>
            <a:cxnLst/>
            <a:rect l="l" t="t" r="r" b="b"/>
            <a:pathLst>
              <a:path w="2853796" h="599297" extrusionOk="0">
                <a:moveTo>
                  <a:pt x="0" y="0"/>
                </a:moveTo>
                <a:lnTo>
                  <a:pt x="2853796" y="0"/>
                </a:lnTo>
                <a:lnTo>
                  <a:pt x="2853796" y="599297"/>
                </a:lnTo>
                <a:lnTo>
                  <a:pt x="0" y="59929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2"/>
          <p:cNvSpPr/>
          <p:nvPr/>
        </p:nvSpPr>
        <p:spPr>
          <a:xfrm rot="1633318">
            <a:off x="-1066879" y="5097689"/>
            <a:ext cx="4811828" cy="1263105"/>
          </a:xfrm>
          <a:custGeom>
            <a:avLst/>
            <a:gdLst/>
            <a:ahLst/>
            <a:cxnLst/>
            <a:rect l="l" t="t" r="r" b="b"/>
            <a:pathLst>
              <a:path w="4811828" h="1263105" extrusionOk="0">
                <a:moveTo>
                  <a:pt x="0" y="0"/>
                </a:moveTo>
                <a:lnTo>
                  <a:pt x="4811828" y="0"/>
                </a:lnTo>
                <a:lnTo>
                  <a:pt x="4811828" y="1263105"/>
                </a:lnTo>
                <a:lnTo>
                  <a:pt x="0" y="12631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2" name="Google Shape;132;p2"/>
          <p:cNvGrpSpPr/>
          <p:nvPr/>
        </p:nvGrpSpPr>
        <p:grpSpPr>
          <a:xfrm rot="-9182015">
            <a:off x="-2124369" y="5931532"/>
            <a:ext cx="7989165" cy="5533237"/>
            <a:chOff x="0" y="0"/>
            <a:chExt cx="3429000" cy="2374900"/>
          </a:xfrm>
        </p:grpSpPr>
        <p:sp>
          <p:nvSpPr>
            <p:cNvPr id="133" name="Google Shape;133;p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7">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8">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5" name="Google Shape;135;p2"/>
          <p:cNvGrpSpPr/>
          <p:nvPr/>
        </p:nvGrpSpPr>
        <p:grpSpPr>
          <a:xfrm>
            <a:off x="-1076818" y="9142715"/>
            <a:ext cx="19364818" cy="1144285"/>
            <a:chOff x="0" y="-38100"/>
            <a:chExt cx="5100199" cy="301375"/>
          </a:xfrm>
        </p:grpSpPr>
        <p:sp>
          <p:nvSpPr>
            <p:cNvPr id="136" name="Google Shape;136;p2"/>
            <p:cNvSpPr/>
            <p:nvPr/>
          </p:nvSpPr>
          <p:spPr>
            <a:xfrm>
              <a:off x="0" y="0"/>
              <a:ext cx="5100199" cy="263275"/>
            </a:xfrm>
            <a:custGeom>
              <a:avLst/>
              <a:gdLst/>
              <a:ahLst/>
              <a:cxnLst/>
              <a:rect l="l" t="t" r="r" b="b"/>
              <a:pathLst>
                <a:path w="5100199" h="263275" extrusionOk="0">
                  <a:moveTo>
                    <a:pt x="0" y="0"/>
                  </a:moveTo>
                  <a:lnTo>
                    <a:pt x="5100199" y="0"/>
                  </a:lnTo>
                  <a:lnTo>
                    <a:pt x="5100199" y="263275"/>
                  </a:lnTo>
                  <a:lnTo>
                    <a:pt x="0" y="26327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2"/>
            <p:cNvSpPr txBox="1"/>
            <p:nvPr/>
          </p:nvSpPr>
          <p:spPr>
            <a:xfrm>
              <a:off x="0" y="-38100"/>
              <a:ext cx="5100199" cy="301375"/>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38" name="Google Shape;138;p2"/>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9">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9" name="Google Shape;139;p2"/>
          <p:cNvGrpSpPr/>
          <p:nvPr/>
        </p:nvGrpSpPr>
        <p:grpSpPr>
          <a:xfrm>
            <a:off x="526175" y="0"/>
            <a:ext cx="17235842" cy="9700890"/>
            <a:chOff x="0" y="0"/>
            <a:chExt cx="22981122" cy="12934520"/>
          </a:xfrm>
        </p:grpSpPr>
        <p:sp>
          <p:nvSpPr>
            <p:cNvPr id="140" name="Google Shape;140;p2"/>
            <p:cNvSpPr/>
            <p:nvPr/>
          </p:nvSpPr>
          <p:spPr>
            <a:xfrm flipH="1">
              <a:off x="18578525" y="64743"/>
              <a:ext cx="4402597" cy="12869777"/>
            </a:xfrm>
            <a:custGeom>
              <a:avLst/>
              <a:gdLst/>
              <a:ahLst/>
              <a:cxnLst/>
              <a:rect l="l" t="t" r="r" b="b"/>
              <a:pathLst>
                <a:path w="4402597" h="12869777" extrusionOk="0">
                  <a:moveTo>
                    <a:pt x="4402597" y="0"/>
                  </a:moveTo>
                  <a:lnTo>
                    <a:pt x="0" y="0"/>
                  </a:lnTo>
                  <a:lnTo>
                    <a:pt x="0" y="12869777"/>
                  </a:lnTo>
                  <a:lnTo>
                    <a:pt x="4402597" y="12869777"/>
                  </a:lnTo>
                  <a:lnTo>
                    <a:pt x="4402597" y="0"/>
                  </a:lnTo>
                  <a:close/>
                </a:path>
              </a:pathLst>
            </a:custGeom>
            <a:blipFill rotWithShape="1">
              <a:blip r:embed="rId10">
                <a:alphaModFix/>
              </a:blip>
              <a:stretch>
                <a:fillRect t="-253" r="-340412" b="-2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2"/>
            <p:cNvSpPr/>
            <p:nvPr/>
          </p:nvSpPr>
          <p:spPr>
            <a:xfrm flipH="1">
              <a:off x="0" y="0"/>
              <a:ext cx="19390324" cy="12869777"/>
            </a:xfrm>
            <a:custGeom>
              <a:avLst/>
              <a:gdLst/>
              <a:ahLst/>
              <a:cxnLst/>
              <a:rect l="l" t="t" r="r" b="b"/>
              <a:pathLst>
                <a:path w="19390324" h="12869777" extrusionOk="0">
                  <a:moveTo>
                    <a:pt x="19390324" y="0"/>
                  </a:moveTo>
                  <a:lnTo>
                    <a:pt x="0" y="0"/>
                  </a:lnTo>
                  <a:lnTo>
                    <a:pt x="0" y="12869777"/>
                  </a:lnTo>
                  <a:lnTo>
                    <a:pt x="19390324" y="12869777"/>
                  </a:lnTo>
                  <a:lnTo>
                    <a:pt x="19390324" y="0"/>
                  </a:lnTo>
                  <a:close/>
                </a:path>
              </a:pathLst>
            </a:custGeom>
            <a:blipFill rotWithShape="1">
              <a:blip r:embed="rId10">
                <a:alphaModFix/>
              </a:blip>
              <a:stretch>
                <a:fillRect t="-253" b="-2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2" name="Google Shape;142;p2"/>
          <p:cNvSpPr/>
          <p:nvPr/>
        </p:nvSpPr>
        <p:spPr>
          <a:xfrm>
            <a:off x="2006993" y="8393391"/>
            <a:ext cx="4251842" cy="160560"/>
          </a:xfrm>
          <a:custGeom>
            <a:avLst/>
            <a:gdLst/>
            <a:ahLst/>
            <a:cxnLst/>
            <a:rect l="l" t="t" r="r" b="b"/>
            <a:pathLst>
              <a:path w="4251842" h="160560" extrusionOk="0">
                <a:moveTo>
                  <a:pt x="0" y="0"/>
                </a:moveTo>
                <a:lnTo>
                  <a:pt x="4251842" y="0"/>
                </a:lnTo>
                <a:lnTo>
                  <a:pt x="4251842" y="160560"/>
                </a:lnTo>
                <a:lnTo>
                  <a:pt x="0" y="160560"/>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2"/>
          <p:cNvSpPr/>
          <p:nvPr/>
        </p:nvSpPr>
        <p:spPr>
          <a:xfrm>
            <a:off x="4323640" y="7518892"/>
            <a:ext cx="4139408" cy="156314"/>
          </a:xfrm>
          <a:custGeom>
            <a:avLst/>
            <a:gdLst/>
            <a:ahLst/>
            <a:cxnLst/>
            <a:rect l="l" t="t" r="r" b="b"/>
            <a:pathLst>
              <a:path w="4139408" h="156314" extrusionOk="0">
                <a:moveTo>
                  <a:pt x="0" y="0"/>
                </a:moveTo>
                <a:lnTo>
                  <a:pt x="4139408" y="0"/>
                </a:lnTo>
                <a:lnTo>
                  <a:pt x="4139408" y="156314"/>
                </a:lnTo>
                <a:lnTo>
                  <a:pt x="0" y="156314"/>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2"/>
          <p:cNvSpPr/>
          <p:nvPr/>
        </p:nvSpPr>
        <p:spPr>
          <a:xfrm>
            <a:off x="15260380" y="9417508"/>
            <a:ext cx="2338118" cy="775366"/>
          </a:xfrm>
          <a:custGeom>
            <a:avLst/>
            <a:gdLst/>
            <a:ahLst/>
            <a:cxnLst/>
            <a:rect l="l" t="t" r="r" b="b"/>
            <a:pathLst>
              <a:path w="2338118" h="775366" extrusionOk="0">
                <a:moveTo>
                  <a:pt x="0" y="0"/>
                </a:moveTo>
                <a:lnTo>
                  <a:pt x="2338118" y="0"/>
                </a:lnTo>
                <a:lnTo>
                  <a:pt x="2338118" y="775366"/>
                </a:lnTo>
                <a:lnTo>
                  <a:pt x="0" y="77536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2"/>
          <p:cNvSpPr/>
          <p:nvPr/>
        </p:nvSpPr>
        <p:spPr>
          <a:xfrm rot="136534">
            <a:off x="12550972" y="8635872"/>
            <a:ext cx="4354605" cy="1143084"/>
          </a:xfrm>
          <a:custGeom>
            <a:avLst/>
            <a:gdLst/>
            <a:ahLst/>
            <a:cxnLst/>
            <a:rect l="l" t="t" r="r" b="b"/>
            <a:pathLst>
              <a:path w="4354605" h="1143084" extrusionOk="0">
                <a:moveTo>
                  <a:pt x="0" y="0"/>
                </a:moveTo>
                <a:lnTo>
                  <a:pt x="4354605" y="0"/>
                </a:lnTo>
                <a:lnTo>
                  <a:pt x="4354605" y="1143084"/>
                </a:lnTo>
                <a:lnTo>
                  <a:pt x="0" y="114308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2"/>
          <p:cNvSpPr/>
          <p:nvPr/>
        </p:nvSpPr>
        <p:spPr>
          <a:xfrm>
            <a:off x="11796570" y="1213525"/>
            <a:ext cx="5965446" cy="8171844"/>
          </a:xfrm>
          <a:custGeom>
            <a:avLst/>
            <a:gdLst/>
            <a:ahLst/>
            <a:cxnLst/>
            <a:rect l="l" t="t" r="r" b="b"/>
            <a:pathLst>
              <a:path w="5965446" h="8171844" extrusionOk="0">
                <a:moveTo>
                  <a:pt x="0" y="0"/>
                </a:moveTo>
                <a:lnTo>
                  <a:pt x="5965446" y="0"/>
                </a:lnTo>
                <a:lnTo>
                  <a:pt x="5965446" y="8171845"/>
                </a:lnTo>
                <a:lnTo>
                  <a:pt x="0" y="8171845"/>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2"/>
          <p:cNvSpPr/>
          <p:nvPr/>
        </p:nvSpPr>
        <p:spPr>
          <a:xfrm rot="-674570">
            <a:off x="14316689" y="997145"/>
            <a:ext cx="844527" cy="1100361"/>
          </a:xfrm>
          <a:custGeom>
            <a:avLst/>
            <a:gdLst/>
            <a:ahLst/>
            <a:cxnLst/>
            <a:rect l="l" t="t" r="r" b="b"/>
            <a:pathLst>
              <a:path w="844527" h="1100361" extrusionOk="0">
                <a:moveTo>
                  <a:pt x="0" y="0"/>
                </a:moveTo>
                <a:lnTo>
                  <a:pt x="844527" y="0"/>
                </a:lnTo>
                <a:lnTo>
                  <a:pt x="844527" y="1100361"/>
                </a:lnTo>
                <a:lnTo>
                  <a:pt x="0" y="1100361"/>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8" name="Google Shape;148;p2"/>
          <p:cNvGrpSpPr/>
          <p:nvPr/>
        </p:nvGrpSpPr>
        <p:grpSpPr>
          <a:xfrm>
            <a:off x="14347215" y="1982372"/>
            <a:ext cx="300490" cy="186904"/>
            <a:chOff x="0" y="-40967"/>
            <a:chExt cx="180041" cy="111985"/>
          </a:xfrm>
        </p:grpSpPr>
        <p:sp>
          <p:nvSpPr>
            <p:cNvPr id="149" name="Google Shape;149;p2"/>
            <p:cNvSpPr/>
            <p:nvPr/>
          </p:nvSpPr>
          <p:spPr>
            <a:xfrm>
              <a:off x="0" y="0"/>
              <a:ext cx="180041" cy="71018"/>
            </a:xfrm>
            <a:custGeom>
              <a:avLst/>
              <a:gdLst/>
              <a:ahLst/>
              <a:cxnLst/>
              <a:rect l="l" t="t" r="r" b="b"/>
              <a:pathLst>
                <a:path w="180041" h="71018" extrusionOk="0">
                  <a:moveTo>
                    <a:pt x="90020" y="0"/>
                  </a:moveTo>
                  <a:cubicBezTo>
                    <a:pt x="40303" y="0"/>
                    <a:pt x="0" y="15898"/>
                    <a:pt x="0" y="35509"/>
                  </a:cubicBezTo>
                  <a:cubicBezTo>
                    <a:pt x="0" y="55120"/>
                    <a:pt x="40303" y="71018"/>
                    <a:pt x="90020" y="71018"/>
                  </a:cubicBezTo>
                  <a:cubicBezTo>
                    <a:pt x="139737" y="71018"/>
                    <a:pt x="180041" y="55120"/>
                    <a:pt x="180041" y="35509"/>
                  </a:cubicBezTo>
                  <a:cubicBezTo>
                    <a:pt x="180041" y="15898"/>
                    <a:pt x="139737" y="0"/>
                    <a:pt x="90020" y="0"/>
                  </a:cubicBezTo>
                  <a:close/>
                </a:path>
              </a:pathLst>
            </a:custGeom>
            <a:solidFill>
              <a:srgbClr val="3D2007">
                <a:alpha val="6039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2"/>
            <p:cNvSpPr txBox="1"/>
            <p:nvPr/>
          </p:nvSpPr>
          <p:spPr>
            <a:xfrm>
              <a:off x="16879" y="-40967"/>
              <a:ext cx="146283" cy="105327"/>
            </a:xfrm>
            <a:prstGeom prst="rect">
              <a:avLst/>
            </a:prstGeom>
            <a:noFill/>
            <a:ln>
              <a:noFill/>
            </a:ln>
          </p:spPr>
          <p:txBody>
            <a:bodyPr spcFirstLastPara="1" wrap="square" lIns="50800" tIns="50800" rIns="50800" bIns="50800" anchor="ctr" anchorCtr="0">
              <a:noAutofit/>
            </a:bodyPr>
            <a:lstStyle/>
            <a:p>
              <a:pPr marL="0" marR="0" lvl="0" indent="0" algn="ctr" rtl="0">
                <a:lnSpc>
                  <a:spcPct val="181277"/>
                </a:lnSpc>
                <a:spcBef>
                  <a:spcPts val="0"/>
                </a:spcBef>
                <a:spcAft>
                  <a:spcPts val="0"/>
                </a:spcAft>
                <a:buNone/>
              </a:pPr>
              <a:endParaRPr sz="1800">
                <a:solidFill>
                  <a:schemeClr val="dk1"/>
                </a:solidFill>
                <a:latin typeface="Calibri"/>
                <a:ea typeface="Calibri"/>
                <a:cs typeface="Calibri"/>
                <a:sym typeface="Calibri"/>
              </a:endParaRPr>
            </a:p>
          </p:txBody>
        </p:sp>
      </p:grpSp>
      <p:sp>
        <p:nvSpPr>
          <p:cNvPr id="151" name="Google Shape;151;p2"/>
          <p:cNvSpPr/>
          <p:nvPr/>
        </p:nvSpPr>
        <p:spPr>
          <a:xfrm>
            <a:off x="6337126" y="8402916"/>
            <a:ext cx="4251842" cy="160560"/>
          </a:xfrm>
          <a:custGeom>
            <a:avLst/>
            <a:gdLst/>
            <a:ahLst/>
            <a:cxnLst/>
            <a:rect l="l" t="t" r="r" b="b"/>
            <a:pathLst>
              <a:path w="4251842" h="160560" extrusionOk="0">
                <a:moveTo>
                  <a:pt x="0" y="0"/>
                </a:moveTo>
                <a:lnTo>
                  <a:pt x="4251843" y="0"/>
                </a:lnTo>
                <a:lnTo>
                  <a:pt x="4251843" y="160560"/>
                </a:lnTo>
                <a:lnTo>
                  <a:pt x="0" y="160560"/>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2"/>
          <p:cNvSpPr/>
          <p:nvPr/>
        </p:nvSpPr>
        <p:spPr>
          <a:xfrm>
            <a:off x="3022852" y="9357059"/>
            <a:ext cx="807350" cy="807350"/>
          </a:xfrm>
          <a:custGeom>
            <a:avLst/>
            <a:gdLst/>
            <a:ahLst/>
            <a:cxnLst/>
            <a:rect l="l" t="t" r="r" b="b"/>
            <a:pathLst>
              <a:path w="807350" h="807350" extrusionOk="0">
                <a:moveTo>
                  <a:pt x="0" y="0"/>
                </a:moveTo>
                <a:lnTo>
                  <a:pt x="807350" y="0"/>
                </a:lnTo>
                <a:lnTo>
                  <a:pt x="807350" y="807350"/>
                </a:lnTo>
                <a:lnTo>
                  <a:pt x="0" y="807350"/>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2"/>
          <p:cNvSpPr/>
          <p:nvPr/>
        </p:nvSpPr>
        <p:spPr>
          <a:xfrm>
            <a:off x="466232" y="9385370"/>
            <a:ext cx="1825558" cy="850646"/>
          </a:xfrm>
          <a:custGeom>
            <a:avLst/>
            <a:gdLst/>
            <a:ahLst/>
            <a:cxnLst/>
            <a:rect l="l" t="t" r="r" b="b"/>
            <a:pathLst>
              <a:path w="1825558" h="850646" extrusionOk="0">
                <a:moveTo>
                  <a:pt x="0" y="0"/>
                </a:moveTo>
                <a:lnTo>
                  <a:pt x="1825557" y="0"/>
                </a:lnTo>
                <a:lnTo>
                  <a:pt x="1825557" y="850645"/>
                </a:lnTo>
                <a:lnTo>
                  <a:pt x="0" y="850645"/>
                </a:lnTo>
                <a:lnTo>
                  <a:pt x="0" y="0"/>
                </a:lnTo>
                <a:close/>
              </a:path>
            </a:pathLst>
          </a:custGeom>
          <a:blipFill rotWithShape="1">
            <a:blip r:embed="rId16">
              <a:alphaModFix/>
            </a:blip>
            <a:stretch>
              <a:fillRect t="-20677" b="-3088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2"/>
          <p:cNvSpPr/>
          <p:nvPr/>
        </p:nvSpPr>
        <p:spPr>
          <a:xfrm>
            <a:off x="10490319" y="9330671"/>
            <a:ext cx="1306251" cy="1063218"/>
          </a:xfrm>
          <a:custGeom>
            <a:avLst/>
            <a:gdLst/>
            <a:ahLst/>
            <a:cxnLst/>
            <a:rect l="l" t="t" r="r" b="b"/>
            <a:pathLst>
              <a:path w="1306251" h="1063218" extrusionOk="0">
                <a:moveTo>
                  <a:pt x="0" y="0"/>
                </a:moveTo>
                <a:lnTo>
                  <a:pt x="1306251" y="0"/>
                </a:lnTo>
                <a:lnTo>
                  <a:pt x="1306251" y="1063218"/>
                </a:lnTo>
                <a:lnTo>
                  <a:pt x="0" y="1063218"/>
                </a:lnTo>
                <a:lnTo>
                  <a:pt x="0" y="0"/>
                </a:lnTo>
                <a:close/>
              </a:path>
            </a:pathLst>
          </a:custGeom>
          <a:blipFill rotWithShape="1">
            <a:blip r:embed="rId17">
              <a:alphaModFix/>
            </a:blip>
            <a:stretch>
              <a:fillRect l="-31315" t="-11874" r="-3058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2"/>
          <p:cNvSpPr/>
          <p:nvPr/>
        </p:nvSpPr>
        <p:spPr>
          <a:xfrm>
            <a:off x="4561264" y="9538858"/>
            <a:ext cx="3098910" cy="543668"/>
          </a:xfrm>
          <a:custGeom>
            <a:avLst/>
            <a:gdLst/>
            <a:ahLst/>
            <a:cxnLst/>
            <a:rect l="l" t="t" r="r" b="b"/>
            <a:pathLst>
              <a:path w="3098910" h="543668" extrusionOk="0">
                <a:moveTo>
                  <a:pt x="0" y="0"/>
                </a:moveTo>
                <a:lnTo>
                  <a:pt x="3098910" y="0"/>
                </a:lnTo>
                <a:lnTo>
                  <a:pt x="3098910" y="543669"/>
                </a:lnTo>
                <a:lnTo>
                  <a:pt x="0" y="543669"/>
                </a:lnTo>
                <a:lnTo>
                  <a:pt x="0" y="0"/>
                </a:lnTo>
                <a:close/>
              </a:path>
            </a:pathLst>
          </a:custGeom>
          <a:blipFill rotWithShape="1">
            <a:blip r:embed="rId1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2"/>
          <p:cNvSpPr/>
          <p:nvPr/>
        </p:nvSpPr>
        <p:spPr>
          <a:xfrm>
            <a:off x="12436556" y="9483709"/>
            <a:ext cx="2338049" cy="642963"/>
          </a:xfrm>
          <a:custGeom>
            <a:avLst/>
            <a:gdLst/>
            <a:ahLst/>
            <a:cxnLst/>
            <a:rect l="l" t="t" r="r" b="b"/>
            <a:pathLst>
              <a:path w="2338049" h="642963" extrusionOk="0">
                <a:moveTo>
                  <a:pt x="0" y="0"/>
                </a:moveTo>
                <a:lnTo>
                  <a:pt x="2338049" y="0"/>
                </a:lnTo>
                <a:lnTo>
                  <a:pt x="2338049" y="642964"/>
                </a:lnTo>
                <a:lnTo>
                  <a:pt x="0" y="642964"/>
                </a:lnTo>
                <a:lnTo>
                  <a:pt x="0" y="0"/>
                </a:lnTo>
                <a:close/>
              </a:path>
            </a:pathLst>
          </a:custGeom>
          <a:blipFill rotWithShape="1">
            <a:blip r:embed="rId1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2"/>
          <p:cNvSpPr/>
          <p:nvPr/>
        </p:nvSpPr>
        <p:spPr>
          <a:xfrm>
            <a:off x="8147974" y="9383446"/>
            <a:ext cx="1856570" cy="754576"/>
          </a:xfrm>
          <a:custGeom>
            <a:avLst/>
            <a:gdLst/>
            <a:ahLst/>
            <a:cxnLst/>
            <a:rect l="l" t="t" r="r" b="b"/>
            <a:pathLst>
              <a:path w="1856570" h="754576" extrusionOk="0">
                <a:moveTo>
                  <a:pt x="0" y="0"/>
                </a:moveTo>
                <a:lnTo>
                  <a:pt x="1856570" y="0"/>
                </a:lnTo>
                <a:lnTo>
                  <a:pt x="1856570" y="754576"/>
                </a:lnTo>
                <a:lnTo>
                  <a:pt x="0" y="754576"/>
                </a:lnTo>
                <a:lnTo>
                  <a:pt x="0" y="0"/>
                </a:lnTo>
                <a:close/>
              </a:path>
            </a:pathLst>
          </a:custGeom>
          <a:blipFill rotWithShape="1">
            <a:blip r:embed="rId20">
              <a:alphaModFix/>
            </a:blip>
            <a:stretch>
              <a:fillRect l="-11744" r="-8221" b="-1253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2"/>
          <p:cNvSpPr/>
          <p:nvPr/>
        </p:nvSpPr>
        <p:spPr>
          <a:xfrm>
            <a:off x="16028133" y="320281"/>
            <a:ext cx="1428745" cy="1416839"/>
          </a:xfrm>
          <a:custGeom>
            <a:avLst/>
            <a:gdLst/>
            <a:ahLst/>
            <a:cxnLst/>
            <a:rect l="l" t="t" r="r" b="b"/>
            <a:pathLst>
              <a:path w="1428745" h="1416839" extrusionOk="0">
                <a:moveTo>
                  <a:pt x="0" y="0"/>
                </a:moveTo>
                <a:lnTo>
                  <a:pt x="1428746" y="0"/>
                </a:lnTo>
                <a:lnTo>
                  <a:pt x="1428746" y="1416838"/>
                </a:lnTo>
                <a:lnTo>
                  <a:pt x="0" y="1416838"/>
                </a:lnTo>
                <a:lnTo>
                  <a:pt x="0" y="0"/>
                </a:lnTo>
                <a:close/>
              </a:path>
            </a:pathLst>
          </a:custGeom>
          <a:blipFill rotWithShape="1">
            <a:blip r:embed="rId2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2"/>
          <p:cNvSpPr txBox="1"/>
          <p:nvPr/>
        </p:nvSpPr>
        <p:spPr>
          <a:xfrm>
            <a:off x="2006993" y="7875231"/>
            <a:ext cx="9356111" cy="318135"/>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2100">
                <a:solidFill>
                  <a:srgbClr val="697596"/>
                </a:solidFill>
                <a:latin typeface="Play"/>
                <a:ea typeface="Play"/>
                <a:cs typeface="Play"/>
                <a:sym typeface="Play"/>
              </a:rPr>
              <a:t>E R A S M U S + P R O J E C T N . 2 0 2 3 - 2 - I T 0 3 - K A 2 2 0 - Y O U - 0 0 0 1 8 4 3 7 0</a:t>
            </a:r>
            <a:endParaRPr/>
          </a:p>
        </p:txBody>
      </p:sp>
      <p:sp>
        <p:nvSpPr>
          <p:cNvPr id="160" name="Google Shape;160;p2"/>
          <p:cNvSpPr txBox="1"/>
          <p:nvPr/>
        </p:nvSpPr>
        <p:spPr>
          <a:xfrm>
            <a:off x="2689213" y="2595996"/>
            <a:ext cx="7991700" cy="5700900"/>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None/>
            </a:pPr>
            <a:r>
              <a:rPr lang="en-US" sz="10699">
                <a:solidFill>
                  <a:srgbClr val="402B2B"/>
                </a:solidFill>
                <a:latin typeface="Play"/>
                <a:ea typeface="Play"/>
                <a:cs typeface="Play"/>
                <a:sym typeface="Play"/>
              </a:rPr>
              <a:t>EUROPEAN UNION</a:t>
            </a:r>
            <a:endParaRPr sz="100"/>
          </a:p>
          <a:p>
            <a:pPr marL="0" marR="0" lvl="0" indent="0" algn="ctr" rtl="0">
              <a:lnSpc>
                <a:spcPct val="104000"/>
              </a:lnSpc>
              <a:spcBef>
                <a:spcPts val="0"/>
              </a:spcBef>
              <a:spcAft>
                <a:spcPts val="0"/>
              </a:spcAft>
              <a:buNone/>
            </a:pPr>
            <a:r>
              <a:rPr lang="en-US" sz="4800" b="1">
                <a:solidFill>
                  <a:srgbClr val="945A02"/>
                </a:solidFill>
                <a:latin typeface="Play"/>
                <a:ea typeface="Play"/>
                <a:cs typeface="Play"/>
                <a:sym typeface="Play"/>
              </a:rPr>
              <a:t>Work Together for a better world</a:t>
            </a:r>
            <a:endParaRPr/>
          </a:p>
          <a:p>
            <a:pPr marL="0" marR="0" lvl="0" indent="0" algn="ctr" rtl="0">
              <a:lnSpc>
                <a:spcPct val="104000"/>
              </a:lnSpc>
              <a:spcBef>
                <a:spcPts val="0"/>
              </a:spcBef>
              <a:spcAft>
                <a:spcPts val="0"/>
              </a:spcAft>
              <a:buNone/>
            </a:pPr>
            <a:endParaRPr sz="4800" b="1">
              <a:solidFill>
                <a:srgbClr val="945A02"/>
              </a:solidFill>
              <a:latin typeface="Play"/>
              <a:ea typeface="Play"/>
              <a:cs typeface="Play"/>
              <a:sym typeface="Play"/>
            </a:endParaRPr>
          </a:p>
        </p:txBody>
      </p:sp>
      <p:sp>
        <p:nvSpPr>
          <p:cNvPr id="161" name="Google Shape;161;p2"/>
          <p:cNvSpPr txBox="1"/>
          <p:nvPr/>
        </p:nvSpPr>
        <p:spPr>
          <a:xfrm>
            <a:off x="2291789" y="1830186"/>
            <a:ext cx="9107357" cy="480060"/>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None/>
            </a:pPr>
            <a:r>
              <a:rPr lang="en-US" sz="4200">
                <a:solidFill>
                  <a:srgbClr val="825209"/>
                </a:solidFill>
                <a:latin typeface="Arial"/>
                <a:ea typeface="Arial"/>
                <a:cs typeface="Arial"/>
                <a:sym typeface="Arial"/>
              </a:rPr>
              <a:t>Co-founded by the European Union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8" name="Google Shape;168;p3"/>
          <p:cNvGrpSpPr/>
          <p:nvPr/>
        </p:nvGrpSpPr>
        <p:grpSpPr>
          <a:xfrm rot="-9182015">
            <a:off x="12771891" y="-1179747"/>
            <a:ext cx="7989165" cy="5533237"/>
            <a:chOff x="0" y="0"/>
            <a:chExt cx="3429000" cy="2374900"/>
          </a:xfrm>
        </p:grpSpPr>
        <p:sp>
          <p:nvSpPr>
            <p:cNvPr id="169" name="Google Shape;169;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71" name="Google Shape;171;p3"/>
          <p:cNvGrpSpPr/>
          <p:nvPr/>
        </p:nvGrpSpPr>
        <p:grpSpPr>
          <a:xfrm rot="-9182015">
            <a:off x="-2129275" y="5713122"/>
            <a:ext cx="7989165" cy="5533237"/>
            <a:chOff x="0" y="0"/>
            <a:chExt cx="3429000" cy="2374900"/>
          </a:xfrm>
        </p:grpSpPr>
        <p:sp>
          <p:nvSpPr>
            <p:cNvPr id="172" name="Google Shape;172;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4" name="Google Shape;174;p3"/>
          <p:cNvSpPr/>
          <p:nvPr/>
        </p:nvSpPr>
        <p:spPr>
          <a:xfrm>
            <a:off x="1461463" y="151030"/>
            <a:ext cx="15194115" cy="10135970"/>
          </a:xfrm>
          <a:custGeom>
            <a:avLst/>
            <a:gdLst/>
            <a:ahLst/>
            <a:cxnLst/>
            <a:rect l="l" t="t" r="r" b="b"/>
            <a:pathLst>
              <a:path w="15194115" h="10135970" extrusionOk="0">
                <a:moveTo>
                  <a:pt x="15194115" y="10135970"/>
                </a:moveTo>
                <a:lnTo>
                  <a:pt x="0" y="10135970"/>
                </a:lnTo>
                <a:lnTo>
                  <a:pt x="0" y="0"/>
                </a:lnTo>
                <a:lnTo>
                  <a:pt x="15194115" y="0"/>
                </a:lnTo>
                <a:lnTo>
                  <a:pt x="15194115" y="1013597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3"/>
          <p:cNvSpPr txBox="1"/>
          <p:nvPr/>
        </p:nvSpPr>
        <p:spPr>
          <a:xfrm>
            <a:off x="3800397" y="3054945"/>
            <a:ext cx="10516200" cy="1195800"/>
          </a:xfrm>
          <a:prstGeom prst="rect">
            <a:avLst/>
          </a:prstGeom>
          <a:noFill/>
          <a:ln>
            <a:noFill/>
          </a:ln>
        </p:spPr>
        <p:txBody>
          <a:bodyPr spcFirstLastPara="1" wrap="square" lIns="0" tIns="0" rIns="0" bIns="0" anchor="t" anchorCtr="0">
            <a:spAutoFit/>
          </a:bodyPr>
          <a:lstStyle/>
          <a:p>
            <a:pPr marL="0" marR="0" lvl="0" indent="0" algn="ctr" rtl="0">
              <a:lnSpc>
                <a:spcPct val="83995"/>
              </a:lnSpc>
              <a:spcBef>
                <a:spcPts val="0"/>
              </a:spcBef>
              <a:spcAft>
                <a:spcPts val="0"/>
              </a:spcAft>
              <a:buNone/>
            </a:pPr>
            <a:r>
              <a:rPr lang="en-US" sz="9250">
                <a:solidFill>
                  <a:srgbClr val="402B2B"/>
                </a:solidFill>
                <a:latin typeface="Play"/>
                <a:ea typeface="Play"/>
                <a:cs typeface="Play"/>
                <a:sym typeface="Play"/>
              </a:rPr>
              <a:t>of contents</a:t>
            </a:r>
            <a:endParaRPr sz="9250"/>
          </a:p>
        </p:txBody>
      </p:sp>
      <p:sp>
        <p:nvSpPr>
          <p:cNvPr id="176" name="Google Shape;176;p3"/>
          <p:cNvSpPr/>
          <p:nvPr/>
        </p:nvSpPr>
        <p:spPr>
          <a:xfrm rot="-68087">
            <a:off x="8817133" y="787786"/>
            <a:ext cx="706674" cy="720177"/>
          </a:xfrm>
          <a:custGeom>
            <a:avLst/>
            <a:gdLst/>
            <a:ahLst/>
            <a:cxnLst/>
            <a:rect l="l" t="t" r="r" b="b"/>
            <a:pathLst>
              <a:path w="706674" h="720177" extrusionOk="0">
                <a:moveTo>
                  <a:pt x="0" y="0"/>
                </a:moveTo>
                <a:lnTo>
                  <a:pt x="706673" y="0"/>
                </a:lnTo>
                <a:lnTo>
                  <a:pt x="706673" y="720177"/>
                </a:lnTo>
                <a:lnTo>
                  <a:pt x="0" y="72017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7" name="Google Shape;177;p3"/>
          <p:cNvGrpSpPr/>
          <p:nvPr/>
        </p:nvGrpSpPr>
        <p:grpSpPr>
          <a:xfrm>
            <a:off x="4174400" y="4950419"/>
            <a:ext cx="10025392" cy="193081"/>
            <a:chOff x="0" y="0"/>
            <a:chExt cx="13367189" cy="257441"/>
          </a:xfrm>
        </p:grpSpPr>
        <p:sp>
          <p:nvSpPr>
            <p:cNvPr id="178" name="Google Shape;178;p3"/>
            <p:cNvSpPr/>
            <p:nvPr/>
          </p:nvSpPr>
          <p:spPr>
            <a:xfrm>
              <a:off x="0" y="0"/>
              <a:ext cx="5255533" cy="197665"/>
            </a:xfrm>
            <a:custGeom>
              <a:avLst/>
              <a:gdLst/>
              <a:ahLst/>
              <a:cxnLst/>
              <a:rect l="l" t="t" r="r" b="b"/>
              <a:pathLst>
                <a:path w="5255533" h="197665" extrusionOk="0">
                  <a:moveTo>
                    <a:pt x="0" y="0"/>
                  </a:moveTo>
                  <a:lnTo>
                    <a:pt x="5255533" y="0"/>
                  </a:lnTo>
                  <a:lnTo>
                    <a:pt x="5255533" y="197665"/>
                  </a:lnTo>
                  <a:lnTo>
                    <a:pt x="0" y="197665"/>
                  </a:lnTo>
                  <a:lnTo>
                    <a:pt x="0" y="0"/>
                  </a:lnTo>
                  <a:close/>
                </a:path>
              </a:pathLst>
            </a:custGeom>
            <a:blipFill rotWithShape="1">
              <a:blip r:embed="rId9">
                <a:alphaModFix/>
              </a:blip>
              <a:stretch>
                <a:fillRect l="-2168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3"/>
            <p:cNvSpPr/>
            <p:nvPr/>
          </p:nvSpPr>
          <p:spPr>
            <a:xfrm>
              <a:off x="5026933" y="29888"/>
              <a:ext cx="6395056" cy="197665"/>
            </a:xfrm>
            <a:custGeom>
              <a:avLst/>
              <a:gdLst/>
              <a:ahLst/>
              <a:cxnLst/>
              <a:rect l="l" t="t" r="r" b="b"/>
              <a:pathLst>
                <a:path w="6395056" h="197665" extrusionOk="0">
                  <a:moveTo>
                    <a:pt x="0" y="0"/>
                  </a:moveTo>
                  <a:lnTo>
                    <a:pt x="6395057" y="0"/>
                  </a:lnTo>
                  <a:lnTo>
                    <a:pt x="6395057" y="197665"/>
                  </a:lnTo>
                  <a:lnTo>
                    <a:pt x="0" y="19766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 name="Google Shape;180;p3"/>
            <p:cNvSpPr/>
            <p:nvPr/>
          </p:nvSpPr>
          <p:spPr>
            <a:xfrm>
              <a:off x="11193390" y="59776"/>
              <a:ext cx="2173799" cy="197665"/>
            </a:xfrm>
            <a:custGeom>
              <a:avLst/>
              <a:gdLst/>
              <a:ahLst/>
              <a:cxnLst/>
              <a:rect l="l" t="t" r="r" b="b"/>
              <a:pathLst>
                <a:path w="2173799" h="197665" extrusionOk="0">
                  <a:moveTo>
                    <a:pt x="0" y="0"/>
                  </a:moveTo>
                  <a:lnTo>
                    <a:pt x="2173798" y="0"/>
                  </a:lnTo>
                  <a:lnTo>
                    <a:pt x="2173798" y="197665"/>
                  </a:lnTo>
                  <a:lnTo>
                    <a:pt x="0" y="197665"/>
                  </a:lnTo>
                  <a:lnTo>
                    <a:pt x="0" y="0"/>
                  </a:lnTo>
                  <a:close/>
                </a:path>
              </a:pathLst>
            </a:custGeom>
            <a:blipFill rotWithShape="1">
              <a:blip r:embed="rId9">
                <a:alphaModFix/>
              </a:blip>
              <a:stretch>
                <a:fillRect r="-1941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1" name="Google Shape;181;p3"/>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0">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3"/>
          <p:cNvSpPr/>
          <p:nvPr/>
        </p:nvSpPr>
        <p:spPr>
          <a:xfrm rot="-1012417">
            <a:off x="13864851" y="6796505"/>
            <a:ext cx="6150670" cy="4274716"/>
          </a:xfrm>
          <a:custGeom>
            <a:avLst/>
            <a:gdLst/>
            <a:ahLst/>
            <a:cxnLst/>
            <a:rect l="l" t="t" r="r" b="b"/>
            <a:pathLst>
              <a:path w="6150670" h="4274716" extrusionOk="0">
                <a:moveTo>
                  <a:pt x="0" y="0"/>
                </a:moveTo>
                <a:lnTo>
                  <a:pt x="6150670" y="0"/>
                </a:lnTo>
                <a:lnTo>
                  <a:pt x="6150670" y="4274716"/>
                </a:lnTo>
                <a:lnTo>
                  <a:pt x="0" y="4274716"/>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3" name="Google Shape;183;p3"/>
          <p:cNvGrpSpPr/>
          <p:nvPr/>
        </p:nvGrpSpPr>
        <p:grpSpPr>
          <a:xfrm rot="-6779253">
            <a:off x="-4703552" y="9484859"/>
            <a:ext cx="9902571" cy="6858447"/>
            <a:chOff x="0" y="0"/>
            <a:chExt cx="3429000" cy="2374900"/>
          </a:xfrm>
        </p:grpSpPr>
        <p:sp>
          <p:nvSpPr>
            <p:cNvPr id="184" name="Google Shape;184;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86" name="Google Shape;186;p3"/>
          <p:cNvGrpSpPr/>
          <p:nvPr/>
        </p:nvGrpSpPr>
        <p:grpSpPr>
          <a:xfrm rot="-6779253">
            <a:off x="16884969" y="1733237"/>
            <a:ext cx="8426457" cy="5836102"/>
            <a:chOff x="0" y="0"/>
            <a:chExt cx="3429000" cy="2374900"/>
          </a:xfrm>
        </p:grpSpPr>
        <p:sp>
          <p:nvSpPr>
            <p:cNvPr id="187" name="Google Shape;187;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9" name="Google Shape;189;p3"/>
          <p:cNvSpPr txBox="1"/>
          <p:nvPr/>
        </p:nvSpPr>
        <p:spPr>
          <a:xfrm>
            <a:off x="4226234" y="5318316"/>
            <a:ext cx="1193504" cy="1129810"/>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None/>
            </a:pPr>
            <a:r>
              <a:rPr lang="en-US" sz="6517">
                <a:solidFill>
                  <a:srgbClr val="402B2B"/>
                </a:solidFill>
                <a:latin typeface="Play"/>
                <a:ea typeface="Play"/>
                <a:cs typeface="Play"/>
                <a:sym typeface="Play"/>
              </a:rPr>
              <a:t>01</a:t>
            </a:r>
            <a:endParaRPr/>
          </a:p>
        </p:txBody>
      </p:sp>
      <p:sp>
        <p:nvSpPr>
          <p:cNvPr id="190" name="Google Shape;190;p3"/>
          <p:cNvSpPr txBox="1"/>
          <p:nvPr/>
        </p:nvSpPr>
        <p:spPr>
          <a:xfrm>
            <a:off x="5690835" y="5843174"/>
            <a:ext cx="2912445" cy="7277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00" b="1" dirty="0">
                <a:solidFill>
                  <a:srgbClr val="402B2B"/>
                </a:solidFill>
                <a:latin typeface="Ultra"/>
                <a:ea typeface="Ultra"/>
                <a:cs typeface="Ultra"/>
                <a:sym typeface="Ultra"/>
              </a:rPr>
              <a:t>The European Countries</a:t>
            </a:r>
            <a:endParaRPr dirty="0"/>
          </a:p>
        </p:txBody>
      </p:sp>
      <p:sp>
        <p:nvSpPr>
          <p:cNvPr id="191" name="Google Shape;191;p3"/>
          <p:cNvSpPr txBox="1"/>
          <p:nvPr/>
        </p:nvSpPr>
        <p:spPr>
          <a:xfrm>
            <a:off x="8451710" y="6196000"/>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None/>
            </a:pPr>
            <a:r>
              <a:rPr lang="en-US" sz="6517">
                <a:solidFill>
                  <a:srgbClr val="402B2B"/>
                </a:solidFill>
                <a:latin typeface="Play"/>
                <a:ea typeface="Play"/>
                <a:cs typeface="Play"/>
                <a:sym typeface="Play"/>
              </a:rPr>
              <a:t>05</a:t>
            </a:r>
            <a:endParaRPr/>
          </a:p>
        </p:txBody>
      </p:sp>
      <p:sp>
        <p:nvSpPr>
          <p:cNvPr id="192" name="Google Shape;192;p3"/>
          <p:cNvSpPr txBox="1"/>
          <p:nvPr/>
        </p:nvSpPr>
        <p:spPr>
          <a:xfrm>
            <a:off x="4258982" y="6227345"/>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None/>
            </a:pPr>
            <a:r>
              <a:rPr lang="en-US" sz="6517">
                <a:solidFill>
                  <a:srgbClr val="402B2B"/>
                </a:solidFill>
                <a:latin typeface="Play"/>
                <a:ea typeface="Play"/>
                <a:cs typeface="Play"/>
                <a:sym typeface="Play"/>
              </a:rPr>
              <a:t>02</a:t>
            </a:r>
            <a:endParaRPr/>
          </a:p>
        </p:txBody>
      </p:sp>
      <p:sp>
        <p:nvSpPr>
          <p:cNvPr id="193" name="Google Shape;193;p3"/>
          <p:cNvSpPr txBox="1"/>
          <p:nvPr/>
        </p:nvSpPr>
        <p:spPr>
          <a:xfrm>
            <a:off x="4258982" y="7150594"/>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None/>
            </a:pPr>
            <a:r>
              <a:rPr lang="en-US" sz="6517">
                <a:solidFill>
                  <a:srgbClr val="402B2B"/>
                </a:solidFill>
                <a:latin typeface="Play"/>
                <a:ea typeface="Play"/>
                <a:cs typeface="Play"/>
                <a:sym typeface="Play"/>
              </a:rPr>
              <a:t>03</a:t>
            </a:r>
            <a:endParaRPr/>
          </a:p>
        </p:txBody>
      </p:sp>
      <p:sp>
        <p:nvSpPr>
          <p:cNvPr id="194" name="Google Shape;194;p3"/>
          <p:cNvSpPr txBox="1"/>
          <p:nvPr/>
        </p:nvSpPr>
        <p:spPr>
          <a:xfrm>
            <a:off x="5727905" y="7457870"/>
            <a:ext cx="3191741" cy="72771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2099" b="1" dirty="0">
                <a:solidFill>
                  <a:srgbClr val="402B2B"/>
                </a:solidFill>
                <a:latin typeface="Ultra"/>
                <a:ea typeface="Ultra"/>
                <a:cs typeface="Ultra"/>
                <a:sym typeface="Ultra"/>
              </a:rPr>
              <a:t>European </a:t>
            </a:r>
            <a:endParaRPr dirty="0"/>
          </a:p>
          <a:p>
            <a:pPr marL="0" marR="0" lvl="0" indent="0" algn="l" rtl="0">
              <a:lnSpc>
                <a:spcPct val="140019"/>
              </a:lnSpc>
              <a:spcBef>
                <a:spcPts val="0"/>
              </a:spcBef>
              <a:spcAft>
                <a:spcPts val="0"/>
              </a:spcAft>
              <a:buNone/>
            </a:pPr>
            <a:r>
              <a:rPr lang="en-US" sz="2099" b="1" dirty="0">
                <a:solidFill>
                  <a:srgbClr val="402B2B"/>
                </a:solidFill>
                <a:latin typeface="Ultra"/>
                <a:ea typeface="Ultra"/>
                <a:cs typeface="Ultra"/>
                <a:sym typeface="Ultra"/>
              </a:rPr>
              <a:t>Regulations</a:t>
            </a:r>
            <a:endParaRPr dirty="0"/>
          </a:p>
        </p:txBody>
      </p:sp>
      <p:sp>
        <p:nvSpPr>
          <p:cNvPr id="195" name="Google Shape;195;p3"/>
          <p:cNvSpPr txBox="1"/>
          <p:nvPr/>
        </p:nvSpPr>
        <p:spPr>
          <a:xfrm>
            <a:off x="9993482" y="6687905"/>
            <a:ext cx="3186081" cy="656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900" b="1" dirty="0">
                <a:solidFill>
                  <a:srgbClr val="402B2B"/>
                </a:solidFill>
                <a:latin typeface="Ultra"/>
                <a:ea typeface="Ultra"/>
                <a:cs typeface="Ultra"/>
                <a:sym typeface="Ultra"/>
              </a:rPr>
              <a:t>The Profile of the Global Citizen</a:t>
            </a:r>
            <a:endParaRPr dirty="0"/>
          </a:p>
        </p:txBody>
      </p:sp>
      <p:sp>
        <p:nvSpPr>
          <p:cNvPr id="196" name="Google Shape;196;p3"/>
          <p:cNvSpPr txBox="1"/>
          <p:nvPr/>
        </p:nvSpPr>
        <p:spPr>
          <a:xfrm>
            <a:off x="10026214" y="7448909"/>
            <a:ext cx="3186081" cy="656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900" b="1">
                <a:solidFill>
                  <a:srgbClr val="402B2B"/>
                </a:solidFill>
                <a:latin typeface="Ultra"/>
                <a:ea typeface="Ultra"/>
                <a:cs typeface="Ultra"/>
                <a:sym typeface="Ultra"/>
              </a:rPr>
              <a:t>European Projects and Opportunities for Citizens</a:t>
            </a:r>
            <a:endParaRPr/>
          </a:p>
        </p:txBody>
      </p:sp>
      <p:sp>
        <p:nvSpPr>
          <p:cNvPr id="197" name="Google Shape;197;p3"/>
          <p:cNvSpPr txBox="1"/>
          <p:nvPr/>
        </p:nvSpPr>
        <p:spPr>
          <a:xfrm>
            <a:off x="5763536" y="6616785"/>
            <a:ext cx="2912445" cy="7277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00" b="1" dirty="0">
                <a:solidFill>
                  <a:srgbClr val="402B2B"/>
                </a:solidFill>
                <a:latin typeface="Ultra"/>
                <a:ea typeface="Ultra"/>
                <a:cs typeface="Ultra"/>
                <a:sym typeface="Ultra"/>
              </a:rPr>
              <a:t>The European Political Structure</a:t>
            </a:r>
            <a:endParaRPr dirty="0"/>
          </a:p>
        </p:txBody>
      </p:sp>
      <p:sp>
        <p:nvSpPr>
          <p:cNvPr id="198" name="Google Shape;198;p3"/>
          <p:cNvSpPr txBox="1"/>
          <p:nvPr/>
        </p:nvSpPr>
        <p:spPr>
          <a:xfrm>
            <a:off x="8451710" y="7176212"/>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None/>
            </a:pPr>
            <a:r>
              <a:rPr lang="en-US" sz="6517">
                <a:solidFill>
                  <a:srgbClr val="402B2B"/>
                </a:solidFill>
                <a:latin typeface="Play"/>
                <a:ea typeface="Play"/>
                <a:cs typeface="Play"/>
                <a:sym typeface="Play"/>
              </a:rPr>
              <a:t>06</a:t>
            </a:r>
            <a:endParaRPr/>
          </a:p>
        </p:txBody>
      </p:sp>
      <p:sp>
        <p:nvSpPr>
          <p:cNvPr id="199" name="Google Shape;199;p3"/>
          <p:cNvSpPr txBox="1"/>
          <p:nvPr/>
        </p:nvSpPr>
        <p:spPr>
          <a:xfrm>
            <a:off x="3800397" y="1686415"/>
            <a:ext cx="10309800" cy="1197000"/>
          </a:xfrm>
          <a:prstGeom prst="rect">
            <a:avLst/>
          </a:prstGeom>
          <a:noFill/>
          <a:ln>
            <a:noFill/>
          </a:ln>
        </p:spPr>
        <p:txBody>
          <a:bodyPr spcFirstLastPara="1" wrap="square" lIns="0" tIns="0" rIns="0" bIns="0" anchor="t" anchorCtr="0">
            <a:spAutoFit/>
          </a:bodyPr>
          <a:lstStyle/>
          <a:p>
            <a:pPr marL="0" marR="0" lvl="0" indent="0" algn="ctr" rtl="0">
              <a:lnSpc>
                <a:spcPct val="84001"/>
              </a:lnSpc>
              <a:spcBef>
                <a:spcPts val="0"/>
              </a:spcBef>
              <a:spcAft>
                <a:spcPts val="0"/>
              </a:spcAft>
              <a:buNone/>
            </a:pPr>
            <a:r>
              <a:rPr lang="en-US" sz="9257">
                <a:solidFill>
                  <a:srgbClr val="402B2B"/>
                </a:solidFill>
                <a:latin typeface="Arial"/>
                <a:ea typeface="Arial"/>
                <a:cs typeface="Arial"/>
                <a:sym typeface="Arial"/>
              </a:rPr>
              <a:t>Table</a:t>
            </a:r>
            <a:endParaRPr/>
          </a:p>
        </p:txBody>
      </p:sp>
      <p:sp>
        <p:nvSpPr>
          <p:cNvPr id="200" name="Google Shape;200;p3"/>
          <p:cNvSpPr txBox="1"/>
          <p:nvPr/>
        </p:nvSpPr>
        <p:spPr>
          <a:xfrm>
            <a:off x="8451710" y="5356384"/>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None/>
            </a:pPr>
            <a:r>
              <a:rPr lang="en-US" sz="6517">
                <a:solidFill>
                  <a:srgbClr val="402B2B"/>
                </a:solidFill>
                <a:latin typeface="Play"/>
                <a:ea typeface="Play"/>
                <a:cs typeface="Play"/>
                <a:sym typeface="Play"/>
              </a:rPr>
              <a:t>04</a:t>
            </a:r>
            <a:endParaRPr/>
          </a:p>
        </p:txBody>
      </p:sp>
      <p:sp>
        <p:nvSpPr>
          <p:cNvPr id="201" name="Google Shape;201;p3"/>
          <p:cNvSpPr txBox="1"/>
          <p:nvPr/>
        </p:nvSpPr>
        <p:spPr>
          <a:xfrm>
            <a:off x="9970965" y="5897313"/>
            <a:ext cx="5697900" cy="702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900" b="1" dirty="0">
                <a:solidFill>
                  <a:srgbClr val="402B2B"/>
                </a:solidFill>
                <a:latin typeface="Ultra"/>
                <a:ea typeface="Ultra"/>
                <a:cs typeface="Ultra"/>
                <a:sym typeface="Ultra"/>
              </a:rPr>
              <a:t>Values, Duties, and Rights of the European Citizen</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p4"/>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09" name="Google Shape;209;p4"/>
          <p:cNvGrpSpPr/>
          <p:nvPr/>
        </p:nvGrpSpPr>
        <p:grpSpPr>
          <a:xfrm rot="-9182015">
            <a:off x="-2124369" y="5931532"/>
            <a:ext cx="7989165" cy="5533237"/>
            <a:chOff x="0" y="0"/>
            <a:chExt cx="3429000" cy="2374900"/>
          </a:xfrm>
        </p:grpSpPr>
        <p:sp>
          <p:nvSpPr>
            <p:cNvPr id="210" name="Google Shape;210;p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 name="Google Shape;211;p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12" name="Google Shape;212;p4"/>
          <p:cNvGrpSpPr/>
          <p:nvPr/>
        </p:nvGrpSpPr>
        <p:grpSpPr>
          <a:xfrm>
            <a:off x="734279" y="386155"/>
            <a:ext cx="16819442" cy="9514689"/>
            <a:chOff x="0" y="0"/>
            <a:chExt cx="22425922" cy="12686252"/>
          </a:xfrm>
        </p:grpSpPr>
        <p:sp>
          <p:nvSpPr>
            <p:cNvPr id="213" name="Google Shape;213;p4"/>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4"/>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15" name="Google Shape;215;p4"/>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4"/>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4"/>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4"/>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4"/>
          <p:cNvSpPr txBox="1"/>
          <p:nvPr/>
        </p:nvSpPr>
        <p:spPr>
          <a:xfrm>
            <a:off x="2353166" y="2033770"/>
            <a:ext cx="12944700" cy="6649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4400">
                <a:solidFill>
                  <a:srgbClr val="945A02"/>
                </a:solidFill>
                <a:latin typeface="Play"/>
                <a:ea typeface="Play"/>
                <a:cs typeface="Play"/>
                <a:sym typeface="Play"/>
              </a:rPr>
              <a:t>1. </a:t>
            </a:r>
            <a:r>
              <a:rPr lang="en-US" sz="14400">
                <a:solidFill>
                  <a:srgbClr val="402B2B"/>
                </a:solidFill>
                <a:latin typeface="Play"/>
                <a:ea typeface="Play"/>
                <a:cs typeface="Play"/>
                <a:sym typeface="Play"/>
              </a:rPr>
              <a:t>The European Countries</a:t>
            </a:r>
            <a:endParaRPr/>
          </a:p>
        </p:txBody>
      </p:sp>
      <p:sp>
        <p:nvSpPr>
          <p:cNvPr id="220" name="Google Shape;220;p4"/>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27" name="Google Shape;227;p5"/>
          <p:cNvGrpSpPr/>
          <p:nvPr/>
        </p:nvGrpSpPr>
        <p:grpSpPr>
          <a:xfrm rot="-9182015">
            <a:off x="-2124369" y="5931532"/>
            <a:ext cx="7989165" cy="5533237"/>
            <a:chOff x="0" y="0"/>
            <a:chExt cx="3429000" cy="2374900"/>
          </a:xfrm>
        </p:grpSpPr>
        <p:sp>
          <p:nvSpPr>
            <p:cNvPr id="228" name="Google Shape;228;p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30" name="Google Shape;230;p5"/>
          <p:cNvGrpSpPr/>
          <p:nvPr/>
        </p:nvGrpSpPr>
        <p:grpSpPr>
          <a:xfrm>
            <a:off x="734279" y="386155"/>
            <a:ext cx="16819442" cy="9514689"/>
            <a:chOff x="0" y="0"/>
            <a:chExt cx="22425922" cy="12686252"/>
          </a:xfrm>
        </p:grpSpPr>
        <p:sp>
          <p:nvSpPr>
            <p:cNvPr id="231" name="Google Shape;231;p5"/>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5"/>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33" name="Google Shape;233;p5"/>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5"/>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5"/>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5"/>
          <p:cNvSpPr/>
          <p:nvPr/>
        </p:nvSpPr>
        <p:spPr>
          <a:xfrm>
            <a:off x="9797410" y="7852228"/>
            <a:ext cx="4238523" cy="160057"/>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10">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 name="Google Shape;237;p5"/>
          <p:cNvSpPr txBox="1"/>
          <p:nvPr/>
        </p:nvSpPr>
        <p:spPr>
          <a:xfrm>
            <a:off x="2885732" y="3616778"/>
            <a:ext cx="12944823" cy="281622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8000">
                <a:solidFill>
                  <a:srgbClr val="402B2B"/>
                </a:solidFill>
                <a:latin typeface="Play"/>
                <a:ea typeface="Play"/>
                <a:cs typeface="Play"/>
                <a:sym typeface="Play"/>
              </a:rPr>
              <a:t>Which countries are part of the European Union?</a:t>
            </a:r>
            <a:endParaRPr/>
          </a:p>
        </p:txBody>
      </p:sp>
      <p:sp>
        <p:nvSpPr>
          <p:cNvPr id="238" name="Google Shape;238;p5"/>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5"/>
          <p:cNvSpPr txBox="1"/>
          <p:nvPr/>
        </p:nvSpPr>
        <p:spPr>
          <a:xfrm>
            <a:off x="7549336" y="2142386"/>
            <a:ext cx="3419892"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1</a:t>
            </a:r>
            <a:endParaRPr/>
          </a:p>
        </p:txBody>
      </p:sp>
      <p:sp>
        <p:nvSpPr>
          <p:cNvPr id="240" name="Google Shape;240;p5"/>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5"/>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48" name="Google Shape;248;p6"/>
          <p:cNvGrpSpPr/>
          <p:nvPr/>
        </p:nvGrpSpPr>
        <p:grpSpPr>
          <a:xfrm rot="-9182015">
            <a:off x="-2124369" y="5931532"/>
            <a:ext cx="7989165" cy="5533237"/>
            <a:chOff x="0" y="0"/>
            <a:chExt cx="3429000" cy="2374900"/>
          </a:xfrm>
        </p:grpSpPr>
        <p:sp>
          <p:nvSpPr>
            <p:cNvPr id="249" name="Google Shape;249;p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1" name="Google Shape;251;p6"/>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2" name="Google Shape;252;p6"/>
          <p:cNvGrpSpPr/>
          <p:nvPr/>
        </p:nvGrpSpPr>
        <p:grpSpPr>
          <a:xfrm>
            <a:off x="734279" y="-429900"/>
            <a:ext cx="16819442" cy="11418817"/>
            <a:chOff x="0" y="0"/>
            <a:chExt cx="22425922" cy="15225090"/>
          </a:xfrm>
        </p:grpSpPr>
        <p:sp>
          <p:nvSpPr>
            <p:cNvPr id="253" name="Google Shape;253;p6"/>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9" r="-4185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6"/>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5" r="-1000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5" name="Google Shape;255;p6"/>
          <p:cNvSpPr/>
          <p:nvPr/>
        </p:nvSpPr>
        <p:spPr>
          <a:xfrm>
            <a:off x="2804081" y="10954"/>
            <a:ext cx="12866984" cy="10322804"/>
          </a:xfrm>
          <a:custGeom>
            <a:avLst/>
            <a:gdLst/>
            <a:ahLst/>
            <a:cxnLst/>
            <a:rect l="l" t="t" r="r" b="b"/>
            <a:pathLst>
              <a:path w="12866984" h="10322804" extrusionOk="0">
                <a:moveTo>
                  <a:pt x="0" y="0"/>
                </a:moveTo>
                <a:lnTo>
                  <a:pt x="12866984" y="0"/>
                </a:lnTo>
                <a:lnTo>
                  <a:pt x="12866984" y="10322804"/>
                </a:lnTo>
                <a:lnTo>
                  <a:pt x="0" y="10322804"/>
                </a:lnTo>
                <a:lnTo>
                  <a:pt x="0" y="0"/>
                </a:lnTo>
                <a:close/>
              </a:path>
            </a:pathLst>
          </a:custGeom>
          <a:blipFill rotWithShape="1">
            <a:blip r:embed="rId8">
              <a:alphaModFix/>
            </a:blip>
            <a:stretch>
              <a:fillRect l="-812" t="-2681" r="-973" b="-20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6"/>
          <p:cNvSpPr/>
          <p:nvPr/>
        </p:nvSpPr>
        <p:spPr>
          <a:xfrm>
            <a:off x="0" y="10954"/>
            <a:ext cx="2804081" cy="588857"/>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6"/>
          <p:cNvSpPr/>
          <p:nvPr/>
        </p:nvSpPr>
        <p:spPr>
          <a:xfrm rot="-68087">
            <a:off x="16682028" y="9440333"/>
            <a:ext cx="470518" cy="479508"/>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6"/>
          <p:cNvSpPr/>
          <p:nvPr/>
        </p:nvSpPr>
        <p:spPr>
          <a:xfrm rot="-68087">
            <a:off x="16682028" y="309994"/>
            <a:ext cx="470518" cy="479508"/>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6"/>
          <p:cNvSpPr/>
          <p:nvPr/>
        </p:nvSpPr>
        <p:spPr>
          <a:xfrm rot="-5400000">
            <a:off x="376827" y="5199481"/>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6"/>
          <p:cNvSpPr txBox="1"/>
          <p:nvPr/>
        </p:nvSpPr>
        <p:spPr>
          <a:xfrm>
            <a:off x="8474580" y="100072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4E566E"/>
                </a:solidFill>
                <a:latin typeface="Arial"/>
                <a:ea typeface="Arial"/>
                <a:cs typeface="Arial"/>
                <a:sym typeface="Arial"/>
              </a:rPr>
              <a:t>Malta</a:t>
            </a:r>
            <a:endParaRPr/>
          </a:p>
        </p:txBody>
      </p:sp>
      <p:sp>
        <p:nvSpPr>
          <p:cNvPr id="261" name="Google Shape;261;p6"/>
          <p:cNvSpPr txBox="1"/>
          <p:nvPr/>
        </p:nvSpPr>
        <p:spPr>
          <a:xfrm>
            <a:off x="12156523" y="94497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4E566E"/>
                </a:solidFill>
                <a:latin typeface="Arial"/>
                <a:ea typeface="Arial"/>
                <a:cs typeface="Arial"/>
                <a:sym typeface="Arial"/>
              </a:rPr>
              <a:t>Cipro</a:t>
            </a:r>
            <a:endParaRPr/>
          </a:p>
        </p:txBody>
      </p:sp>
      <p:sp>
        <p:nvSpPr>
          <p:cNvPr id="262" name="Google Shape;262;p6"/>
          <p:cNvSpPr txBox="1"/>
          <p:nvPr/>
        </p:nvSpPr>
        <p:spPr>
          <a:xfrm rot="-5400000">
            <a:off x="-59213" y="4699952"/>
            <a:ext cx="3606251"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1</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69" name="Google Shape;269;p7"/>
          <p:cNvGrpSpPr/>
          <p:nvPr/>
        </p:nvGrpSpPr>
        <p:grpSpPr>
          <a:xfrm rot="-9182015">
            <a:off x="-2124369" y="5931532"/>
            <a:ext cx="7989165" cy="5533237"/>
            <a:chOff x="0" y="0"/>
            <a:chExt cx="3429000" cy="2374900"/>
          </a:xfrm>
        </p:grpSpPr>
        <p:sp>
          <p:nvSpPr>
            <p:cNvPr id="270" name="Google Shape;270;p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2" name="Google Shape;272;p7"/>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73" name="Google Shape;273;p7"/>
          <p:cNvGrpSpPr/>
          <p:nvPr/>
        </p:nvGrpSpPr>
        <p:grpSpPr>
          <a:xfrm>
            <a:off x="734279" y="-429900"/>
            <a:ext cx="16819442" cy="11418817"/>
            <a:chOff x="0" y="0"/>
            <a:chExt cx="22425922" cy="15225090"/>
          </a:xfrm>
        </p:grpSpPr>
        <p:sp>
          <p:nvSpPr>
            <p:cNvPr id="274" name="Google Shape;274;p7"/>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9" r="-4185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5" name="Google Shape;275;p7"/>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5" r="-1000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6" name="Google Shape;276;p7"/>
          <p:cNvSpPr/>
          <p:nvPr/>
        </p:nvSpPr>
        <p:spPr>
          <a:xfrm>
            <a:off x="2804081" y="10954"/>
            <a:ext cx="12866984" cy="10322804"/>
          </a:xfrm>
          <a:custGeom>
            <a:avLst/>
            <a:gdLst/>
            <a:ahLst/>
            <a:cxnLst/>
            <a:rect l="l" t="t" r="r" b="b"/>
            <a:pathLst>
              <a:path w="12866984" h="10322804" extrusionOk="0">
                <a:moveTo>
                  <a:pt x="0" y="0"/>
                </a:moveTo>
                <a:lnTo>
                  <a:pt x="12866984" y="0"/>
                </a:lnTo>
                <a:lnTo>
                  <a:pt x="12866984" y="10322804"/>
                </a:lnTo>
                <a:lnTo>
                  <a:pt x="0" y="10322804"/>
                </a:lnTo>
                <a:lnTo>
                  <a:pt x="0" y="0"/>
                </a:lnTo>
                <a:close/>
              </a:path>
            </a:pathLst>
          </a:custGeom>
          <a:blipFill rotWithShape="1">
            <a:blip r:embed="rId8">
              <a:alphaModFix/>
            </a:blip>
            <a:stretch>
              <a:fillRect l="-812" t="-2681" r="-973" b="-20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7"/>
          <p:cNvSpPr/>
          <p:nvPr/>
        </p:nvSpPr>
        <p:spPr>
          <a:xfrm>
            <a:off x="0" y="10954"/>
            <a:ext cx="2804081" cy="588857"/>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7"/>
          <p:cNvSpPr/>
          <p:nvPr/>
        </p:nvSpPr>
        <p:spPr>
          <a:xfrm rot="-68087">
            <a:off x="16682028" y="9440333"/>
            <a:ext cx="470518" cy="479508"/>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9" name="Google Shape;279;p7"/>
          <p:cNvSpPr/>
          <p:nvPr/>
        </p:nvSpPr>
        <p:spPr>
          <a:xfrm rot="-68087">
            <a:off x="16682028" y="309994"/>
            <a:ext cx="470518" cy="479508"/>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0" name="Google Shape;280;p7"/>
          <p:cNvSpPr txBox="1"/>
          <p:nvPr/>
        </p:nvSpPr>
        <p:spPr>
          <a:xfrm>
            <a:off x="7528132" y="6805699"/>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Austria</a:t>
            </a:r>
            <a:endParaRPr/>
          </a:p>
        </p:txBody>
      </p:sp>
      <p:sp>
        <p:nvSpPr>
          <p:cNvPr id="281" name="Google Shape;281;p7"/>
          <p:cNvSpPr txBox="1"/>
          <p:nvPr/>
        </p:nvSpPr>
        <p:spPr>
          <a:xfrm>
            <a:off x="8027023" y="606806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Cezech</a:t>
            </a:r>
            <a:endParaRPr/>
          </a:p>
        </p:txBody>
      </p:sp>
      <p:sp>
        <p:nvSpPr>
          <p:cNvPr id="282" name="Google Shape;282;p7"/>
          <p:cNvSpPr txBox="1"/>
          <p:nvPr/>
        </p:nvSpPr>
        <p:spPr>
          <a:xfrm rot="-1417077">
            <a:off x="8879066" y="680689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Slovakia</a:t>
            </a:r>
            <a:endParaRPr/>
          </a:p>
        </p:txBody>
      </p:sp>
      <p:sp>
        <p:nvSpPr>
          <p:cNvPr id="283" name="Google Shape;283;p7"/>
          <p:cNvSpPr txBox="1"/>
          <p:nvPr/>
        </p:nvSpPr>
        <p:spPr>
          <a:xfrm rot="-1417077">
            <a:off x="8781367" y="634099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Hungary</a:t>
            </a:r>
            <a:endParaRPr/>
          </a:p>
        </p:txBody>
      </p:sp>
      <p:sp>
        <p:nvSpPr>
          <p:cNvPr id="284" name="Google Shape;284;p7"/>
          <p:cNvSpPr txBox="1"/>
          <p:nvPr/>
        </p:nvSpPr>
        <p:spPr>
          <a:xfrm rot="-148399">
            <a:off x="9997086" y="695735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Romania</a:t>
            </a:r>
            <a:endParaRPr/>
          </a:p>
        </p:txBody>
      </p:sp>
      <p:sp>
        <p:nvSpPr>
          <p:cNvPr id="285" name="Google Shape;285;p7"/>
          <p:cNvSpPr txBox="1"/>
          <p:nvPr/>
        </p:nvSpPr>
        <p:spPr>
          <a:xfrm rot="-83832">
            <a:off x="10219917" y="79405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Bulgaria</a:t>
            </a:r>
            <a:endParaRPr/>
          </a:p>
        </p:txBody>
      </p:sp>
      <p:sp>
        <p:nvSpPr>
          <p:cNvPr id="286" name="Google Shape;286;p7"/>
          <p:cNvSpPr txBox="1"/>
          <p:nvPr/>
        </p:nvSpPr>
        <p:spPr>
          <a:xfrm rot="-129039">
            <a:off x="9688065" y="893984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Grecia</a:t>
            </a:r>
            <a:endParaRPr/>
          </a:p>
        </p:txBody>
      </p:sp>
      <p:sp>
        <p:nvSpPr>
          <p:cNvPr id="287" name="Google Shape;287;p7"/>
          <p:cNvSpPr txBox="1"/>
          <p:nvPr/>
        </p:nvSpPr>
        <p:spPr>
          <a:xfrm>
            <a:off x="7080575" y="741702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Italy</a:t>
            </a:r>
            <a:endParaRPr/>
          </a:p>
        </p:txBody>
      </p:sp>
      <p:sp>
        <p:nvSpPr>
          <p:cNvPr id="288" name="Google Shape;288;p7"/>
          <p:cNvSpPr txBox="1"/>
          <p:nvPr/>
        </p:nvSpPr>
        <p:spPr>
          <a:xfrm>
            <a:off x="5549972" y="705694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France</a:t>
            </a:r>
            <a:endParaRPr/>
          </a:p>
        </p:txBody>
      </p:sp>
      <p:sp>
        <p:nvSpPr>
          <p:cNvPr id="289" name="Google Shape;289;p7"/>
          <p:cNvSpPr txBox="1"/>
          <p:nvPr/>
        </p:nvSpPr>
        <p:spPr>
          <a:xfrm>
            <a:off x="3941155" y="8669575"/>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Spain</a:t>
            </a:r>
            <a:endParaRPr/>
          </a:p>
        </p:txBody>
      </p:sp>
      <p:sp>
        <p:nvSpPr>
          <p:cNvPr id="290" name="Google Shape;290;p7"/>
          <p:cNvSpPr txBox="1"/>
          <p:nvPr/>
        </p:nvSpPr>
        <p:spPr>
          <a:xfrm rot="-3913677">
            <a:off x="2959462" y="850926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Portugal</a:t>
            </a:r>
            <a:endParaRPr/>
          </a:p>
        </p:txBody>
      </p:sp>
      <p:sp>
        <p:nvSpPr>
          <p:cNvPr id="291" name="Google Shape;291;p7"/>
          <p:cNvSpPr txBox="1"/>
          <p:nvPr/>
        </p:nvSpPr>
        <p:spPr>
          <a:xfrm>
            <a:off x="8790016" y="523812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Poland</a:t>
            </a:r>
            <a:endParaRPr/>
          </a:p>
        </p:txBody>
      </p:sp>
      <p:sp>
        <p:nvSpPr>
          <p:cNvPr id="292" name="Google Shape;292;p7"/>
          <p:cNvSpPr txBox="1"/>
          <p:nvPr/>
        </p:nvSpPr>
        <p:spPr>
          <a:xfrm>
            <a:off x="7080575" y="566457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Germany</a:t>
            </a:r>
            <a:endParaRPr/>
          </a:p>
        </p:txBody>
      </p:sp>
      <p:sp>
        <p:nvSpPr>
          <p:cNvPr id="293" name="Google Shape;293;p7"/>
          <p:cNvSpPr txBox="1"/>
          <p:nvPr/>
        </p:nvSpPr>
        <p:spPr>
          <a:xfrm rot="-3240774">
            <a:off x="6171863" y="5270253"/>
            <a:ext cx="1092040"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Nether.</a:t>
            </a:r>
            <a:endParaRPr/>
          </a:p>
        </p:txBody>
      </p:sp>
      <p:sp>
        <p:nvSpPr>
          <p:cNvPr id="294" name="Google Shape;294;p7"/>
          <p:cNvSpPr txBox="1"/>
          <p:nvPr/>
        </p:nvSpPr>
        <p:spPr>
          <a:xfrm>
            <a:off x="5997529" y="586631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Belgio</a:t>
            </a:r>
            <a:endParaRPr/>
          </a:p>
        </p:txBody>
      </p:sp>
      <p:sp>
        <p:nvSpPr>
          <p:cNvPr id="295" name="Google Shape;295;p7"/>
          <p:cNvSpPr txBox="1"/>
          <p:nvPr/>
        </p:nvSpPr>
        <p:spPr>
          <a:xfrm rot="-1619009">
            <a:off x="3931719" y="476483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Ireland</a:t>
            </a:r>
            <a:endParaRPr/>
          </a:p>
        </p:txBody>
      </p:sp>
      <p:sp>
        <p:nvSpPr>
          <p:cNvPr id="296" name="Google Shape;296;p7"/>
          <p:cNvSpPr txBox="1"/>
          <p:nvPr/>
        </p:nvSpPr>
        <p:spPr>
          <a:xfrm>
            <a:off x="8474580" y="100072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4E566E"/>
                </a:solidFill>
                <a:latin typeface="Arial"/>
                <a:ea typeface="Arial"/>
                <a:cs typeface="Arial"/>
                <a:sym typeface="Arial"/>
              </a:rPr>
              <a:t>Malta</a:t>
            </a:r>
            <a:endParaRPr/>
          </a:p>
        </p:txBody>
      </p:sp>
      <p:sp>
        <p:nvSpPr>
          <p:cNvPr id="297" name="Google Shape;297;p7"/>
          <p:cNvSpPr txBox="1"/>
          <p:nvPr/>
        </p:nvSpPr>
        <p:spPr>
          <a:xfrm>
            <a:off x="9098652" y="22373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Finland</a:t>
            </a:r>
            <a:endParaRPr/>
          </a:p>
        </p:txBody>
      </p:sp>
      <p:sp>
        <p:nvSpPr>
          <p:cNvPr id="298" name="Google Shape;298;p7"/>
          <p:cNvSpPr txBox="1"/>
          <p:nvPr/>
        </p:nvSpPr>
        <p:spPr>
          <a:xfrm>
            <a:off x="7763227" y="3040034"/>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Sweden</a:t>
            </a:r>
            <a:endParaRPr/>
          </a:p>
        </p:txBody>
      </p:sp>
      <p:sp>
        <p:nvSpPr>
          <p:cNvPr id="299" name="Google Shape;299;p7"/>
          <p:cNvSpPr txBox="1"/>
          <p:nvPr/>
        </p:nvSpPr>
        <p:spPr>
          <a:xfrm>
            <a:off x="9332348" y="327207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Estonia</a:t>
            </a:r>
            <a:endParaRPr/>
          </a:p>
        </p:txBody>
      </p:sp>
      <p:sp>
        <p:nvSpPr>
          <p:cNvPr id="300" name="Google Shape;300;p7"/>
          <p:cNvSpPr txBox="1"/>
          <p:nvPr/>
        </p:nvSpPr>
        <p:spPr>
          <a:xfrm>
            <a:off x="9369696" y="383255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Latvia</a:t>
            </a:r>
            <a:endParaRPr/>
          </a:p>
        </p:txBody>
      </p:sp>
      <p:sp>
        <p:nvSpPr>
          <p:cNvPr id="301" name="Google Shape;301;p7"/>
          <p:cNvSpPr txBox="1"/>
          <p:nvPr/>
        </p:nvSpPr>
        <p:spPr>
          <a:xfrm>
            <a:off x="9322823" y="426290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Lithuania</a:t>
            </a:r>
            <a:endParaRPr/>
          </a:p>
        </p:txBody>
      </p:sp>
      <p:sp>
        <p:nvSpPr>
          <p:cNvPr id="302" name="Google Shape;302;p7"/>
          <p:cNvSpPr txBox="1"/>
          <p:nvPr/>
        </p:nvSpPr>
        <p:spPr>
          <a:xfrm>
            <a:off x="6233701" y="6094327"/>
            <a:ext cx="111622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Lux.</a:t>
            </a:r>
            <a:endParaRPr/>
          </a:p>
        </p:txBody>
      </p:sp>
      <p:sp>
        <p:nvSpPr>
          <p:cNvPr id="303" name="Google Shape;303;p7"/>
          <p:cNvSpPr txBox="1"/>
          <p:nvPr/>
        </p:nvSpPr>
        <p:spPr>
          <a:xfrm>
            <a:off x="12156523" y="94497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4E566E"/>
                </a:solidFill>
                <a:latin typeface="Arial"/>
                <a:ea typeface="Arial"/>
                <a:cs typeface="Arial"/>
                <a:sym typeface="Arial"/>
              </a:rPr>
              <a:t>Cipro</a:t>
            </a:r>
            <a:endParaRPr/>
          </a:p>
        </p:txBody>
      </p:sp>
      <p:sp>
        <p:nvSpPr>
          <p:cNvPr id="304" name="Google Shape;304;p7"/>
          <p:cNvSpPr txBox="1"/>
          <p:nvPr/>
        </p:nvSpPr>
        <p:spPr>
          <a:xfrm>
            <a:off x="7777200" y="717830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Slovenia</a:t>
            </a:r>
            <a:endParaRPr/>
          </a:p>
        </p:txBody>
      </p:sp>
      <p:sp>
        <p:nvSpPr>
          <p:cNvPr id="305" name="Google Shape;305;p7"/>
          <p:cNvSpPr txBox="1"/>
          <p:nvPr/>
        </p:nvSpPr>
        <p:spPr>
          <a:xfrm>
            <a:off x="8027023" y="7306622"/>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Croatia</a:t>
            </a:r>
            <a:endParaRPr/>
          </a:p>
        </p:txBody>
      </p:sp>
      <p:sp>
        <p:nvSpPr>
          <p:cNvPr id="306" name="Google Shape;306;p7"/>
          <p:cNvSpPr/>
          <p:nvPr/>
        </p:nvSpPr>
        <p:spPr>
          <a:xfrm rot="-5400000">
            <a:off x="376827" y="5199481"/>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7"/>
          <p:cNvSpPr txBox="1"/>
          <p:nvPr/>
        </p:nvSpPr>
        <p:spPr>
          <a:xfrm rot="-5400000">
            <a:off x="-59213" y="4699952"/>
            <a:ext cx="3606251"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8"/>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15" name="Google Shape;315;p8"/>
          <p:cNvGrpSpPr/>
          <p:nvPr/>
        </p:nvGrpSpPr>
        <p:grpSpPr>
          <a:xfrm rot="-9182015">
            <a:off x="-2124369" y="5931532"/>
            <a:ext cx="7989165" cy="5533237"/>
            <a:chOff x="0" y="0"/>
            <a:chExt cx="3429000" cy="2374900"/>
          </a:xfrm>
        </p:grpSpPr>
        <p:sp>
          <p:nvSpPr>
            <p:cNvPr id="316" name="Google Shape;316;p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18" name="Google Shape;318;p8"/>
          <p:cNvGrpSpPr/>
          <p:nvPr/>
        </p:nvGrpSpPr>
        <p:grpSpPr>
          <a:xfrm>
            <a:off x="734279" y="386155"/>
            <a:ext cx="16819442" cy="9514689"/>
            <a:chOff x="0" y="0"/>
            <a:chExt cx="22425922" cy="12686252"/>
          </a:xfrm>
        </p:grpSpPr>
        <p:sp>
          <p:nvSpPr>
            <p:cNvPr id="319" name="Google Shape;319;p8"/>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8"/>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21" name="Google Shape;321;p8"/>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8"/>
          <p:cNvSpPr/>
          <p:nvPr/>
        </p:nvSpPr>
        <p:spPr>
          <a:xfrm>
            <a:off x="5912615" y="374142"/>
            <a:ext cx="11244632" cy="9502676"/>
          </a:xfrm>
          <a:custGeom>
            <a:avLst/>
            <a:gdLst/>
            <a:ahLst/>
            <a:cxnLst/>
            <a:rect l="l" t="t" r="r" b="b"/>
            <a:pathLst>
              <a:path w="2377440" h="2009140" extrusionOk="0">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10" y="132080"/>
                  <a:pt x="1635760" y="125730"/>
                </a:cubicBezTo>
                <a:cubicBezTo>
                  <a:pt x="1631950" y="121920"/>
                  <a:pt x="1629410" y="123190"/>
                  <a:pt x="1625600" y="125730"/>
                </a:cubicBezTo>
                <a:lnTo>
                  <a:pt x="1617980" y="133350"/>
                </a:lnTo>
                <a:cubicBezTo>
                  <a:pt x="1616710" y="134620"/>
                  <a:pt x="1614170" y="134620"/>
                  <a:pt x="1612900" y="134620"/>
                </a:cubicBezTo>
                <a:lnTo>
                  <a:pt x="1605280" y="134620"/>
                </a:lnTo>
                <a:cubicBezTo>
                  <a:pt x="1600200" y="134620"/>
                  <a:pt x="1595120" y="133350"/>
                  <a:pt x="1590040" y="132080"/>
                </a:cubicBezTo>
                <a:cubicBezTo>
                  <a:pt x="1583690" y="130810"/>
                  <a:pt x="1578610" y="127000"/>
                  <a:pt x="1572260" y="125730"/>
                </a:cubicBezTo>
                <a:cubicBezTo>
                  <a:pt x="1562100" y="124460"/>
                  <a:pt x="1559560" y="115570"/>
                  <a:pt x="1555750" y="109220"/>
                </a:cubicBezTo>
                <a:cubicBezTo>
                  <a:pt x="1553210" y="105410"/>
                  <a:pt x="1548130" y="100330"/>
                  <a:pt x="1543050" y="101600"/>
                </a:cubicBezTo>
                <a:cubicBezTo>
                  <a:pt x="1537970" y="104140"/>
                  <a:pt x="1532890" y="101600"/>
                  <a:pt x="1529080" y="100330"/>
                </a:cubicBezTo>
                <a:cubicBezTo>
                  <a:pt x="1527810" y="100330"/>
                  <a:pt x="1525270" y="99060"/>
                  <a:pt x="1524000" y="99060"/>
                </a:cubicBezTo>
                <a:cubicBezTo>
                  <a:pt x="1515110" y="96520"/>
                  <a:pt x="1508760" y="101600"/>
                  <a:pt x="1502410" y="107950"/>
                </a:cubicBezTo>
                <a:lnTo>
                  <a:pt x="1497330" y="113030"/>
                </a:lnTo>
                <a:cubicBezTo>
                  <a:pt x="1496060" y="114300"/>
                  <a:pt x="1496060" y="116840"/>
                  <a:pt x="1494790" y="118110"/>
                </a:cubicBezTo>
                <a:cubicBezTo>
                  <a:pt x="1487170" y="124460"/>
                  <a:pt x="1479550" y="121920"/>
                  <a:pt x="1470660" y="118110"/>
                </a:cubicBezTo>
                <a:cubicBezTo>
                  <a:pt x="1463040" y="114300"/>
                  <a:pt x="1454150" y="118110"/>
                  <a:pt x="1451610"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80"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60" y="116840"/>
                  <a:pt x="1202690" y="118110"/>
                </a:cubicBezTo>
                <a:cubicBezTo>
                  <a:pt x="1197610" y="119380"/>
                  <a:pt x="1197610"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10"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rotWithShape="1">
            <a:blip r:embed="rId9">
              <a:alphaModFix/>
            </a:blip>
            <a:stretch>
              <a:fillRect l="-5677" t="-1580" r="-24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8"/>
          <p:cNvSpPr/>
          <p:nvPr/>
        </p:nvSpPr>
        <p:spPr>
          <a:xfrm rot="-68087">
            <a:off x="16041543" y="8702762"/>
            <a:ext cx="470518" cy="479508"/>
          </a:xfrm>
          <a:custGeom>
            <a:avLst/>
            <a:gdLst/>
            <a:ahLst/>
            <a:cxnLst/>
            <a:rect l="l" t="t" r="r" b="b"/>
            <a:pathLst>
              <a:path w="470518" h="479508" extrusionOk="0">
                <a:moveTo>
                  <a:pt x="0" y="0"/>
                </a:moveTo>
                <a:lnTo>
                  <a:pt x="470518" y="0"/>
                </a:lnTo>
                <a:lnTo>
                  <a:pt x="470518" y="479509"/>
                </a:lnTo>
                <a:lnTo>
                  <a:pt x="0" y="47950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8"/>
          <p:cNvSpPr/>
          <p:nvPr/>
        </p:nvSpPr>
        <p:spPr>
          <a:xfrm rot="-68087">
            <a:off x="6209828" y="2026149"/>
            <a:ext cx="470518" cy="479508"/>
          </a:xfrm>
          <a:custGeom>
            <a:avLst/>
            <a:gdLst/>
            <a:ahLst/>
            <a:cxnLst/>
            <a:rect l="l" t="t" r="r" b="b"/>
            <a:pathLst>
              <a:path w="470518" h="479508" extrusionOk="0">
                <a:moveTo>
                  <a:pt x="0" y="0"/>
                </a:moveTo>
                <a:lnTo>
                  <a:pt x="470518" y="0"/>
                </a:lnTo>
                <a:lnTo>
                  <a:pt x="470518" y="479508"/>
                </a:lnTo>
                <a:lnTo>
                  <a:pt x="0" y="47950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8"/>
          <p:cNvSpPr/>
          <p:nvPr/>
        </p:nvSpPr>
        <p:spPr>
          <a:xfrm>
            <a:off x="1090089" y="4076697"/>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8"/>
          <p:cNvSpPr txBox="1"/>
          <p:nvPr/>
        </p:nvSpPr>
        <p:spPr>
          <a:xfrm>
            <a:off x="1274870" y="1643605"/>
            <a:ext cx="4224300" cy="204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500">
                <a:solidFill>
                  <a:srgbClr val="402B2B"/>
                </a:solidFill>
                <a:latin typeface="Play"/>
                <a:ea typeface="Play"/>
                <a:cs typeface="Play"/>
                <a:sym typeface="Play"/>
              </a:rPr>
              <a:t>Which countries are part of the European Union?</a:t>
            </a:r>
            <a:endParaRPr/>
          </a:p>
        </p:txBody>
      </p:sp>
      <p:sp>
        <p:nvSpPr>
          <p:cNvPr id="327" name="Google Shape;327;p8"/>
          <p:cNvSpPr txBox="1"/>
          <p:nvPr/>
        </p:nvSpPr>
        <p:spPr>
          <a:xfrm>
            <a:off x="1468801" y="4373299"/>
            <a:ext cx="1918200" cy="4929600"/>
          </a:xfrm>
          <a:prstGeom prst="rect">
            <a:avLst/>
          </a:prstGeom>
          <a:noFill/>
          <a:ln>
            <a:noFill/>
          </a:ln>
        </p:spPr>
        <p:txBody>
          <a:bodyPr spcFirstLastPara="1" wrap="square" lIns="0" tIns="0" rIns="0" bIns="0" anchor="t" anchorCtr="0">
            <a:spAutoFit/>
          </a:bodyPr>
          <a:lstStyle/>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 Austria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 Belgium</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3 Bulgaria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4 Croatia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5 Cyprus</a:t>
            </a:r>
            <a:endParaRPr sz="1799" b="1">
              <a:solidFill>
                <a:srgbClr val="402B2B"/>
              </a:solidFill>
              <a:latin typeface="Arial"/>
              <a:ea typeface="Arial"/>
              <a:cs typeface="Arial"/>
              <a:sym typeface="Arial"/>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6 Czech Republic</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7 Denmark</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8 Estonia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9 Finland</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10 France</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11 Germany</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12 Greece</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13 Hungary</a:t>
            </a:r>
            <a:endParaRPr/>
          </a:p>
        </p:txBody>
      </p:sp>
      <p:sp>
        <p:nvSpPr>
          <p:cNvPr id="328" name="Google Shape;328;p8"/>
          <p:cNvSpPr txBox="1"/>
          <p:nvPr/>
        </p:nvSpPr>
        <p:spPr>
          <a:xfrm>
            <a:off x="3785242" y="4289530"/>
            <a:ext cx="1729200" cy="5705100"/>
          </a:xfrm>
          <a:prstGeom prst="rect">
            <a:avLst/>
          </a:prstGeom>
          <a:noFill/>
          <a:ln>
            <a:noFill/>
          </a:ln>
        </p:spPr>
        <p:txBody>
          <a:bodyPr spcFirstLastPara="1" wrap="square" lIns="0" tIns="0" rIns="0" bIns="0" anchor="t" anchorCtr="0">
            <a:spAutoFit/>
          </a:bodyPr>
          <a:lstStyle/>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14 Ireland</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15 Italy</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16 Latvia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17 Lithuania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18 Luxembourg</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19 Malta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20 Netherlands</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21 Poland</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22 Portugal</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23 Romania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24 Slovakia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25 Slovenia</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26 Spain</a:t>
            </a:r>
            <a:endParaRPr/>
          </a:p>
          <a:p>
            <a:pPr marL="0" marR="0" lvl="0" indent="0" algn="l" rtl="0">
              <a:lnSpc>
                <a:spcPct val="140022"/>
              </a:lnSpc>
              <a:spcBef>
                <a:spcPts val="0"/>
              </a:spcBef>
              <a:spcAft>
                <a:spcPts val="0"/>
              </a:spcAft>
              <a:buNone/>
            </a:pPr>
            <a:r>
              <a:rPr lang="en-US" sz="1799" b="1">
                <a:solidFill>
                  <a:srgbClr val="402B2B"/>
                </a:solidFill>
                <a:latin typeface="Arial"/>
                <a:ea typeface="Arial"/>
                <a:cs typeface="Arial"/>
                <a:sym typeface="Arial"/>
              </a:rPr>
              <a:t>27 Sweden</a:t>
            </a:r>
            <a:endParaRPr/>
          </a:p>
          <a:p>
            <a:pPr marL="0" marR="0" lvl="0" indent="0" algn="ctr" rtl="0">
              <a:lnSpc>
                <a:spcPct val="140022"/>
              </a:lnSpc>
              <a:spcBef>
                <a:spcPts val="0"/>
              </a:spcBef>
              <a:spcAft>
                <a:spcPts val="0"/>
              </a:spcAft>
              <a:buNone/>
            </a:pPr>
            <a:endParaRPr sz="1799" b="1">
              <a:solidFill>
                <a:srgbClr val="402B2B"/>
              </a:solidFill>
              <a:latin typeface="Arial"/>
              <a:ea typeface="Arial"/>
              <a:cs typeface="Arial"/>
              <a:sym typeface="Arial"/>
            </a:endParaRPr>
          </a:p>
        </p:txBody>
      </p:sp>
      <p:sp>
        <p:nvSpPr>
          <p:cNvPr id="329" name="Google Shape;329;p8"/>
          <p:cNvSpPr txBox="1"/>
          <p:nvPr/>
        </p:nvSpPr>
        <p:spPr>
          <a:xfrm>
            <a:off x="9644078" y="6632758"/>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Austria</a:t>
            </a:r>
            <a:endParaRPr/>
          </a:p>
        </p:txBody>
      </p:sp>
      <p:sp>
        <p:nvSpPr>
          <p:cNvPr id="330" name="Google Shape;330;p8"/>
          <p:cNvSpPr txBox="1"/>
          <p:nvPr/>
        </p:nvSpPr>
        <p:spPr>
          <a:xfrm>
            <a:off x="10084733" y="598842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Cezech</a:t>
            </a:r>
            <a:endParaRPr/>
          </a:p>
        </p:txBody>
      </p:sp>
      <p:sp>
        <p:nvSpPr>
          <p:cNvPr id="331" name="Google Shape;331;p8"/>
          <p:cNvSpPr txBox="1"/>
          <p:nvPr/>
        </p:nvSpPr>
        <p:spPr>
          <a:xfrm rot="-1417077">
            <a:off x="10806664" y="619639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Slovakia</a:t>
            </a:r>
            <a:endParaRPr/>
          </a:p>
        </p:txBody>
      </p:sp>
      <p:sp>
        <p:nvSpPr>
          <p:cNvPr id="332" name="Google Shape;332;p8"/>
          <p:cNvSpPr txBox="1"/>
          <p:nvPr/>
        </p:nvSpPr>
        <p:spPr>
          <a:xfrm rot="-1417077">
            <a:off x="10806664" y="663603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Hungary</a:t>
            </a:r>
            <a:endParaRPr/>
          </a:p>
        </p:txBody>
      </p:sp>
      <p:sp>
        <p:nvSpPr>
          <p:cNvPr id="333" name="Google Shape;333;p8"/>
          <p:cNvSpPr txBox="1"/>
          <p:nvPr/>
        </p:nvSpPr>
        <p:spPr>
          <a:xfrm rot="-148399">
            <a:off x="11934304" y="675494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Romania</a:t>
            </a:r>
            <a:endParaRPr/>
          </a:p>
        </p:txBody>
      </p:sp>
      <p:sp>
        <p:nvSpPr>
          <p:cNvPr id="334" name="Google Shape;334;p8"/>
          <p:cNvSpPr txBox="1"/>
          <p:nvPr/>
        </p:nvSpPr>
        <p:spPr>
          <a:xfrm rot="-83832">
            <a:off x="12072199" y="7606222"/>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Bulgaria</a:t>
            </a:r>
            <a:endParaRPr/>
          </a:p>
        </p:txBody>
      </p:sp>
      <p:sp>
        <p:nvSpPr>
          <p:cNvPr id="335" name="Google Shape;335;p8"/>
          <p:cNvSpPr txBox="1"/>
          <p:nvPr/>
        </p:nvSpPr>
        <p:spPr>
          <a:xfrm rot="-129039">
            <a:off x="11543872" y="850097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Grecia</a:t>
            </a:r>
            <a:endParaRPr/>
          </a:p>
        </p:txBody>
      </p:sp>
      <p:sp>
        <p:nvSpPr>
          <p:cNvPr id="336" name="Google Shape;336;p8"/>
          <p:cNvSpPr txBox="1"/>
          <p:nvPr/>
        </p:nvSpPr>
        <p:spPr>
          <a:xfrm>
            <a:off x="9144000" y="725869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Italy</a:t>
            </a:r>
            <a:endParaRPr/>
          </a:p>
        </p:txBody>
      </p:sp>
      <p:sp>
        <p:nvSpPr>
          <p:cNvPr id="337" name="Google Shape;337;p8"/>
          <p:cNvSpPr txBox="1"/>
          <p:nvPr/>
        </p:nvSpPr>
        <p:spPr>
          <a:xfrm>
            <a:off x="7723849" y="6788694"/>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France</a:t>
            </a:r>
            <a:endParaRPr/>
          </a:p>
        </p:txBody>
      </p:sp>
      <p:sp>
        <p:nvSpPr>
          <p:cNvPr id="338" name="Google Shape;338;p8"/>
          <p:cNvSpPr txBox="1"/>
          <p:nvPr/>
        </p:nvSpPr>
        <p:spPr>
          <a:xfrm>
            <a:off x="6326980" y="828249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Spain</a:t>
            </a:r>
            <a:endParaRPr/>
          </a:p>
        </p:txBody>
      </p:sp>
      <p:sp>
        <p:nvSpPr>
          <p:cNvPr id="339" name="Google Shape;339;p8"/>
          <p:cNvSpPr txBox="1"/>
          <p:nvPr/>
        </p:nvSpPr>
        <p:spPr>
          <a:xfrm rot="-3913677">
            <a:off x="5705435" y="787179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Portugal</a:t>
            </a:r>
            <a:endParaRPr/>
          </a:p>
        </p:txBody>
      </p:sp>
      <p:sp>
        <p:nvSpPr>
          <p:cNvPr id="340" name="Google Shape;340;p8"/>
          <p:cNvSpPr txBox="1"/>
          <p:nvPr/>
        </p:nvSpPr>
        <p:spPr>
          <a:xfrm>
            <a:off x="10675021" y="542238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Poland</a:t>
            </a:r>
            <a:endParaRPr/>
          </a:p>
        </p:txBody>
      </p:sp>
      <p:sp>
        <p:nvSpPr>
          <p:cNvPr id="341" name="Google Shape;341;p8"/>
          <p:cNvSpPr txBox="1"/>
          <p:nvPr/>
        </p:nvSpPr>
        <p:spPr>
          <a:xfrm>
            <a:off x="9144000" y="566457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Germany</a:t>
            </a:r>
            <a:endParaRPr/>
          </a:p>
        </p:txBody>
      </p:sp>
      <p:sp>
        <p:nvSpPr>
          <p:cNvPr id="342" name="Google Shape;342;p8"/>
          <p:cNvSpPr txBox="1"/>
          <p:nvPr/>
        </p:nvSpPr>
        <p:spPr>
          <a:xfrm rot="-3240774">
            <a:off x="8274867" y="5327403"/>
            <a:ext cx="1092040"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Nether.</a:t>
            </a:r>
            <a:endParaRPr/>
          </a:p>
        </p:txBody>
      </p:sp>
      <p:sp>
        <p:nvSpPr>
          <p:cNvPr id="343" name="Google Shape;343;p8"/>
          <p:cNvSpPr txBox="1"/>
          <p:nvPr/>
        </p:nvSpPr>
        <p:spPr>
          <a:xfrm>
            <a:off x="8248885" y="578667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Belgio</a:t>
            </a:r>
            <a:endParaRPr/>
          </a:p>
        </p:txBody>
      </p:sp>
      <p:sp>
        <p:nvSpPr>
          <p:cNvPr id="344" name="Google Shape;344;p8"/>
          <p:cNvSpPr txBox="1"/>
          <p:nvPr/>
        </p:nvSpPr>
        <p:spPr>
          <a:xfrm rot="-1619009">
            <a:off x="6317543" y="482198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Ireland</a:t>
            </a:r>
            <a:endParaRPr/>
          </a:p>
        </p:txBody>
      </p:sp>
      <p:sp>
        <p:nvSpPr>
          <p:cNvPr id="345" name="Google Shape;345;p8"/>
          <p:cNvSpPr txBox="1"/>
          <p:nvPr/>
        </p:nvSpPr>
        <p:spPr>
          <a:xfrm>
            <a:off x="9837055" y="951783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000000"/>
                </a:solidFill>
                <a:latin typeface="Arial"/>
                <a:ea typeface="Arial"/>
                <a:cs typeface="Arial"/>
                <a:sym typeface="Arial"/>
              </a:rPr>
              <a:t>Malta</a:t>
            </a:r>
            <a:endParaRPr/>
          </a:p>
        </p:txBody>
      </p:sp>
      <p:sp>
        <p:nvSpPr>
          <p:cNvPr id="346" name="Google Shape;346;p8"/>
          <p:cNvSpPr txBox="1"/>
          <p:nvPr/>
        </p:nvSpPr>
        <p:spPr>
          <a:xfrm>
            <a:off x="11122578" y="2279949"/>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Finland</a:t>
            </a:r>
            <a:endParaRPr/>
          </a:p>
        </p:txBody>
      </p:sp>
      <p:sp>
        <p:nvSpPr>
          <p:cNvPr id="347" name="Google Shape;347;p8"/>
          <p:cNvSpPr txBox="1"/>
          <p:nvPr/>
        </p:nvSpPr>
        <p:spPr>
          <a:xfrm>
            <a:off x="9818005" y="32530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Sweden</a:t>
            </a:r>
            <a:endParaRPr/>
          </a:p>
        </p:txBody>
      </p:sp>
      <p:sp>
        <p:nvSpPr>
          <p:cNvPr id="348" name="Google Shape;348;p8"/>
          <p:cNvSpPr txBox="1"/>
          <p:nvPr/>
        </p:nvSpPr>
        <p:spPr>
          <a:xfrm>
            <a:off x="11262870" y="345477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Estonia</a:t>
            </a:r>
            <a:endParaRPr/>
          </a:p>
        </p:txBody>
      </p:sp>
      <p:sp>
        <p:nvSpPr>
          <p:cNvPr id="349" name="Google Shape;349;p8"/>
          <p:cNvSpPr txBox="1"/>
          <p:nvPr/>
        </p:nvSpPr>
        <p:spPr>
          <a:xfrm>
            <a:off x="11427406" y="3890439"/>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Latvia</a:t>
            </a:r>
            <a:endParaRPr/>
          </a:p>
        </p:txBody>
      </p:sp>
      <p:sp>
        <p:nvSpPr>
          <p:cNvPr id="350" name="Google Shape;350;p8"/>
          <p:cNvSpPr txBox="1"/>
          <p:nvPr/>
        </p:nvSpPr>
        <p:spPr>
          <a:xfrm>
            <a:off x="11175105" y="4289532"/>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Lithuania</a:t>
            </a:r>
            <a:endParaRPr/>
          </a:p>
        </p:txBody>
      </p:sp>
      <p:sp>
        <p:nvSpPr>
          <p:cNvPr id="351" name="Google Shape;351;p8"/>
          <p:cNvSpPr txBox="1"/>
          <p:nvPr/>
        </p:nvSpPr>
        <p:spPr>
          <a:xfrm>
            <a:off x="8429984" y="5988423"/>
            <a:ext cx="111622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Lux.</a:t>
            </a:r>
            <a:endParaRPr/>
          </a:p>
        </p:txBody>
      </p:sp>
      <p:sp>
        <p:nvSpPr>
          <p:cNvPr id="352" name="Google Shape;352;p8"/>
          <p:cNvSpPr txBox="1"/>
          <p:nvPr/>
        </p:nvSpPr>
        <p:spPr>
          <a:xfrm>
            <a:off x="9644078" y="6906572"/>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Slovenia</a:t>
            </a:r>
            <a:endParaRPr/>
          </a:p>
        </p:txBody>
      </p:sp>
      <p:sp>
        <p:nvSpPr>
          <p:cNvPr id="353" name="Google Shape;353;p8"/>
          <p:cNvSpPr txBox="1"/>
          <p:nvPr/>
        </p:nvSpPr>
        <p:spPr>
          <a:xfrm>
            <a:off x="12522431" y="9128852"/>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000000"/>
                </a:solidFill>
                <a:latin typeface="Arial"/>
                <a:ea typeface="Arial"/>
                <a:cs typeface="Arial"/>
                <a:sym typeface="Arial"/>
              </a:rPr>
              <a:t>Cipro</a:t>
            </a:r>
            <a:endParaRPr/>
          </a:p>
        </p:txBody>
      </p:sp>
      <p:sp>
        <p:nvSpPr>
          <p:cNvPr id="354" name="Google Shape;354;p8"/>
          <p:cNvSpPr txBox="1"/>
          <p:nvPr/>
        </p:nvSpPr>
        <p:spPr>
          <a:xfrm>
            <a:off x="10171915" y="7074120"/>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FFFFFF"/>
                </a:solidFill>
                <a:latin typeface="Arial"/>
                <a:ea typeface="Arial"/>
                <a:cs typeface="Arial"/>
                <a:sym typeface="Arial"/>
              </a:rPr>
              <a:t>Croatia</a:t>
            </a:r>
            <a:endParaRPr/>
          </a:p>
        </p:txBody>
      </p:sp>
      <p:sp>
        <p:nvSpPr>
          <p:cNvPr id="355" name="Google Shape;355;p8"/>
          <p:cNvSpPr txBox="1"/>
          <p:nvPr/>
        </p:nvSpPr>
        <p:spPr>
          <a:xfrm>
            <a:off x="1583866" y="2806629"/>
            <a:ext cx="3606300" cy="4464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1">
                <a:solidFill>
                  <a:srgbClr val="AB6000"/>
                </a:solidFill>
                <a:latin typeface="Arial"/>
                <a:ea typeface="Arial"/>
                <a:cs typeface="Arial"/>
                <a:sym typeface="Arial"/>
              </a:rPr>
              <a:t>Solution Exercise 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2" name="Google Shape;362;p9"/>
          <p:cNvGrpSpPr/>
          <p:nvPr/>
        </p:nvGrpSpPr>
        <p:grpSpPr>
          <a:xfrm rot="-9182015">
            <a:off x="-2124369" y="5931532"/>
            <a:ext cx="7989165" cy="5533237"/>
            <a:chOff x="0" y="0"/>
            <a:chExt cx="3429000" cy="2374900"/>
          </a:xfrm>
        </p:grpSpPr>
        <p:sp>
          <p:nvSpPr>
            <p:cNvPr id="363" name="Google Shape;363;p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65" name="Google Shape;365;p9"/>
          <p:cNvGrpSpPr/>
          <p:nvPr/>
        </p:nvGrpSpPr>
        <p:grpSpPr>
          <a:xfrm>
            <a:off x="734279" y="386155"/>
            <a:ext cx="16819442" cy="9514689"/>
            <a:chOff x="0" y="0"/>
            <a:chExt cx="22425922" cy="12686252"/>
          </a:xfrm>
        </p:grpSpPr>
        <p:sp>
          <p:nvSpPr>
            <p:cNvPr id="366" name="Google Shape;366;p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7" name="Google Shape;367;p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68" name="Google Shape;368;p9"/>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9" name="Google Shape;369;p9"/>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0" name="Google Shape;370;p9"/>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1" name="Google Shape;371;p9"/>
          <p:cNvSpPr/>
          <p:nvPr/>
        </p:nvSpPr>
        <p:spPr>
          <a:xfrm>
            <a:off x="9797410" y="7942262"/>
            <a:ext cx="4238523" cy="160057"/>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10">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2" name="Google Shape;372;p9"/>
          <p:cNvSpPr txBox="1"/>
          <p:nvPr/>
        </p:nvSpPr>
        <p:spPr>
          <a:xfrm>
            <a:off x="2885732" y="2739538"/>
            <a:ext cx="12944700" cy="6403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8000">
                <a:solidFill>
                  <a:srgbClr val="402B2B"/>
                </a:solidFill>
                <a:latin typeface="Play"/>
                <a:ea typeface="Play"/>
                <a:cs typeface="Play"/>
                <a:sym typeface="Play"/>
              </a:rPr>
              <a:t>Try to draw the borders of the European countries and write the names of the countries</a:t>
            </a:r>
            <a:endParaRPr/>
          </a:p>
        </p:txBody>
      </p:sp>
      <p:sp>
        <p:nvSpPr>
          <p:cNvPr id="373" name="Google Shape;373;p9"/>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4" name="Google Shape;374;p9"/>
          <p:cNvSpPr txBox="1"/>
          <p:nvPr/>
        </p:nvSpPr>
        <p:spPr>
          <a:xfrm>
            <a:off x="7429083" y="1758799"/>
            <a:ext cx="3429900" cy="80040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2</a:t>
            </a:r>
            <a:endParaRPr/>
          </a:p>
        </p:txBody>
      </p:sp>
      <p:sp>
        <p:nvSpPr>
          <p:cNvPr id="375" name="Google Shape;375;p9"/>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9"/>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3" name="Google Shape;383;p10"/>
          <p:cNvGrpSpPr/>
          <p:nvPr/>
        </p:nvGrpSpPr>
        <p:grpSpPr>
          <a:xfrm rot="-9182015">
            <a:off x="-2124369" y="5931532"/>
            <a:ext cx="7989165" cy="5533237"/>
            <a:chOff x="0" y="0"/>
            <a:chExt cx="3429000" cy="2374900"/>
          </a:xfrm>
        </p:grpSpPr>
        <p:sp>
          <p:nvSpPr>
            <p:cNvPr id="384" name="Google Shape;384;p1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5" name="Google Shape;385;p1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86" name="Google Shape;386;p10"/>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7" name="Google Shape;387;p10"/>
          <p:cNvGrpSpPr/>
          <p:nvPr/>
        </p:nvGrpSpPr>
        <p:grpSpPr>
          <a:xfrm>
            <a:off x="734279" y="-429900"/>
            <a:ext cx="16819442" cy="11418817"/>
            <a:chOff x="0" y="0"/>
            <a:chExt cx="22425922" cy="15225090"/>
          </a:xfrm>
        </p:grpSpPr>
        <p:sp>
          <p:nvSpPr>
            <p:cNvPr id="388" name="Google Shape;388;p10"/>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9" r="-4185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9" name="Google Shape;389;p10"/>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5" r="-1000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90" name="Google Shape;390;p10"/>
          <p:cNvSpPr/>
          <p:nvPr/>
        </p:nvSpPr>
        <p:spPr>
          <a:xfrm>
            <a:off x="0" y="10954"/>
            <a:ext cx="2804081" cy="588857"/>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1" name="Google Shape;391;p10"/>
          <p:cNvSpPr/>
          <p:nvPr/>
        </p:nvSpPr>
        <p:spPr>
          <a:xfrm rot="-68087">
            <a:off x="16682028" y="9440333"/>
            <a:ext cx="470518" cy="479508"/>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2" name="Google Shape;392;p10"/>
          <p:cNvSpPr/>
          <p:nvPr/>
        </p:nvSpPr>
        <p:spPr>
          <a:xfrm rot="-68087">
            <a:off x="16682028" y="309994"/>
            <a:ext cx="470518" cy="479508"/>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3" name="Google Shape;393;p10"/>
          <p:cNvSpPr/>
          <p:nvPr/>
        </p:nvSpPr>
        <p:spPr>
          <a:xfrm>
            <a:off x="2799613" y="0"/>
            <a:ext cx="12898672" cy="10446793"/>
          </a:xfrm>
          <a:custGeom>
            <a:avLst/>
            <a:gdLst/>
            <a:ahLst/>
            <a:cxnLst/>
            <a:rect l="l" t="t" r="r" b="b"/>
            <a:pathLst>
              <a:path w="12898672" h="10446793" extrusionOk="0">
                <a:moveTo>
                  <a:pt x="0" y="0"/>
                </a:moveTo>
                <a:lnTo>
                  <a:pt x="12898671" y="0"/>
                </a:lnTo>
                <a:lnTo>
                  <a:pt x="12898671" y="10446793"/>
                </a:lnTo>
                <a:lnTo>
                  <a:pt x="0" y="10446793"/>
                </a:lnTo>
                <a:lnTo>
                  <a:pt x="0" y="0"/>
                </a:lnTo>
                <a:close/>
              </a:path>
            </a:pathLst>
          </a:custGeom>
          <a:blipFill rotWithShape="1">
            <a:blip r:embed="rId10">
              <a:alphaModFix/>
            </a:blip>
            <a:stretch>
              <a:fillRect l="-1020" t="-2289" r="-101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10"/>
          <p:cNvSpPr txBox="1"/>
          <p:nvPr/>
        </p:nvSpPr>
        <p:spPr>
          <a:xfrm>
            <a:off x="8474580" y="100072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4E566E"/>
                </a:solidFill>
                <a:latin typeface="Arial"/>
                <a:ea typeface="Arial"/>
                <a:cs typeface="Arial"/>
                <a:sym typeface="Arial"/>
              </a:rPr>
              <a:t>Malta</a:t>
            </a:r>
            <a:endParaRPr/>
          </a:p>
        </p:txBody>
      </p:sp>
      <p:sp>
        <p:nvSpPr>
          <p:cNvPr id="395" name="Google Shape;395;p10"/>
          <p:cNvSpPr txBox="1"/>
          <p:nvPr/>
        </p:nvSpPr>
        <p:spPr>
          <a:xfrm>
            <a:off x="12156523" y="94497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None/>
            </a:pPr>
            <a:r>
              <a:rPr lang="en-US" sz="1323">
                <a:solidFill>
                  <a:srgbClr val="4E566E"/>
                </a:solidFill>
                <a:latin typeface="Arial"/>
                <a:ea typeface="Arial"/>
                <a:cs typeface="Arial"/>
                <a:sym typeface="Arial"/>
              </a:rPr>
              <a:t>Cipro</a:t>
            </a:r>
            <a:endParaRPr/>
          </a:p>
        </p:txBody>
      </p:sp>
      <p:sp>
        <p:nvSpPr>
          <p:cNvPr id="396" name="Google Shape;396;p10"/>
          <p:cNvSpPr txBox="1"/>
          <p:nvPr/>
        </p:nvSpPr>
        <p:spPr>
          <a:xfrm rot="-5400000">
            <a:off x="19463" y="4835962"/>
            <a:ext cx="3606251"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2</a:t>
            </a:r>
            <a:endParaRPr/>
          </a:p>
        </p:txBody>
      </p:sp>
      <p:sp>
        <p:nvSpPr>
          <p:cNvPr id="397" name="Google Shape;397;p10"/>
          <p:cNvSpPr/>
          <p:nvPr/>
        </p:nvSpPr>
        <p:spPr>
          <a:xfrm rot="-5400000">
            <a:off x="376827" y="5199481"/>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4" name="Google Shape;404;p11"/>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05" name="Google Shape;405;p11"/>
          <p:cNvGrpSpPr/>
          <p:nvPr/>
        </p:nvGrpSpPr>
        <p:grpSpPr>
          <a:xfrm rot="-9182015">
            <a:off x="-2124369" y="5931532"/>
            <a:ext cx="7989165" cy="5533237"/>
            <a:chOff x="0" y="0"/>
            <a:chExt cx="3429000" cy="2374900"/>
          </a:xfrm>
        </p:grpSpPr>
        <p:sp>
          <p:nvSpPr>
            <p:cNvPr id="406" name="Google Shape;406;p1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7" name="Google Shape;407;p1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08" name="Google Shape;408;p11"/>
          <p:cNvGrpSpPr/>
          <p:nvPr/>
        </p:nvGrpSpPr>
        <p:grpSpPr>
          <a:xfrm>
            <a:off x="734279" y="386155"/>
            <a:ext cx="16819442" cy="9514689"/>
            <a:chOff x="0" y="0"/>
            <a:chExt cx="22425922" cy="12686252"/>
          </a:xfrm>
        </p:grpSpPr>
        <p:sp>
          <p:nvSpPr>
            <p:cNvPr id="409" name="Google Shape;409;p11"/>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0" name="Google Shape;410;p11"/>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11" name="Google Shape;411;p11"/>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2" name="Google Shape;412;p11"/>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3" name="Google Shape;413;p11"/>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4" name="Google Shape;414;p11"/>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5" name="Google Shape;415;p11"/>
          <p:cNvSpPr txBox="1"/>
          <p:nvPr/>
        </p:nvSpPr>
        <p:spPr>
          <a:xfrm>
            <a:off x="2671588" y="3360420"/>
            <a:ext cx="12944700" cy="2770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000">
                <a:solidFill>
                  <a:srgbClr val="945A02"/>
                </a:solidFill>
                <a:latin typeface="Play"/>
                <a:ea typeface="Play"/>
                <a:cs typeface="Play"/>
                <a:sym typeface="Play"/>
              </a:rPr>
              <a:t>2.</a:t>
            </a:r>
            <a:r>
              <a:rPr lang="en-US" sz="9000">
                <a:solidFill>
                  <a:srgbClr val="402B2B"/>
                </a:solidFill>
                <a:latin typeface="Play"/>
                <a:ea typeface="Play"/>
                <a:cs typeface="Play"/>
                <a:sym typeface="Play"/>
              </a:rPr>
              <a:t> The European Political Structure</a:t>
            </a:r>
            <a:endParaRPr sz="9000"/>
          </a:p>
        </p:txBody>
      </p:sp>
      <p:sp>
        <p:nvSpPr>
          <p:cNvPr id="416" name="Google Shape;416;p11"/>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1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23" name="Google Shape;423;p12"/>
          <p:cNvGrpSpPr/>
          <p:nvPr/>
        </p:nvGrpSpPr>
        <p:grpSpPr>
          <a:xfrm rot="1015533">
            <a:off x="11860654" y="-5150158"/>
            <a:ext cx="10325542" cy="7151394"/>
            <a:chOff x="0" y="0"/>
            <a:chExt cx="3429000" cy="2374900"/>
          </a:xfrm>
        </p:grpSpPr>
        <p:sp>
          <p:nvSpPr>
            <p:cNvPr id="424" name="Google Shape;424;p1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5" name="Google Shape;425;p1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26" name="Google Shape;426;p12"/>
          <p:cNvGrpSpPr/>
          <p:nvPr/>
        </p:nvGrpSpPr>
        <p:grpSpPr>
          <a:xfrm rot="-7713192">
            <a:off x="-927703" y="7681559"/>
            <a:ext cx="9304676" cy="6444350"/>
            <a:chOff x="0" y="0"/>
            <a:chExt cx="3429000" cy="2374900"/>
          </a:xfrm>
        </p:grpSpPr>
        <p:sp>
          <p:nvSpPr>
            <p:cNvPr id="427" name="Google Shape;427;p1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8" name="Google Shape;428;p1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29" name="Google Shape;429;p12"/>
          <p:cNvGrpSpPr/>
          <p:nvPr/>
        </p:nvGrpSpPr>
        <p:grpSpPr>
          <a:xfrm>
            <a:off x="5826926" y="1651539"/>
            <a:ext cx="8280495" cy="182207"/>
            <a:chOff x="0" y="0"/>
            <a:chExt cx="11040660" cy="242943"/>
          </a:xfrm>
        </p:grpSpPr>
        <p:sp>
          <p:nvSpPr>
            <p:cNvPr id="430" name="Google Shape;430;p12"/>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7">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1" name="Google Shape;431;p12"/>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32" name="Google Shape;432;p12"/>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3" name="Google Shape;433;p12"/>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4" name="Google Shape;434;p12"/>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p12"/>
          <p:cNvSpPr txBox="1"/>
          <p:nvPr/>
        </p:nvSpPr>
        <p:spPr>
          <a:xfrm>
            <a:off x="5826926" y="745033"/>
            <a:ext cx="7794028" cy="756539"/>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None/>
            </a:pPr>
            <a:r>
              <a:rPr lang="en-US" sz="5600">
                <a:solidFill>
                  <a:srgbClr val="402B2B"/>
                </a:solidFill>
                <a:latin typeface="Play"/>
                <a:ea typeface="Play"/>
                <a:cs typeface="Play"/>
                <a:sym typeface="Play"/>
              </a:rPr>
              <a:t>The European Political Structure</a:t>
            </a:r>
            <a:endParaRPr/>
          </a:p>
        </p:txBody>
      </p:sp>
      <p:sp>
        <p:nvSpPr>
          <p:cNvPr id="436" name="Google Shape;436;p12"/>
          <p:cNvSpPr/>
          <p:nvPr/>
        </p:nvSpPr>
        <p:spPr>
          <a:xfrm>
            <a:off x="10020025" y="2467184"/>
            <a:ext cx="3138935" cy="1838519"/>
          </a:xfrm>
          <a:custGeom>
            <a:avLst/>
            <a:gdLst/>
            <a:ahLst/>
            <a:cxnLst/>
            <a:rect l="l" t="t" r="r" b="b"/>
            <a:pathLst>
              <a:path w="3138935" h="1838519" extrusionOk="0">
                <a:moveTo>
                  <a:pt x="0" y="0"/>
                </a:moveTo>
                <a:lnTo>
                  <a:pt x="3138936" y="0"/>
                </a:lnTo>
                <a:lnTo>
                  <a:pt x="3138936" y="1838519"/>
                </a:lnTo>
                <a:lnTo>
                  <a:pt x="0" y="1838519"/>
                </a:lnTo>
                <a:lnTo>
                  <a:pt x="0" y="0"/>
                </a:lnTo>
                <a:close/>
              </a:path>
            </a:pathLst>
          </a:custGeom>
          <a:blipFill rotWithShape="1">
            <a:blip r:embed="rId11">
              <a:alphaModFix/>
            </a:blip>
            <a:stretch>
              <a:fillRect/>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7" name="Google Shape;437;p12"/>
          <p:cNvSpPr/>
          <p:nvPr/>
        </p:nvSpPr>
        <p:spPr>
          <a:xfrm>
            <a:off x="5975049" y="5257276"/>
            <a:ext cx="2523992" cy="2426915"/>
          </a:xfrm>
          <a:custGeom>
            <a:avLst/>
            <a:gdLst/>
            <a:ahLst/>
            <a:cxnLst/>
            <a:rect l="l" t="t" r="r" b="b"/>
            <a:pathLst>
              <a:path w="2523992" h="2426915" extrusionOk="0">
                <a:moveTo>
                  <a:pt x="0" y="0"/>
                </a:moveTo>
                <a:lnTo>
                  <a:pt x="2523992" y="0"/>
                </a:lnTo>
                <a:lnTo>
                  <a:pt x="2523992" y="2426915"/>
                </a:lnTo>
                <a:lnTo>
                  <a:pt x="0" y="2426915"/>
                </a:lnTo>
                <a:lnTo>
                  <a:pt x="0" y="0"/>
                </a:lnTo>
                <a:close/>
              </a:path>
            </a:pathLst>
          </a:custGeom>
          <a:blipFill rotWithShape="1">
            <a:blip r:embed="rId12">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8" name="Google Shape;438;p12"/>
          <p:cNvSpPr/>
          <p:nvPr/>
        </p:nvSpPr>
        <p:spPr>
          <a:xfrm>
            <a:off x="5995680" y="2487264"/>
            <a:ext cx="3744559" cy="1818439"/>
          </a:xfrm>
          <a:custGeom>
            <a:avLst/>
            <a:gdLst/>
            <a:ahLst/>
            <a:cxnLst/>
            <a:rect l="l" t="t" r="r" b="b"/>
            <a:pathLst>
              <a:path w="3744559" h="1818439" extrusionOk="0">
                <a:moveTo>
                  <a:pt x="0" y="0"/>
                </a:moveTo>
                <a:lnTo>
                  <a:pt x="3744559" y="0"/>
                </a:lnTo>
                <a:lnTo>
                  <a:pt x="3744559" y="1818439"/>
                </a:lnTo>
                <a:lnTo>
                  <a:pt x="0" y="1818439"/>
                </a:lnTo>
                <a:lnTo>
                  <a:pt x="0" y="0"/>
                </a:lnTo>
                <a:close/>
              </a:path>
            </a:pathLst>
          </a:custGeom>
          <a:blipFill rotWithShape="1">
            <a:blip r:embed="rId13">
              <a:alphaModFix/>
            </a:blip>
            <a:stretch>
              <a:fillRect l="-12995" r="-5470" b="-2817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9" name="Google Shape;439;p12"/>
          <p:cNvSpPr/>
          <p:nvPr/>
        </p:nvSpPr>
        <p:spPr>
          <a:xfrm>
            <a:off x="13428475" y="5257276"/>
            <a:ext cx="3355405" cy="2418813"/>
          </a:xfrm>
          <a:custGeom>
            <a:avLst/>
            <a:gdLst/>
            <a:ahLst/>
            <a:cxnLst/>
            <a:rect l="l" t="t" r="r" b="b"/>
            <a:pathLst>
              <a:path w="3355405" h="2418813" extrusionOk="0">
                <a:moveTo>
                  <a:pt x="0" y="0"/>
                </a:moveTo>
                <a:lnTo>
                  <a:pt x="3355405" y="0"/>
                </a:lnTo>
                <a:lnTo>
                  <a:pt x="3355405" y="2418812"/>
                </a:lnTo>
                <a:lnTo>
                  <a:pt x="0" y="2418812"/>
                </a:lnTo>
                <a:lnTo>
                  <a:pt x="0" y="0"/>
                </a:lnTo>
                <a:close/>
              </a:path>
            </a:pathLst>
          </a:custGeom>
          <a:blipFill rotWithShape="1">
            <a:blip r:embed="rId14">
              <a:alphaModFix/>
            </a:blip>
            <a:stretch>
              <a:fillRect l="-14076" r="-14076"/>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0" name="Google Shape;440;p12"/>
          <p:cNvSpPr/>
          <p:nvPr/>
        </p:nvSpPr>
        <p:spPr>
          <a:xfrm>
            <a:off x="8914322" y="5257276"/>
            <a:ext cx="4240623" cy="2418813"/>
          </a:xfrm>
          <a:custGeom>
            <a:avLst/>
            <a:gdLst/>
            <a:ahLst/>
            <a:cxnLst/>
            <a:rect l="l" t="t" r="r" b="b"/>
            <a:pathLst>
              <a:path w="4240623" h="2418813" extrusionOk="0">
                <a:moveTo>
                  <a:pt x="0" y="0"/>
                </a:moveTo>
                <a:lnTo>
                  <a:pt x="4240623" y="0"/>
                </a:lnTo>
                <a:lnTo>
                  <a:pt x="4240623" y="2418812"/>
                </a:lnTo>
                <a:lnTo>
                  <a:pt x="0" y="2418812"/>
                </a:lnTo>
                <a:lnTo>
                  <a:pt x="0" y="0"/>
                </a:lnTo>
                <a:close/>
              </a:path>
            </a:pathLst>
          </a:custGeom>
          <a:blipFill rotWithShape="1">
            <a:blip r:embed="rId15">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12"/>
          <p:cNvSpPr txBox="1"/>
          <p:nvPr/>
        </p:nvSpPr>
        <p:spPr>
          <a:xfrm>
            <a:off x="5995680" y="4267603"/>
            <a:ext cx="2754154"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European Parliament</a:t>
            </a:r>
            <a:endParaRPr/>
          </a:p>
        </p:txBody>
      </p:sp>
      <p:sp>
        <p:nvSpPr>
          <p:cNvPr id="442" name="Google Shape;442;p12"/>
          <p:cNvSpPr txBox="1"/>
          <p:nvPr/>
        </p:nvSpPr>
        <p:spPr>
          <a:xfrm>
            <a:off x="10020025" y="4267603"/>
            <a:ext cx="2861429"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European Council</a:t>
            </a:r>
            <a:endParaRPr/>
          </a:p>
        </p:txBody>
      </p:sp>
      <p:sp>
        <p:nvSpPr>
          <p:cNvPr id="443" name="Google Shape;443;p12"/>
          <p:cNvSpPr txBox="1"/>
          <p:nvPr/>
        </p:nvSpPr>
        <p:spPr>
          <a:xfrm>
            <a:off x="5975049" y="7646091"/>
            <a:ext cx="2758485" cy="72771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Council of European Unionl</a:t>
            </a:r>
            <a:endParaRPr/>
          </a:p>
        </p:txBody>
      </p:sp>
      <p:sp>
        <p:nvSpPr>
          <p:cNvPr id="444" name="Google Shape;444;p12"/>
          <p:cNvSpPr txBox="1"/>
          <p:nvPr/>
        </p:nvSpPr>
        <p:spPr>
          <a:xfrm>
            <a:off x="9135337" y="7637988"/>
            <a:ext cx="4023624" cy="72771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European </a:t>
            </a:r>
            <a:endParaRPr/>
          </a:p>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Commission</a:t>
            </a:r>
            <a:endParaRPr/>
          </a:p>
        </p:txBody>
      </p:sp>
      <p:sp>
        <p:nvSpPr>
          <p:cNvPr id="445" name="Google Shape;445;p12"/>
          <p:cNvSpPr txBox="1"/>
          <p:nvPr/>
        </p:nvSpPr>
        <p:spPr>
          <a:xfrm>
            <a:off x="13007721" y="7714188"/>
            <a:ext cx="4497110" cy="72771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Court of Justice </a:t>
            </a:r>
            <a:endParaRPr/>
          </a:p>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of the European Union</a:t>
            </a:r>
            <a:endParaRPr/>
          </a:p>
        </p:txBody>
      </p:sp>
      <p:grpSp>
        <p:nvGrpSpPr>
          <p:cNvPr id="446" name="Google Shape;446;p12"/>
          <p:cNvGrpSpPr/>
          <p:nvPr/>
        </p:nvGrpSpPr>
        <p:grpSpPr>
          <a:xfrm>
            <a:off x="1" y="467939"/>
            <a:ext cx="5400248" cy="7811357"/>
            <a:chOff x="1" y="0"/>
            <a:chExt cx="7200330" cy="10415143"/>
          </a:xfrm>
        </p:grpSpPr>
        <p:sp>
          <p:nvSpPr>
            <p:cNvPr id="447" name="Google Shape;447;p12"/>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48" name="Google Shape;448;p12"/>
            <p:cNvGrpSpPr/>
            <p:nvPr/>
          </p:nvGrpSpPr>
          <p:grpSpPr>
            <a:xfrm rot="-173233">
              <a:off x="235311" y="163451"/>
              <a:ext cx="6729710" cy="9512830"/>
              <a:chOff x="0" y="0"/>
              <a:chExt cx="3267456" cy="4618736"/>
            </a:xfrm>
          </p:grpSpPr>
          <p:sp>
            <p:nvSpPr>
              <p:cNvPr id="449" name="Google Shape;449;p12"/>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0" name="Google Shape;450;p12"/>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51" r="-5427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1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57" name="Google Shape;457;p13"/>
          <p:cNvGrpSpPr/>
          <p:nvPr/>
        </p:nvGrpSpPr>
        <p:grpSpPr>
          <a:xfrm rot="1015533">
            <a:off x="11860654" y="-5150158"/>
            <a:ext cx="10325542" cy="7151394"/>
            <a:chOff x="0" y="0"/>
            <a:chExt cx="3429000" cy="2374900"/>
          </a:xfrm>
        </p:grpSpPr>
        <p:sp>
          <p:nvSpPr>
            <p:cNvPr id="458" name="Google Shape;458;p1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1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60" name="Google Shape;460;p13"/>
          <p:cNvGrpSpPr/>
          <p:nvPr/>
        </p:nvGrpSpPr>
        <p:grpSpPr>
          <a:xfrm rot="-7713192">
            <a:off x="-927703" y="7681559"/>
            <a:ext cx="9304676" cy="6444350"/>
            <a:chOff x="0" y="0"/>
            <a:chExt cx="3429000" cy="2374900"/>
          </a:xfrm>
        </p:grpSpPr>
        <p:sp>
          <p:nvSpPr>
            <p:cNvPr id="461" name="Google Shape;461;p1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2" name="Google Shape;462;p1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63" name="Google Shape;463;p13"/>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13"/>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5" name="Google Shape;465;p13"/>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9">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6" name="Google Shape;466;p13"/>
          <p:cNvSpPr txBox="1"/>
          <p:nvPr/>
        </p:nvSpPr>
        <p:spPr>
          <a:xfrm>
            <a:off x="7525848" y="2549923"/>
            <a:ext cx="8237400" cy="7804800"/>
          </a:xfrm>
          <a:prstGeom prst="rect">
            <a:avLst/>
          </a:prstGeom>
          <a:noFill/>
          <a:ln>
            <a:noFill/>
          </a:ln>
        </p:spPr>
        <p:txBody>
          <a:bodyPr spcFirstLastPara="1" wrap="square" lIns="0" tIns="0" rIns="0" bIns="0" anchor="t" anchorCtr="0">
            <a:spAutoFit/>
          </a:bodyPr>
          <a:lstStyle/>
          <a:p>
            <a:pPr marL="0" marR="0" lvl="0" indent="0" algn="l" rtl="0">
              <a:lnSpc>
                <a:spcPct val="138277"/>
              </a:lnSpc>
              <a:spcBef>
                <a:spcPts val="0"/>
              </a:spcBef>
              <a:spcAft>
                <a:spcPts val="0"/>
              </a:spcAft>
              <a:buNone/>
            </a:pPr>
            <a:endParaRPr sz="1800">
              <a:solidFill>
                <a:schemeClr val="dk1"/>
              </a:solidFill>
              <a:latin typeface="Calibri"/>
              <a:ea typeface="Calibri"/>
              <a:cs typeface="Calibri"/>
              <a:sym typeface="Calibri"/>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The European Parliament:</a:t>
            </a:r>
            <a:r>
              <a:rPr lang="en-US" sz="2100" b="0" i="0" u="none" strike="noStrike" cap="none">
                <a:solidFill>
                  <a:srgbClr val="000000"/>
                </a:solidFill>
                <a:latin typeface="Arimo"/>
                <a:ea typeface="Arimo"/>
                <a:cs typeface="Arimo"/>
                <a:sym typeface="Arimo"/>
              </a:rPr>
              <a:t> represents EU citizens and is directly elected by them. It works with the Council to create new rules and makes sure the EU's money is used properly.</a:t>
            </a:r>
            <a:endParaRPr/>
          </a:p>
          <a:p>
            <a:pPr marL="0" marR="0" lvl="0" indent="0" algn="l" rtl="0">
              <a:lnSpc>
                <a:spcPct val="122000"/>
              </a:lnSpc>
              <a:spcBef>
                <a:spcPts val="0"/>
              </a:spcBef>
              <a:spcAft>
                <a:spcPts val="0"/>
              </a:spcAft>
              <a:buNone/>
            </a:pPr>
            <a:endParaRPr sz="2100">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The European Council:  </a:t>
            </a:r>
            <a:r>
              <a:rPr lang="en-US" sz="2100" b="0" i="0" u="none" strike="noStrike" cap="none">
                <a:solidFill>
                  <a:srgbClr val="000000"/>
                </a:solidFill>
                <a:latin typeface="Arimo"/>
                <a:ea typeface="Arimo"/>
                <a:cs typeface="Arimo"/>
                <a:sym typeface="Arimo"/>
              </a:rPr>
              <a:t>is made up of the leaders of each EU country. They decide the main goals and plans for the EU.</a:t>
            </a:r>
            <a:endParaRPr/>
          </a:p>
          <a:p>
            <a:pPr marL="0" marR="0" lvl="0" indent="0" algn="l" rtl="0">
              <a:lnSpc>
                <a:spcPct val="122000"/>
              </a:lnSpc>
              <a:spcBef>
                <a:spcPts val="0"/>
              </a:spcBef>
              <a:spcAft>
                <a:spcPts val="0"/>
              </a:spcAft>
              <a:buNone/>
            </a:pPr>
            <a:endParaRPr sz="2100">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The Council of the European Union</a:t>
            </a:r>
            <a:r>
              <a:rPr lang="en-US" sz="2100" b="0" i="0" u="none" strike="noStrike" cap="none">
                <a:solidFill>
                  <a:srgbClr val="000000"/>
                </a:solidFill>
                <a:latin typeface="Arimo"/>
                <a:ea typeface="Arimo"/>
                <a:cs typeface="Arimo"/>
                <a:sym typeface="Arimo"/>
              </a:rPr>
              <a:t> also called the Council of Ministers, represents the governments of each EU country. It works with the European Parliament to create EU laws and organize important policies.</a:t>
            </a:r>
            <a:endParaRPr/>
          </a:p>
          <a:p>
            <a:pPr marL="0" marR="0" lvl="0" indent="0" algn="l" rtl="0">
              <a:lnSpc>
                <a:spcPct val="122000"/>
              </a:lnSpc>
              <a:spcBef>
                <a:spcPts val="0"/>
              </a:spcBef>
              <a:spcAft>
                <a:spcPts val="0"/>
              </a:spcAft>
              <a:buNone/>
            </a:pPr>
            <a:endParaRPr sz="2100">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The European Commission:</a:t>
            </a:r>
            <a:r>
              <a:rPr lang="en-US" sz="2100" b="0" i="0" u="none" strike="noStrike" cap="none">
                <a:solidFill>
                  <a:srgbClr val="000000"/>
                </a:solidFill>
                <a:latin typeface="Arimo"/>
                <a:ea typeface="Arimo"/>
                <a:cs typeface="Arimo"/>
                <a:sym typeface="Arimo"/>
              </a:rPr>
              <a:t> is the main group in charge of suggesting new laws, making sure decisions are carried out, and handling the everyday work of the EU.</a:t>
            </a:r>
            <a:endParaRPr/>
          </a:p>
          <a:p>
            <a:pPr marL="0" marR="0" lvl="0" indent="0" algn="l" rtl="0">
              <a:lnSpc>
                <a:spcPct val="122000"/>
              </a:lnSpc>
              <a:spcBef>
                <a:spcPts val="0"/>
              </a:spcBef>
              <a:spcAft>
                <a:spcPts val="0"/>
              </a:spcAft>
              <a:buNone/>
            </a:pPr>
            <a:endParaRPr sz="2100">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The Court of Justice of the European Union </a:t>
            </a:r>
            <a:r>
              <a:rPr lang="en-US" sz="2100" b="0" i="0" u="none" strike="noStrike" cap="none">
                <a:solidFill>
                  <a:srgbClr val="000000"/>
                </a:solidFill>
                <a:latin typeface="Arimo"/>
                <a:ea typeface="Arimo"/>
                <a:cs typeface="Arimo"/>
                <a:sym typeface="Arimo"/>
              </a:rPr>
              <a:t>(CJEU):  makes sure that EU laws are understood and followed in the same way by all EU countries.</a:t>
            </a:r>
            <a:endParaRPr sz="2100">
              <a:solidFill>
                <a:srgbClr val="000000"/>
              </a:solidFill>
              <a:latin typeface="Arimo"/>
              <a:ea typeface="Arimo"/>
              <a:cs typeface="Arimo"/>
              <a:sym typeface="Arimo"/>
            </a:endParaRPr>
          </a:p>
        </p:txBody>
      </p:sp>
      <p:grpSp>
        <p:nvGrpSpPr>
          <p:cNvPr id="467" name="Google Shape;467;p13"/>
          <p:cNvGrpSpPr/>
          <p:nvPr/>
        </p:nvGrpSpPr>
        <p:grpSpPr>
          <a:xfrm>
            <a:off x="5826926" y="1651539"/>
            <a:ext cx="8280495" cy="182207"/>
            <a:chOff x="0" y="0"/>
            <a:chExt cx="11040660" cy="242943"/>
          </a:xfrm>
        </p:grpSpPr>
        <p:sp>
          <p:nvSpPr>
            <p:cNvPr id="468" name="Google Shape;468;p13"/>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0">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p13"/>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70" name="Google Shape;470;p13"/>
          <p:cNvSpPr/>
          <p:nvPr/>
        </p:nvSpPr>
        <p:spPr>
          <a:xfrm>
            <a:off x="6032047" y="4283935"/>
            <a:ext cx="1493801" cy="859565"/>
          </a:xfrm>
          <a:custGeom>
            <a:avLst/>
            <a:gdLst/>
            <a:ahLst/>
            <a:cxnLst/>
            <a:rect l="l" t="t" r="r" b="b"/>
            <a:pathLst>
              <a:path w="1493801" h="859565" extrusionOk="0">
                <a:moveTo>
                  <a:pt x="0" y="0"/>
                </a:moveTo>
                <a:lnTo>
                  <a:pt x="1493801" y="0"/>
                </a:lnTo>
                <a:lnTo>
                  <a:pt x="1493801" y="859565"/>
                </a:lnTo>
                <a:lnTo>
                  <a:pt x="0" y="859565"/>
                </a:lnTo>
                <a:lnTo>
                  <a:pt x="0" y="0"/>
                </a:lnTo>
                <a:close/>
              </a:path>
            </a:pathLst>
          </a:custGeom>
          <a:blipFill rotWithShape="1">
            <a:blip r:embed="rId11">
              <a:alphaModFix/>
            </a:blip>
            <a:stretch>
              <a:fillRect t="-892" b="-893"/>
            </a:stretch>
          </a:blipFill>
          <a:ln w="9525"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13"/>
          <p:cNvSpPr/>
          <p:nvPr/>
        </p:nvSpPr>
        <p:spPr>
          <a:xfrm>
            <a:off x="6265998" y="5457825"/>
            <a:ext cx="1025899" cy="969106"/>
          </a:xfrm>
          <a:custGeom>
            <a:avLst/>
            <a:gdLst/>
            <a:ahLst/>
            <a:cxnLst/>
            <a:rect l="l" t="t" r="r" b="b"/>
            <a:pathLst>
              <a:path w="1025899" h="969106" extrusionOk="0">
                <a:moveTo>
                  <a:pt x="0" y="0"/>
                </a:moveTo>
                <a:lnTo>
                  <a:pt x="1025899" y="0"/>
                </a:lnTo>
                <a:lnTo>
                  <a:pt x="1025899" y="969106"/>
                </a:lnTo>
                <a:lnTo>
                  <a:pt x="0" y="969106"/>
                </a:lnTo>
                <a:lnTo>
                  <a:pt x="0" y="0"/>
                </a:lnTo>
                <a:close/>
              </a:path>
            </a:pathLst>
          </a:custGeom>
          <a:blipFill rotWithShape="1">
            <a:blip r:embed="rId12">
              <a:alphaModFix/>
            </a:blip>
            <a:stretch>
              <a:fillRect t="-892" b="-893"/>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13"/>
          <p:cNvSpPr/>
          <p:nvPr/>
        </p:nvSpPr>
        <p:spPr>
          <a:xfrm>
            <a:off x="6034935" y="2993046"/>
            <a:ext cx="1493801" cy="712674"/>
          </a:xfrm>
          <a:custGeom>
            <a:avLst/>
            <a:gdLst/>
            <a:ahLst/>
            <a:cxnLst/>
            <a:rect l="l" t="t" r="r" b="b"/>
            <a:pathLst>
              <a:path w="1493801" h="712674" extrusionOk="0">
                <a:moveTo>
                  <a:pt x="0" y="0"/>
                </a:moveTo>
                <a:lnTo>
                  <a:pt x="1493801" y="0"/>
                </a:lnTo>
                <a:lnTo>
                  <a:pt x="1493801" y="712674"/>
                </a:lnTo>
                <a:lnTo>
                  <a:pt x="0" y="712674"/>
                </a:lnTo>
                <a:lnTo>
                  <a:pt x="0" y="0"/>
                </a:lnTo>
                <a:close/>
              </a:path>
            </a:pathLst>
          </a:custGeom>
          <a:blipFill rotWithShape="1">
            <a:blip r:embed="rId13">
              <a:alphaModFix/>
            </a:blip>
            <a:stretch>
              <a:fillRect l="-11887" r="-4495" b="-28170"/>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3" name="Google Shape;473;p13"/>
          <p:cNvSpPr/>
          <p:nvPr/>
        </p:nvSpPr>
        <p:spPr>
          <a:xfrm>
            <a:off x="6175635" y="8195031"/>
            <a:ext cx="1206625" cy="854535"/>
          </a:xfrm>
          <a:custGeom>
            <a:avLst/>
            <a:gdLst/>
            <a:ahLst/>
            <a:cxnLst/>
            <a:rect l="l" t="t" r="r" b="b"/>
            <a:pathLst>
              <a:path w="1206625" h="854535" extrusionOk="0">
                <a:moveTo>
                  <a:pt x="0" y="0"/>
                </a:moveTo>
                <a:lnTo>
                  <a:pt x="1206626" y="0"/>
                </a:lnTo>
                <a:lnTo>
                  <a:pt x="1206626" y="854535"/>
                </a:lnTo>
                <a:lnTo>
                  <a:pt x="0" y="854535"/>
                </a:lnTo>
                <a:lnTo>
                  <a:pt x="0" y="0"/>
                </a:lnTo>
                <a:close/>
              </a:path>
            </a:pathLst>
          </a:custGeom>
          <a:blipFill rotWithShape="1">
            <a:blip r:embed="rId14">
              <a:alphaModFix/>
            </a:blip>
            <a:stretch>
              <a:fillRect l="-12949" r="-12948"/>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4" name="Google Shape;474;p13"/>
          <p:cNvSpPr/>
          <p:nvPr/>
        </p:nvSpPr>
        <p:spPr>
          <a:xfrm>
            <a:off x="6178523" y="6937853"/>
            <a:ext cx="1206625" cy="676153"/>
          </a:xfrm>
          <a:custGeom>
            <a:avLst/>
            <a:gdLst/>
            <a:ahLst/>
            <a:cxnLst/>
            <a:rect l="l" t="t" r="r" b="b"/>
            <a:pathLst>
              <a:path w="1206625" h="676153" extrusionOk="0">
                <a:moveTo>
                  <a:pt x="0" y="0"/>
                </a:moveTo>
                <a:lnTo>
                  <a:pt x="1206625" y="0"/>
                </a:lnTo>
                <a:lnTo>
                  <a:pt x="1206625" y="676153"/>
                </a:lnTo>
                <a:lnTo>
                  <a:pt x="0" y="676153"/>
                </a:lnTo>
                <a:lnTo>
                  <a:pt x="0" y="0"/>
                </a:lnTo>
                <a:close/>
              </a:path>
            </a:pathLst>
          </a:custGeom>
          <a:blipFill rotWithShape="1">
            <a:blip r:embed="rId15">
              <a:alphaModFix/>
            </a:blip>
            <a:stretch>
              <a:fillRect l="-5205" r="-3971" b="-34941"/>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5" name="Google Shape;475;p13"/>
          <p:cNvSpPr txBox="1"/>
          <p:nvPr/>
        </p:nvSpPr>
        <p:spPr>
          <a:xfrm>
            <a:off x="5826926" y="745033"/>
            <a:ext cx="7794028" cy="756539"/>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None/>
            </a:pPr>
            <a:r>
              <a:rPr lang="en-US" sz="5600">
                <a:solidFill>
                  <a:srgbClr val="402B2B"/>
                </a:solidFill>
                <a:latin typeface="Play"/>
                <a:ea typeface="Play"/>
                <a:cs typeface="Play"/>
                <a:sym typeface="Play"/>
              </a:rPr>
              <a:t>The European Political Structure</a:t>
            </a:r>
            <a:endParaRPr/>
          </a:p>
        </p:txBody>
      </p:sp>
      <p:sp>
        <p:nvSpPr>
          <p:cNvPr id="476" name="Google Shape;476;p13"/>
          <p:cNvSpPr txBox="1"/>
          <p:nvPr/>
        </p:nvSpPr>
        <p:spPr>
          <a:xfrm>
            <a:off x="5743026" y="2267158"/>
            <a:ext cx="8448300" cy="292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900">
                <a:solidFill>
                  <a:srgbClr val="000000"/>
                </a:solidFill>
                <a:latin typeface="Arimo"/>
                <a:ea typeface="Arimo"/>
                <a:cs typeface="Arimo"/>
                <a:sym typeface="Arimo"/>
              </a:rPr>
              <a:t>The key institutions of European Union (EU) include:</a:t>
            </a:r>
            <a:endParaRPr/>
          </a:p>
        </p:txBody>
      </p:sp>
      <p:grpSp>
        <p:nvGrpSpPr>
          <p:cNvPr id="477" name="Google Shape;477;p13"/>
          <p:cNvGrpSpPr/>
          <p:nvPr/>
        </p:nvGrpSpPr>
        <p:grpSpPr>
          <a:xfrm>
            <a:off x="1" y="467939"/>
            <a:ext cx="5400248" cy="7811357"/>
            <a:chOff x="1" y="0"/>
            <a:chExt cx="7200330" cy="10415143"/>
          </a:xfrm>
        </p:grpSpPr>
        <p:sp>
          <p:nvSpPr>
            <p:cNvPr id="478" name="Google Shape;478;p13"/>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79" name="Google Shape;479;p13"/>
            <p:cNvGrpSpPr/>
            <p:nvPr/>
          </p:nvGrpSpPr>
          <p:grpSpPr>
            <a:xfrm rot="-173233">
              <a:off x="235311" y="163451"/>
              <a:ext cx="6729710" cy="9512830"/>
              <a:chOff x="0" y="0"/>
              <a:chExt cx="3267456" cy="4618736"/>
            </a:xfrm>
          </p:grpSpPr>
          <p:sp>
            <p:nvSpPr>
              <p:cNvPr id="480" name="Google Shape;480;p13"/>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13"/>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51" r="-5427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1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88" name="Google Shape;488;p14"/>
          <p:cNvGrpSpPr/>
          <p:nvPr/>
        </p:nvGrpSpPr>
        <p:grpSpPr>
          <a:xfrm rot="1015533">
            <a:off x="11860654" y="-5150158"/>
            <a:ext cx="10325542" cy="7151394"/>
            <a:chOff x="0" y="0"/>
            <a:chExt cx="3429000" cy="2374900"/>
          </a:xfrm>
        </p:grpSpPr>
        <p:sp>
          <p:nvSpPr>
            <p:cNvPr id="489" name="Google Shape;489;p1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0" name="Google Shape;490;p1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91" name="Google Shape;491;p14"/>
          <p:cNvGrpSpPr/>
          <p:nvPr/>
        </p:nvGrpSpPr>
        <p:grpSpPr>
          <a:xfrm>
            <a:off x="-247318" y="5844"/>
            <a:ext cx="5205735" cy="7529998"/>
            <a:chOff x="0" y="1"/>
            <a:chExt cx="6940980" cy="10039998"/>
          </a:xfrm>
        </p:grpSpPr>
        <p:sp>
          <p:nvSpPr>
            <p:cNvPr id="492" name="Google Shape;492;p14"/>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93" name="Google Shape;493;p14"/>
            <p:cNvGrpSpPr/>
            <p:nvPr/>
          </p:nvGrpSpPr>
          <p:grpSpPr>
            <a:xfrm rot="-173233">
              <a:off x="226834" y="157564"/>
              <a:ext cx="6487312" cy="9170187"/>
              <a:chOff x="0" y="0"/>
              <a:chExt cx="3267456" cy="4618736"/>
            </a:xfrm>
          </p:grpSpPr>
          <p:sp>
            <p:nvSpPr>
              <p:cNvPr id="494" name="Google Shape;494;p14"/>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7">
                  <a:alphaModFix amt="30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5" name="Google Shape;495;p14"/>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8">
                  <a:alphaModFix amt="30000"/>
                </a:blip>
                <a:stretch>
                  <a:fillRect l="-13750" r="-638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496" name="Google Shape;496;p14"/>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6">
              <a:alphaModFix/>
            </a:blip>
            <a:stretch>
              <a:fillRect l="-1756" r="-1755" b="-238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97" name="Google Shape;497;p14"/>
          <p:cNvGrpSpPr/>
          <p:nvPr/>
        </p:nvGrpSpPr>
        <p:grpSpPr>
          <a:xfrm>
            <a:off x="5149286" y="2083621"/>
            <a:ext cx="8280495" cy="182207"/>
            <a:chOff x="0" y="0"/>
            <a:chExt cx="11040660" cy="242943"/>
          </a:xfrm>
        </p:grpSpPr>
        <p:sp>
          <p:nvSpPr>
            <p:cNvPr id="498" name="Google Shape;498;p14"/>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9">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14"/>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00" name="Google Shape;500;p14"/>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1" name="Google Shape;501;p14"/>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p14"/>
          <p:cNvSpPr/>
          <p:nvPr/>
        </p:nvSpPr>
        <p:spPr>
          <a:xfrm>
            <a:off x="11043297" y="3841436"/>
            <a:ext cx="4588956" cy="2610910"/>
          </a:xfrm>
          <a:custGeom>
            <a:avLst/>
            <a:gdLst/>
            <a:ahLst/>
            <a:cxnLst/>
            <a:rect l="l" t="t" r="r" b="b"/>
            <a:pathLst>
              <a:path w="4588956" h="2610910" extrusionOk="0">
                <a:moveTo>
                  <a:pt x="0" y="0"/>
                </a:moveTo>
                <a:lnTo>
                  <a:pt x="4588956" y="0"/>
                </a:lnTo>
                <a:lnTo>
                  <a:pt x="4588956" y="2610911"/>
                </a:lnTo>
                <a:lnTo>
                  <a:pt x="0" y="2610911"/>
                </a:lnTo>
                <a:lnTo>
                  <a:pt x="0" y="0"/>
                </a:lnTo>
                <a:close/>
              </a:path>
            </a:pathLst>
          </a:custGeom>
          <a:blipFill rotWithShape="1">
            <a:blip r:embed="rId12">
              <a:alphaModFix/>
            </a:blip>
            <a:stretch>
              <a:fillRect l="-23744" t="-5101" r="-20520" b="-2812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3" name="Google Shape;503;p14"/>
          <p:cNvSpPr/>
          <p:nvPr/>
        </p:nvSpPr>
        <p:spPr>
          <a:xfrm>
            <a:off x="8718747" y="4512195"/>
            <a:ext cx="1770904" cy="1262611"/>
          </a:xfrm>
          <a:custGeom>
            <a:avLst/>
            <a:gdLst/>
            <a:ahLst/>
            <a:cxnLst/>
            <a:rect l="l" t="t" r="r" b="b"/>
            <a:pathLst>
              <a:path w="1770904" h="1262611" extrusionOk="0">
                <a:moveTo>
                  <a:pt x="0" y="0"/>
                </a:moveTo>
                <a:lnTo>
                  <a:pt x="1770904" y="0"/>
                </a:lnTo>
                <a:lnTo>
                  <a:pt x="1770904" y="1262610"/>
                </a:lnTo>
                <a:lnTo>
                  <a:pt x="0" y="1262610"/>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4" name="Google Shape;504;p14"/>
          <p:cNvSpPr txBox="1"/>
          <p:nvPr/>
        </p:nvSpPr>
        <p:spPr>
          <a:xfrm>
            <a:off x="4958113" y="1061017"/>
            <a:ext cx="8662841" cy="879728"/>
          </a:xfrm>
          <a:prstGeom prst="rect">
            <a:avLst/>
          </a:prstGeom>
          <a:noFill/>
          <a:ln>
            <a:noFill/>
          </a:ln>
        </p:spPr>
        <p:txBody>
          <a:bodyPr spcFirstLastPara="1" wrap="square" lIns="0" tIns="0" rIns="0" bIns="0" anchor="t" anchorCtr="0">
            <a:spAutoFit/>
          </a:bodyPr>
          <a:lstStyle/>
          <a:p>
            <a:pPr marL="0" marR="0" lvl="0" indent="0" algn="l" rtl="0">
              <a:lnSpc>
                <a:spcPct val="97999"/>
              </a:lnSpc>
              <a:spcBef>
                <a:spcPts val="0"/>
              </a:spcBef>
              <a:spcAft>
                <a:spcPts val="0"/>
              </a:spcAft>
              <a:buNone/>
            </a:pPr>
            <a:r>
              <a:rPr lang="en-US" sz="6599">
                <a:solidFill>
                  <a:srgbClr val="402B2B"/>
                </a:solidFill>
                <a:latin typeface="Play"/>
                <a:ea typeface="Play"/>
                <a:cs typeface="Play"/>
                <a:sym typeface="Play"/>
              </a:rPr>
              <a:t>The European Political Structure</a:t>
            </a:r>
            <a:endParaRPr/>
          </a:p>
        </p:txBody>
      </p:sp>
      <p:sp>
        <p:nvSpPr>
          <p:cNvPr id="505" name="Google Shape;505;p14"/>
          <p:cNvSpPr txBox="1"/>
          <p:nvPr/>
        </p:nvSpPr>
        <p:spPr>
          <a:xfrm>
            <a:off x="10676174" y="3218275"/>
            <a:ext cx="52056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EUROPEAN PARLIAMENT</a:t>
            </a:r>
            <a:endParaRPr/>
          </a:p>
        </p:txBody>
      </p:sp>
      <p:sp>
        <p:nvSpPr>
          <p:cNvPr id="506" name="Google Shape;506;p14"/>
          <p:cNvSpPr txBox="1"/>
          <p:nvPr/>
        </p:nvSpPr>
        <p:spPr>
          <a:xfrm>
            <a:off x="6591686" y="7214347"/>
            <a:ext cx="6025025" cy="1597661"/>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Members of the European Parliament are directly elected by European CITIZENS. </a:t>
            </a:r>
            <a:endParaRPr/>
          </a:p>
        </p:txBody>
      </p:sp>
      <p:sp>
        <p:nvSpPr>
          <p:cNvPr id="507" name="Google Shape;507;p14"/>
          <p:cNvSpPr txBox="1"/>
          <p:nvPr/>
        </p:nvSpPr>
        <p:spPr>
          <a:xfrm>
            <a:off x="4140089" y="3218279"/>
            <a:ext cx="3674864"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EUROPEAN CITIZENS</a:t>
            </a:r>
            <a:endParaRPr/>
          </a:p>
        </p:txBody>
      </p:sp>
      <p:sp>
        <p:nvSpPr>
          <p:cNvPr id="508" name="Google Shape;508;p14"/>
          <p:cNvSpPr/>
          <p:nvPr/>
        </p:nvSpPr>
        <p:spPr>
          <a:xfrm>
            <a:off x="3724635" y="3841436"/>
            <a:ext cx="4434977" cy="2604128"/>
          </a:xfrm>
          <a:custGeom>
            <a:avLst/>
            <a:gdLst/>
            <a:ahLst/>
            <a:cxnLst/>
            <a:rect l="l" t="t" r="r" b="b"/>
            <a:pathLst>
              <a:path w="4434977" h="2604128" extrusionOk="0">
                <a:moveTo>
                  <a:pt x="0" y="0"/>
                </a:moveTo>
                <a:lnTo>
                  <a:pt x="4434977" y="0"/>
                </a:lnTo>
                <a:lnTo>
                  <a:pt x="4434977" y="2604128"/>
                </a:lnTo>
                <a:lnTo>
                  <a:pt x="0" y="2604128"/>
                </a:lnTo>
                <a:lnTo>
                  <a:pt x="0" y="0"/>
                </a:lnTo>
                <a:close/>
              </a:path>
            </a:pathLst>
          </a:custGeom>
          <a:blipFill rotWithShape="1">
            <a:blip r:embed="rId14">
              <a:alphaModFix/>
            </a:blip>
            <a:stretch>
              <a:fillRect l="-8364" r="-7876" b="-6598"/>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09" name="Google Shape;509;p14"/>
          <p:cNvGrpSpPr/>
          <p:nvPr/>
        </p:nvGrpSpPr>
        <p:grpSpPr>
          <a:xfrm rot="-7713192">
            <a:off x="-907442" y="7701452"/>
            <a:ext cx="8348020" cy="5877298"/>
            <a:chOff x="0" y="-39236"/>
            <a:chExt cx="3429000" cy="2414136"/>
          </a:xfrm>
        </p:grpSpPr>
        <p:sp>
          <p:nvSpPr>
            <p:cNvPr id="510" name="Google Shape;510;p14"/>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5">
                <a:alphaModFix/>
              </a:blip>
              <a:stretch>
                <a:fillRect l="-75200" t="-76174" r="-24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1" name="Google Shape;511;p1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18" name="Google Shape;518;p15"/>
          <p:cNvGrpSpPr/>
          <p:nvPr/>
        </p:nvGrpSpPr>
        <p:grpSpPr>
          <a:xfrm rot="1015533">
            <a:off x="11860654" y="-5150158"/>
            <a:ext cx="10325542" cy="7151394"/>
            <a:chOff x="0" y="0"/>
            <a:chExt cx="3429000" cy="2374900"/>
          </a:xfrm>
        </p:grpSpPr>
        <p:sp>
          <p:nvSpPr>
            <p:cNvPr id="519" name="Google Shape;519;p1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0" name="Google Shape;520;p1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21" name="Google Shape;521;p15"/>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2" name="Google Shape;522;p15"/>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3" name="Google Shape;523;p15"/>
          <p:cNvSpPr/>
          <p:nvPr/>
        </p:nvSpPr>
        <p:spPr>
          <a:xfrm>
            <a:off x="11046060" y="3981746"/>
            <a:ext cx="4868818" cy="2801621"/>
          </a:xfrm>
          <a:custGeom>
            <a:avLst/>
            <a:gdLst/>
            <a:ahLst/>
            <a:cxnLst/>
            <a:rect l="l" t="t" r="r" b="b"/>
            <a:pathLst>
              <a:path w="4868818" h="2801621" extrusionOk="0">
                <a:moveTo>
                  <a:pt x="0" y="0"/>
                </a:moveTo>
                <a:lnTo>
                  <a:pt x="4868818" y="0"/>
                </a:lnTo>
                <a:lnTo>
                  <a:pt x="4868818" y="2801621"/>
                </a:lnTo>
                <a:lnTo>
                  <a:pt x="0" y="2801621"/>
                </a:lnTo>
                <a:lnTo>
                  <a:pt x="0" y="0"/>
                </a:lnTo>
                <a:close/>
              </a:path>
            </a:pathLst>
          </a:custGeom>
          <a:blipFill rotWithShape="1">
            <a:blip r:embed="rId8">
              <a:alphaModFix/>
            </a:blip>
            <a:stretch>
              <a:fillRect t="-892" b="-893"/>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4" name="Google Shape;524;p15"/>
          <p:cNvSpPr txBox="1"/>
          <p:nvPr/>
        </p:nvSpPr>
        <p:spPr>
          <a:xfrm>
            <a:off x="11115175" y="3454025"/>
            <a:ext cx="47997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EUROPEAN COUNCIL</a:t>
            </a:r>
            <a:endParaRPr/>
          </a:p>
        </p:txBody>
      </p:sp>
      <p:sp>
        <p:nvSpPr>
          <p:cNvPr id="525" name="Google Shape;525;p15"/>
          <p:cNvSpPr txBox="1"/>
          <p:nvPr/>
        </p:nvSpPr>
        <p:spPr>
          <a:xfrm>
            <a:off x="7078102" y="7488217"/>
            <a:ext cx="5041062" cy="1597661"/>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European Council, made up of the leaders of each EU country.</a:t>
            </a:r>
            <a:endParaRPr/>
          </a:p>
        </p:txBody>
      </p:sp>
      <p:sp>
        <p:nvSpPr>
          <p:cNvPr id="526" name="Google Shape;526;p15"/>
          <p:cNvSpPr/>
          <p:nvPr/>
        </p:nvSpPr>
        <p:spPr>
          <a:xfrm>
            <a:off x="8713181" y="4886087"/>
            <a:ext cx="1770904" cy="126261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7" name="Google Shape;527;p15"/>
          <p:cNvSpPr/>
          <p:nvPr/>
        </p:nvSpPr>
        <p:spPr>
          <a:xfrm rot="-172039">
            <a:off x="-32661" y="5818526"/>
            <a:ext cx="4279780" cy="1123442"/>
          </a:xfrm>
          <a:custGeom>
            <a:avLst/>
            <a:gdLst/>
            <a:ahLst/>
            <a:cxnLst/>
            <a:rect l="l" t="t" r="r" b="b"/>
            <a:pathLst>
              <a:path w="4279780" h="1123442" extrusionOk="0">
                <a:moveTo>
                  <a:pt x="0" y="0"/>
                </a:moveTo>
                <a:lnTo>
                  <a:pt x="4279781" y="0"/>
                </a:lnTo>
                <a:lnTo>
                  <a:pt x="4279781" y="1123443"/>
                </a:lnTo>
                <a:lnTo>
                  <a:pt x="0" y="112344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28" name="Google Shape;528;p15"/>
          <p:cNvGrpSpPr/>
          <p:nvPr/>
        </p:nvGrpSpPr>
        <p:grpSpPr>
          <a:xfrm>
            <a:off x="5149286" y="2083621"/>
            <a:ext cx="8280495" cy="182207"/>
            <a:chOff x="0" y="0"/>
            <a:chExt cx="11040660" cy="242943"/>
          </a:xfrm>
        </p:grpSpPr>
        <p:sp>
          <p:nvSpPr>
            <p:cNvPr id="529" name="Google Shape;529;p15"/>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1">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0" name="Google Shape;530;p15"/>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31" name="Google Shape;531;p15"/>
          <p:cNvSpPr txBox="1"/>
          <p:nvPr/>
        </p:nvSpPr>
        <p:spPr>
          <a:xfrm>
            <a:off x="4958113" y="1061017"/>
            <a:ext cx="8662841" cy="879728"/>
          </a:xfrm>
          <a:prstGeom prst="rect">
            <a:avLst/>
          </a:prstGeom>
          <a:noFill/>
          <a:ln>
            <a:noFill/>
          </a:ln>
        </p:spPr>
        <p:txBody>
          <a:bodyPr spcFirstLastPara="1" wrap="square" lIns="0" tIns="0" rIns="0" bIns="0" anchor="t" anchorCtr="0">
            <a:spAutoFit/>
          </a:bodyPr>
          <a:lstStyle/>
          <a:p>
            <a:pPr marL="0" marR="0" lvl="0" indent="0" algn="l" rtl="0">
              <a:lnSpc>
                <a:spcPct val="97999"/>
              </a:lnSpc>
              <a:spcBef>
                <a:spcPts val="0"/>
              </a:spcBef>
              <a:spcAft>
                <a:spcPts val="0"/>
              </a:spcAft>
              <a:buNone/>
            </a:pPr>
            <a:r>
              <a:rPr lang="en-US" sz="6599">
                <a:solidFill>
                  <a:srgbClr val="402B2B"/>
                </a:solidFill>
                <a:latin typeface="Play"/>
                <a:ea typeface="Play"/>
                <a:cs typeface="Play"/>
                <a:sym typeface="Play"/>
              </a:rPr>
              <a:t>The European Political Structure</a:t>
            </a:r>
            <a:endParaRPr/>
          </a:p>
        </p:txBody>
      </p:sp>
      <p:grpSp>
        <p:nvGrpSpPr>
          <p:cNvPr id="532" name="Google Shape;532;p15"/>
          <p:cNvGrpSpPr/>
          <p:nvPr/>
        </p:nvGrpSpPr>
        <p:grpSpPr>
          <a:xfrm>
            <a:off x="-247318" y="5844"/>
            <a:ext cx="5205735" cy="7529998"/>
            <a:chOff x="0" y="1"/>
            <a:chExt cx="6940980" cy="10039998"/>
          </a:xfrm>
        </p:grpSpPr>
        <p:sp>
          <p:nvSpPr>
            <p:cNvPr id="533" name="Google Shape;533;p15"/>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34" name="Google Shape;534;p15"/>
            <p:cNvGrpSpPr/>
            <p:nvPr/>
          </p:nvGrpSpPr>
          <p:grpSpPr>
            <a:xfrm rot="-173233">
              <a:off x="226834" y="157564"/>
              <a:ext cx="6487312" cy="9170187"/>
              <a:chOff x="0" y="0"/>
              <a:chExt cx="3267456" cy="4618736"/>
            </a:xfrm>
          </p:grpSpPr>
          <p:sp>
            <p:nvSpPr>
              <p:cNvPr id="535" name="Google Shape;535;p15"/>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2">
                  <a:alphaModFix amt="30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6" name="Google Shape;536;p15"/>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3">
                  <a:alphaModFix amt="30000"/>
                </a:blip>
                <a:stretch>
                  <a:fillRect l="-13750" r="-638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537" name="Google Shape;537;p15"/>
          <p:cNvSpPr txBox="1"/>
          <p:nvPr/>
        </p:nvSpPr>
        <p:spPr>
          <a:xfrm>
            <a:off x="3613873" y="2958735"/>
            <a:ext cx="4217595" cy="9766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LEADERS OF EUROPEAN COUNTRIES</a:t>
            </a:r>
            <a:endParaRPr/>
          </a:p>
        </p:txBody>
      </p:sp>
      <p:grpSp>
        <p:nvGrpSpPr>
          <p:cNvPr id="538" name="Google Shape;538;p15"/>
          <p:cNvGrpSpPr/>
          <p:nvPr/>
        </p:nvGrpSpPr>
        <p:grpSpPr>
          <a:xfrm>
            <a:off x="3293519" y="3981746"/>
            <a:ext cx="4858302" cy="2801621"/>
            <a:chOff x="0" y="0"/>
            <a:chExt cx="6477736" cy="3735495"/>
          </a:xfrm>
        </p:grpSpPr>
        <p:sp>
          <p:nvSpPr>
            <p:cNvPr id="539" name="Google Shape;539;p15"/>
            <p:cNvSpPr/>
            <p:nvPr/>
          </p:nvSpPr>
          <p:spPr>
            <a:xfrm>
              <a:off x="0" y="0"/>
              <a:ext cx="6477736" cy="3735495"/>
            </a:xfrm>
            <a:custGeom>
              <a:avLst/>
              <a:gdLst/>
              <a:ahLst/>
              <a:cxnLst/>
              <a:rect l="l" t="t" r="r" b="b"/>
              <a:pathLst>
                <a:path w="6477736" h="3735495" extrusionOk="0">
                  <a:moveTo>
                    <a:pt x="0" y="0"/>
                  </a:moveTo>
                  <a:lnTo>
                    <a:pt x="6477736" y="0"/>
                  </a:lnTo>
                  <a:lnTo>
                    <a:pt x="6477736" y="3735495"/>
                  </a:lnTo>
                  <a:lnTo>
                    <a:pt x="0" y="3735495"/>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40" name="Google Shape;540;p15"/>
            <p:cNvGrpSpPr/>
            <p:nvPr/>
          </p:nvGrpSpPr>
          <p:grpSpPr>
            <a:xfrm>
              <a:off x="2252385" y="1031656"/>
              <a:ext cx="1972967" cy="1494846"/>
              <a:chOff x="0" y="-38100"/>
              <a:chExt cx="423882" cy="321160"/>
            </a:xfrm>
          </p:grpSpPr>
          <p:sp>
            <p:nvSpPr>
              <p:cNvPr id="541" name="Google Shape;541;p15"/>
              <p:cNvSpPr/>
              <p:nvPr/>
            </p:nvSpPr>
            <p:spPr>
              <a:xfrm>
                <a:off x="0" y="0"/>
                <a:ext cx="423882" cy="283060"/>
              </a:xfrm>
              <a:custGeom>
                <a:avLst/>
                <a:gdLst/>
                <a:ahLst/>
                <a:cxnLst/>
                <a:rect l="l" t="t" r="r" b="b"/>
                <a:pathLst>
                  <a:path w="423882" h="283060" extrusionOk="0">
                    <a:moveTo>
                      <a:pt x="0" y="0"/>
                    </a:moveTo>
                    <a:lnTo>
                      <a:pt x="423882" y="0"/>
                    </a:lnTo>
                    <a:lnTo>
                      <a:pt x="423882" y="283060"/>
                    </a:lnTo>
                    <a:lnTo>
                      <a:pt x="0" y="2830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2" name="Google Shape;542;p15"/>
              <p:cNvSpPr txBox="1"/>
              <p:nvPr/>
            </p:nvSpPr>
            <p:spPr>
              <a:xfrm>
                <a:off x="0" y="-38100"/>
                <a:ext cx="423882" cy="321160"/>
              </a:xfrm>
              <a:prstGeom prst="rect">
                <a:avLst/>
              </a:prstGeom>
              <a:noFill/>
              <a:ln>
                <a:noFill/>
              </a:ln>
            </p:spPr>
            <p:txBody>
              <a:bodyPr spcFirstLastPara="1" wrap="square" lIns="50800" tIns="50800" rIns="50800" bIns="50800" anchor="ctr" anchorCtr="0">
                <a:noAutofit/>
              </a:bodyPr>
              <a:lstStyle/>
              <a:p>
                <a:pPr marL="0" marR="0" lvl="0" indent="0" algn="ctr" rtl="0">
                  <a:lnSpc>
                    <a:spcPct val="163277"/>
                  </a:lnSpc>
                  <a:spcBef>
                    <a:spcPts val="0"/>
                  </a:spcBef>
                  <a:spcAft>
                    <a:spcPts val="0"/>
                  </a:spcAft>
                  <a:buNone/>
                </a:pPr>
                <a:endParaRPr sz="1800">
                  <a:solidFill>
                    <a:schemeClr val="dk1"/>
                  </a:solidFill>
                  <a:latin typeface="Calibri"/>
                  <a:ea typeface="Calibri"/>
                  <a:cs typeface="Calibri"/>
                  <a:sym typeface="Calibri"/>
                </a:endParaRPr>
              </a:p>
            </p:txBody>
          </p:sp>
        </p:grpSp>
        <p:sp>
          <p:nvSpPr>
            <p:cNvPr id="543" name="Google Shape;543;p15"/>
            <p:cNvSpPr/>
            <p:nvPr/>
          </p:nvSpPr>
          <p:spPr>
            <a:xfrm>
              <a:off x="2034227" y="831893"/>
              <a:ext cx="2409282" cy="2057364"/>
            </a:xfrm>
            <a:custGeom>
              <a:avLst/>
              <a:gdLst/>
              <a:ahLst/>
              <a:cxnLst/>
              <a:rect l="l" t="t" r="r" b="b"/>
              <a:pathLst>
                <a:path w="2409282" h="2057364" extrusionOk="0">
                  <a:moveTo>
                    <a:pt x="0" y="0"/>
                  </a:moveTo>
                  <a:lnTo>
                    <a:pt x="2409282" y="0"/>
                  </a:lnTo>
                  <a:lnTo>
                    <a:pt x="2409282" y="2057365"/>
                  </a:lnTo>
                  <a:lnTo>
                    <a:pt x="0" y="2057365"/>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44" name="Google Shape;544;p15"/>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10">
              <a:alphaModFix/>
            </a:blip>
            <a:stretch>
              <a:fillRect l="-1756" r="-1755" b="-238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45" name="Google Shape;545;p15"/>
          <p:cNvGrpSpPr/>
          <p:nvPr/>
        </p:nvGrpSpPr>
        <p:grpSpPr>
          <a:xfrm rot="-7713192">
            <a:off x="-907442" y="7701452"/>
            <a:ext cx="8348020" cy="5877298"/>
            <a:chOff x="0" y="-39236"/>
            <a:chExt cx="3429000" cy="2414136"/>
          </a:xfrm>
        </p:grpSpPr>
        <p:sp>
          <p:nvSpPr>
            <p:cNvPr id="546" name="Google Shape;546;p15"/>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6">
                <a:alphaModFix/>
              </a:blip>
              <a:stretch>
                <a:fillRect l="-75200" t="-76174" r="-24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7" name="Google Shape;547;p1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54" name="Google Shape;554;p16"/>
          <p:cNvGrpSpPr/>
          <p:nvPr/>
        </p:nvGrpSpPr>
        <p:grpSpPr>
          <a:xfrm rot="1015533">
            <a:off x="11860654" y="-5150158"/>
            <a:ext cx="10325542" cy="7151394"/>
            <a:chOff x="0" y="0"/>
            <a:chExt cx="3429000" cy="2374900"/>
          </a:xfrm>
        </p:grpSpPr>
        <p:sp>
          <p:nvSpPr>
            <p:cNvPr id="555" name="Google Shape;555;p1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6" name="Google Shape;556;p1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57" name="Google Shape;557;p16"/>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8" name="Google Shape;558;p16"/>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9" name="Google Shape;559;p16"/>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8">
              <a:alphaModFix/>
            </a:blip>
            <a:stretch>
              <a:fillRect l="-1756" r="-1755" b="-238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60" name="Google Shape;560;p16"/>
          <p:cNvGrpSpPr/>
          <p:nvPr/>
        </p:nvGrpSpPr>
        <p:grpSpPr>
          <a:xfrm>
            <a:off x="-247318" y="5844"/>
            <a:ext cx="5205735" cy="7529998"/>
            <a:chOff x="0" y="1"/>
            <a:chExt cx="6940980" cy="10039998"/>
          </a:xfrm>
        </p:grpSpPr>
        <p:sp>
          <p:nvSpPr>
            <p:cNvPr id="561" name="Google Shape;561;p16"/>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62" name="Google Shape;562;p16"/>
            <p:cNvGrpSpPr/>
            <p:nvPr/>
          </p:nvGrpSpPr>
          <p:grpSpPr>
            <a:xfrm rot="-173233">
              <a:off x="226834" y="157564"/>
              <a:ext cx="6487312" cy="9170187"/>
              <a:chOff x="0" y="0"/>
              <a:chExt cx="3267456" cy="4618736"/>
            </a:xfrm>
          </p:grpSpPr>
          <p:sp>
            <p:nvSpPr>
              <p:cNvPr id="563" name="Google Shape;563;p16"/>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9">
                  <a:alphaModFix amt="30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4" name="Google Shape;564;p16"/>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0">
                  <a:alphaModFix amt="30000"/>
                </a:blip>
                <a:stretch>
                  <a:fillRect l="-13750" r="-638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65" name="Google Shape;565;p16"/>
          <p:cNvGrpSpPr/>
          <p:nvPr/>
        </p:nvGrpSpPr>
        <p:grpSpPr>
          <a:xfrm rot="-7713192">
            <a:off x="-907442" y="7701452"/>
            <a:ext cx="8348020" cy="5877298"/>
            <a:chOff x="0" y="-39236"/>
            <a:chExt cx="3429000" cy="2414136"/>
          </a:xfrm>
        </p:grpSpPr>
        <p:sp>
          <p:nvSpPr>
            <p:cNvPr id="566" name="Google Shape;566;p16"/>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1">
                <a:alphaModFix/>
              </a:blip>
              <a:stretch>
                <a:fillRect l="-75200" t="-76174" r="-24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7" name="Google Shape;567;p1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68" name="Google Shape;568;p16"/>
          <p:cNvSpPr txBox="1"/>
          <p:nvPr/>
        </p:nvSpPr>
        <p:spPr>
          <a:xfrm>
            <a:off x="5594706" y="7387337"/>
            <a:ext cx="7536739" cy="2140586"/>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Council of European Union</a:t>
            </a:r>
            <a:endParaRPr/>
          </a:p>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also called the </a:t>
            </a:r>
            <a:r>
              <a:rPr lang="en-US" sz="3099" b="1" i="1">
                <a:solidFill>
                  <a:srgbClr val="AB6000"/>
                </a:solidFill>
                <a:latin typeface="Arial"/>
                <a:ea typeface="Arial"/>
                <a:cs typeface="Arial"/>
                <a:sym typeface="Arial"/>
              </a:rPr>
              <a:t>Council of Ministers</a:t>
            </a:r>
            <a:r>
              <a:rPr lang="en-US" sz="3099" b="1">
                <a:solidFill>
                  <a:srgbClr val="825209"/>
                </a:solidFill>
                <a:latin typeface="Arial"/>
                <a:ea typeface="Arial"/>
                <a:cs typeface="Arial"/>
                <a:sym typeface="Arial"/>
              </a:rPr>
              <a:t>, </a:t>
            </a:r>
            <a:endParaRPr/>
          </a:p>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represents the governments of each EU country</a:t>
            </a:r>
            <a:endParaRPr/>
          </a:p>
        </p:txBody>
      </p:sp>
      <p:sp>
        <p:nvSpPr>
          <p:cNvPr id="569" name="Google Shape;569;p16"/>
          <p:cNvSpPr/>
          <p:nvPr/>
        </p:nvSpPr>
        <p:spPr>
          <a:xfrm>
            <a:off x="8477624" y="4888490"/>
            <a:ext cx="1770904" cy="126261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0" name="Google Shape;570;p16"/>
          <p:cNvGrpSpPr/>
          <p:nvPr/>
        </p:nvGrpSpPr>
        <p:grpSpPr>
          <a:xfrm>
            <a:off x="5149286" y="2083621"/>
            <a:ext cx="8280495" cy="182207"/>
            <a:chOff x="0" y="0"/>
            <a:chExt cx="11040660" cy="242943"/>
          </a:xfrm>
        </p:grpSpPr>
        <p:sp>
          <p:nvSpPr>
            <p:cNvPr id="571" name="Google Shape;571;p16"/>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2" name="Google Shape;572;p16"/>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73" name="Google Shape;573;p16"/>
          <p:cNvSpPr/>
          <p:nvPr/>
        </p:nvSpPr>
        <p:spPr>
          <a:xfrm>
            <a:off x="2720135" y="3970610"/>
            <a:ext cx="4858302" cy="2801621"/>
          </a:xfrm>
          <a:custGeom>
            <a:avLst/>
            <a:gdLst/>
            <a:ahLst/>
            <a:cxnLst/>
            <a:rect l="l" t="t" r="r" b="b"/>
            <a:pathLst>
              <a:path w="4858302" h="2801621" extrusionOk="0">
                <a:moveTo>
                  <a:pt x="0" y="0"/>
                </a:moveTo>
                <a:lnTo>
                  <a:pt x="4858302" y="0"/>
                </a:lnTo>
                <a:lnTo>
                  <a:pt x="4858302" y="2801621"/>
                </a:lnTo>
                <a:lnTo>
                  <a:pt x="0" y="2801621"/>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4" name="Google Shape;574;p16"/>
          <p:cNvGrpSpPr/>
          <p:nvPr/>
        </p:nvGrpSpPr>
        <p:grpSpPr>
          <a:xfrm>
            <a:off x="4409423" y="4755487"/>
            <a:ext cx="1479725" cy="1121135"/>
            <a:chOff x="0" y="-38100"/>
            <a:chExt cx="423882" cy="321160"/>
          </a:xfrm>
        </p:grpSpPr>
        <p:sp>
          <p:nvSpPr>
            <p:cNvPr id="575" name="Google Shape;575;p16"/>
            <p:cNvSpPr/>
            <p:nvPr/>
          </p:nvSpPr>
          <p:spPr>
            <a:xfrm>
              <a:off x="0" y="0"/>
              <a:ext cx="423882" cy="283060"/>
            </a:xfrm>
            <a:custGeom>
              <a:avLst/>
              <a:gdLst/>
              <a:ahLst/>
              <a:cxnLst/>
              <a:rect l="l" t="t" r="r" b="b"/>
              <a:pathLst>
                <a:path w="423882" h="283060" extrusionOk="0">
                  <a:moveTo>
                    <a:pt x="0" y="0"/>
                  </a:moveTo>
                  <a:lnTo>
                    <a:pt x="423882" y="0"/>
                  </a:lnTo>
                  <a:lnTo>
                    <a:pt x="423882" y="283060"/>
                  </a:lnTo>
                  <a:lnTo>
                    <a:pt x="0" y="2830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6" name="Google Shape;576;p16"/>
            <p:cNvSpPr txBox="1"/>
            <p:nvPr/>
          </p:nvSpPr>
          <p:spPr>
            <a:xfrm>
              <a:off x="0" y="-38100"/>
              <a:ext cx="423882" cy="321160"/>
            </a:xfrm>
            <a:prstGeom prst="rect">
              <a:avLst/>
            </a:prstGeom>
            <a:noFill/>
            <a:ln>
              <a:noFill/>
            </a:ln>
          </p:spPr>
          <p:txBody>
            <a:bodyPr spcFirstLastPara="1" wrap="square" lIns="46700" tIns="46700" rIns="46700" bIns="46700" anchor="ctr" anchorCtr="0">
              <a:noAutofit/>
            </a:bodyPr>
            <a:lstStyle/>
            <a:p>
              <a:pPr marL="0" marR="0" lvl="0" indent="0" algn="ctr" rtl="0">
                <a:lnSpc>
                  <a:spcPct val="163277"/>
                </a:lnSpc>
                <a:spcBef>
                  <a:spcPts val="0"/>
                </a:spcBef>
                <a:spcAft>
                  <a:spcPts val="0"/>
                </a:spcAft>
                <a:buNone/>
              </a:pPr>
              <a:endParaRPr sz="1800">
                <a:solidFill>
                  <a:schemeClr val="dk1"/>
                </a:solidFill>
                <a:latin typeface="Calibri"/>
                <a:ea typeface="Calibri"/>
                <a:cs typeface="Calibri"/>
                <a:sym typeface="Calibri"/>
              </a:endParaRPr>
            </a:p>
          </p:txBody>
        </p:sp>
      </p:grpSp>
      <p:sp>
        <p:nvSpPr>
          <p:cNvPr id="577" name="Google Shape;577;p16"/>
          <p:cNvSpPr/>
          <p:nvPr/>
        </p:nvSpPr>
        <p:spPr>
          <a:xfrm>
            <a:off x="11253074" y="3924230"/>
            <a:ext cx="3061065" cy="2891607"/>
          </a:xfrm>
          <a:custGeom>
            <a:avLst/>
            <a:gdLst/>
            <a:ahLst/>
            <a:cxnLst/>
            <a:rect l="l" t="t" r="r" b="b"/>
            <a:pathLst>
              <a:path w="3061065" h="2891607" extrusionOk="0">
                <a:moveTo>
                  <a:pt x="0" y="0"/>
                </a:moveTo>
                <a:lnTo>
                  <a:pt x="3061065" y="0"/>
                </a:lnTo>
                <a:lnTo>
                  <a:pt x="3061065" y="2891607"/>
                </a:lnTo>
                <a:lnTo>
                  <a:pt x="0" y="2891607"/>
                </a:lnTo>
                <a:lnTo>
                  <a:pt x="0" y="0"/>
                </a:lnTo>
                <a:close/>
              </a:path>
            </a:pathLst>
          </a:custGeom>
          <a:blipFill rotWithShape="1">
            <a:blip r:embed="rId15">
              <a:alphaModFix/>
            </a:blip>
            <a:stretch>
              <a:fillRect t="-892" b="-893"/>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16"/>
          <p:cNvSpPr txBox="1"/>
          <p:nvPr/>
        </p:nvSpPr>
        <p:spPr>
          <a:xfrm>
            <a:off x="9184467" y="3278823"/>
            <a:ext cx="7261415" cy="60305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dirty="0">
                <a:solidFill>
                  <a:srgbClr val="000000"/>
                </a:solidFill>
                <a:latin typeface="Arial"/>
                <a:ea typeface="Arial"/>
                <a:cs typeface="Arial"/>
                <a:sym typeface="Arial"/>
              </a:rPr>
              <a:t>COUNCIL OF EUROPEAN UNION</a:t>
            </a:r>
            <a:endParaRPr dirty="0"/>
          </a:p>
        </p:txBody>
      </p:sp>
      <p:sp>
        <p:nvSpPr>
          <p:cNvPr id="579" name="Google Shape;579;p16"/>
          <p:cNvSpPr txBox="1"/>
          <p:nvPr/>
        </p:nvSpPr>
        <p:spPr>
          <a:xfrm>
            <a:off x="4958113" y="1061017"/>
            <a:ext cx="8662841" cy="879728"/>
          </a:xfrm>
          <a:prstGeom prst="rect">
            <a:avLst/>
          </a:prstGeom>
          <a:noFill/>
          <a:ln>
            <a:noFill/>
          </a:ln>
        </p:spPr>
        <p:txBody>
          <a:bodyPr spcFirstLastPara="1" wrap="square" lIns="0" tIns="0" rIns="0" bIns="0" anchor="t" anchorCtr="0">
            <a:spAutoFit/>
          </a:bodyPr>
          <a:lstStyle/>
          <a:p>
            <a:pPr marL="0" marR="0" lvl="0" indent="0" algn="l" rtl="0">
              <a:lnSpc>
                <a:spcPct val="97999"/>
              </a:lnSpc>
              <a:spcBef>
                <a:spcPts val="0"/>
              </a:spcBef>
              <a:spcAft>
                <a:spcPts val="0"/>
              </a:spcAft>
              <a:buNone/>
            </a:pPr>
            <a:r>
              <a:rPr lang="en-US" sz="6599">
                <a:solidFill>
                  <a:srgbClr val="402B2B"/>
                </a:solidFill>
                <a:latin typeface="Play"/>
                <a:ea typeface="Play"/>
                <a:cs typeface="Play"/>
                <a:sym typeface="Play"/>
              </a:rPr>
              <a:t>The European Political Structure</a:t>
            </a:r>
            <a:endParaRPr/>
          </a:p>
        </p:txBody>
      </p:sp>
      <p:sp>
        <p:nvSpPr>
          <p:cNvPr id="580" name="Google Shape;580;p16"/>
          <p:cNvSpPr txBox="1"/>
          <p:nvPr/>
        </p:nvSpPr>
        <p:spPr>
          <a:xfrm>
            <a:off x="1241527" y="3262162"/>
            <a:ext cx="8364511" cy="60305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dirty="0">
                <a:solidFill>
                  <a:srgbClr val="000000"/>
                </a:solidFill>
                <a:latin typeface="Arial"/>
                <a:ea typeface="Arial"/>
                <a:cs typeface="Arial"/>
                <a:sym typeface="Arial"/>
              </a:rPr>
              <a:t>GOVERNMENTS OF EUROPEAN COUNTRIES</a:t>
            </a:r>
            <a:endParaRPr dirty="0"/>
          </a:p>
        </p:txBody>
      </p:sp>
      <p:sp>
        <p:nvSpPr>
          <p:cNvPr id="581" name="Google Shape;581;p16"/>
          <p:cNvSpPr txBox="1"/>
          <p:nvPr/>
        </p:nvSpPr>
        <p:spPr>
          <a:xfrm>
            <a:off x="4045054" y="4652909"/>
            <a:ext cx="2208463" cy="1364045"/>
          </a:xfrm>
          <a:prstGeom prst="rect">
            <a:avLst/>
          </a:prstGeom>
          <a:noFill/>
          <a:ln>
            <a:noFill/>
          </a:ln>
        </p:spPr>
        <p:txBody>
          <a:bodyPr spcFirstLastPara="1" wrap="square" lIns="0" tIns="0" rIns="0" bIns="0" anchor="t" anchorCtr="0">
            <a:spAutoFit/>
          </a:bodyPr>
          <a:lstStyle/>
          <a:p>
            <a:pPr marL="0" marR="0" lvl="0" indent="0" algn="ctr" rtl="0">
              <a:lnSpc>
                <a:spcPct val="135016"/>
              </a:lnSpc>
              <a:spcBef>
                <a:spcPts val="0"/>
              </a:spcBef>
              <a:spcAft>
                <a:spcPts val="0"/>
              </a:spcAft>
              <a:buNone/>
            </a:pPr>
            <a:r>
              <a:rPr lang="en-US" sz="6951" b="1">
                <a:solidFill>
                  <a:srgbClr val="1F38DB"/>
                </a:solidFill>
                <a:latin typeface="Arial"/>
                <a:ea typeface="Arial"/>
                <a:cs typeface="Arial"/>
                <a:sym typeface="Arial"/>
              </a:rPr>
              <a:t>GOV</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88" name="Google Shape;588;p17"/>
          <p:cNvGrpSpPr/>
          <p:nvPr/>
        </p:nvGrpSpPr>
        <p:grpSpPr>
          <a:xfrm rot="1015533">
            <a:off x="11860654" y="-5150158"/>
            <a:ext cx="10325542" cy="7151394"/>
            <a:chOff x="0" y="0"/>
            <a:chExt cx="3429000" cy="2374900"/>
          </a:xfrm>
        </p:grpSpPr>
        <p:sp>
          <p:nvSpPr>
            <p:cNvPr id="589" name="Google Shape;589;p1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0" name="Google Shape;590;p1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91" name="Google Shape;591;p17"/>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2" name="Google Shape;592;p17"/>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3" name="Google Shape;593;p17"/>
          <p:cNvSpPr/>
          <p:nvPr/>
        </p:nvSpPr>
        <p:spPr>
          <a:xfrm>
            <a:off x="8886498" y="4449574"/>
            <a:ext cx="1770904" cy="126261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94" name="Google Shape;594;p17"/>
          <p:cNvGrpSpPr/>
          <p:nvPr/>
        </p:nvGrpSpPr>
        <p:grpSpPr>
          <a:xfrm>
            <a:off x="-247318" y="5844"/>
            <a:ext cx="5205735" cy="7529998"/>
            <a:chOff x="0" y="1"/>
            <a:chExt cx="6940980" cy="10039998"/>
          </a:xfrm>
        </p:grpSpPr>
        <p:sp>
          <p:nvSpPr>
            <p:cNvPr id="595" name="Google Shape;595;p17"/>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96" name="Google Shape;596;p17"/>
            <p:cNvGrpSpPr/>
            <p:nvPr/>
          </p:nvGrpSpPr>
          <p:grpSpPr>
            <a:xfrm rot="-173233">
              <a:off x="226834" y="157564"/>
              <a:ext cx="6487312" cy="9170187"/>
              <a:chOff x="0" y="0"/>
              <a:chExt cx="3267456" cy="4618736"/>
            </a:xfrm>
          </p:grpSpPr>
          <p:sp>
            <p:nvSpPr>
              <p:cNvPr id="597" name="Google Shape;597;p17"/>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0">
                  <a:alphaModFix amt="30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8" name="Google Shape;598;p17"/>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1">
                  <a:alphaModFix amt="30000"/>
                </a:blip>
                <a:stretch>
                  <a:fillRect l="-13750" r="-638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599" name="Google Shape;599;p17"/>
          <p:cNvSpPr/>
          <p:nvPr/>
        </p:nvSpPr>
        <p:spPr>
          <a:xfrm rot="-2271635">
            <a:off x="-870181" y="6939755"/>
            <a:ext cx="4279780" cy="1123442"/>
          </a:xfrm>
          <a:custGeom>
            <a:avLst/>
            <a:gdLst/>
            <a:ahLst/>
            <a:cxnLst/>
            <a:rect l="l" t="t" r="r" b="b"/>
            <a:pathLst>
              <a:path w="4279780" h="1123442" extrusionOk="0">
                <a:moveTo>
                  <a:pt x="0" y="0"/>
                </a:moveTo>
                <a:lnTo>
                  <a:pt x="4279780" y="0"/>
                </a:lnTo>
                <a:lnTo>
                  <a:pt x="4279780" y="1123443"/>
                </a:lnTo>
                <a:lnTo>
                  <a:pt x="0" y="112344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0" name="Google Shape;600;p17"/>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9">
              <a:alphaModFix/>
            </a:blip>
            <a:stretch>
              <a:fillRect l="-1756" r="-1755" b="-238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01" name="Google Shape;601;p17"/>
          <p:cNvGrpSpPr/>
          <p:nvPr/>
        </p:nvGrpSpPr>
        <p:grpSpPr>
          <a:xfrm rot="-7713192">
            <a:off x="-907442" y="7701452"/>
            <a:ext cx="8348020" cy="5877298"/>
            <a:chOff x="0" y="-39236"/>
            <a:chExt cx="3429000" cy="2414136"/>
          </a:xfrm>
        </p:grpSpPr>
        <p:sp>
          <p:nvSpPr>
            <p:cNvPr id="602" name="Google Shape;602;p17"/>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2">
                <a:alphaModFix/>
              </a:blip>
              <a:stretch>
                <a:fillRect l="-75200" t="-76174" r="-24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3" name="Google Shape;603;p1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04" name="Google Shape;604;p17"/>
          <p:cNvGrpSpPr/>
          <p:nvPr/>
        </p:nvGrpSpPr>
        <p:grpSpPr>
          <a:xfrm>
            <a:off x="5149286" y="2083621"/>
            <a:ext cx="8280495" cy="182207"/>
            <a:chOff x="0" y="0"/>
            <a:chExt cx="11040660" cy="242943"/>
          </a:xfrm>
        </p:grpSpPr>
        <p:sp>
          <p:nvSpPr>
            <p:cNvPr id="605" name="Google Shape;605;p17"/>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6" name="Google Shape;606;p17"/>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07" name="Google Shape;607;p17"/>
          <p:cNvSpPr/>
          <p:nvPr/>
        </p:nvSpPr>
        <p:spPr>
          <a:xfrm>
            <a:off x="11057820" y="3778008"/>
            <a:ext cx="5126267" cy="2923976"/>
          </a:xfrm>
          <a:custGeom>
            <a:avLst/>
            <a:gdLst/>
            <a:ahLst/>
            <a:cxnLst/>
            <a:rect l="l" t="t" r="r" b="b"/>
            <a:pathLst>
              <a:path w="5126267" h="2923976" extrusionOk="0">
                <a:moveTo>
                  <a:pt x="0" y="0"/>
                </a:moveTo>
                <a:lnTo>
                  <a:pt x="5126268" y="0"/>
                </a:lnTo>
                <a:lnTo>
                  <a:pt x="5126268" y="2923976"/>
                </a:lnTo>
                <a:lnTo>
                  <a:pt x="0" y="2923976"/>
                </a:lnTo>
                <a:lnTo>
                  <a:pt x="0" y="0"/>
                </a:lnTo>
                <a:close/>
              </a:path>
            </a:pathLst>
          </a:custGeom>
          <a:blipFill rotWithShape="1">
            <a:blip r:embed="rId14">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8" name="Google Shape;608;p17"/>
          <p:cNvSpPr/>
          <p:nvPr/>
        </p:nvSpPr>
        <p:spPr>
          <a:xfrm>
            <a:off x="3500869" y="8703347"/>
            <a:ext cx="1543342" cy="1583653"/>
          </a:xfrm>
          <a:custGeom>
            <a:avLst/>
            <a:gdLst/>
            <a:ahLst/>
            <a:cxnLst/>
            <a:rect l="l" t="t" r="r" b="b"/>
            <a:pathLst>
              <a:path w="1543342" h="1583653" extrusionOk="0">
                <a:moveTo>
                  <a:pt x="0" y="0"/>
                </a:moveTo>
                <a:lnTo>
                  <a:pt x="1543342" y="0"/>
                </a:lnTo>
                <a:lnTo>
                  <a:pt x="1543342" y="1583653"/>
                </a:lnTo>
                <a:lnTo>
                  <a:pt x="0" y="1583653"/>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9" name="Google Shape;609;p17"/>
          <p:cNvSpPr/>
          <p:nvPr/>
        </p:nvSpPr>
        <p:spPr>
          <a:xfrm>
            <a:off x="3726245" y="3844134"/>
            <a:ext cx="4760203" cy="2820111"/>
          </a:xfrm>
          <a:custGeom>
            <a:avLst/>
            <a:gdLst/>
            <a:ahLst/>
            <a:cxnLst/>
            <a:rect l="l" t="t" r="r" b="b"/>
            <a:pathLst>
              <a:path w="4760203" h="2820111" extrusionOk="0">
                <a:moveTo>
                  <a:pt x="0" y="0"/>
                </a:moveTo>
                <a:lnTo>
                  <a:pt x="4760203" y="0"/>
                </a:lnTo>
                <a:lnTo>
                  <a:pt x="4760203" y="2820112"/>
                </a:lnTo>
                <a:lnTo>
                  <a:pt x="0" y="2820112"/>
                </a:lnTo>
                <a:lnTo>
                  <a:pt x="0" y="0"/>
                </a:lnTo>
                <a:close/>
              </a:path>
            </a:pathLst>
          </a:custGeom>
          <a:blipFill rotWithShape="1">
            <a:blip r:embed="rId16">
              <a:alphaModFix/>
            </a:blip>
            <a:stretch>
              <a:fillRect t="-58037" b="-12967"/>
            </a:stretch>
          </a:blipFill>
          <a:ln w="38100" cap="sq" cmpd="sng">
            <a:solidFill>
              <a:srgbClr val="825209"/>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0" name="Google Shape;610;p17"/>
          <p:cNvSpPr txBox="1"/>
          <p:nvPr/>
        </p:nvSpPr>
        <p:spPr>
          <a:xfrm>
            <a:off x="6057296" y="6978209"/>
            <a:ext cx="7555718" cy="2140586"/>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Each country chooses their Commissioner, to be part of European Commission, and then all of them are approved by the European Parliament. </a:t>
            </a:r>
            <a:endParaRPr/>
          </a:p>
        </p:txBody>
      </p:sp>
      <p:sp>
        <p:nvSpPr>
          <p:cNvPr id="611" name="Google Shape;611;p17"/>
          <p:cNvSpPr txBox="1"/>
          <p:nvPr/>
        </p:nvSpPr>
        <p:spPr>
          <a:xfrm>
            <a:off x="11388353" y="3080143"/>
            <a:ext cx="4465201"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EUROPEAN COMMISSION</a:t>
            </a:r>
            <a:endParaRPr/>
          </a:p>
        </p:txBody>
      </p:sp>
      <p:sp>
        <p:nvSpPr>
          <p:cNvPr id="612" name="Google Shape;612;p17"/>
          <p:cNvSpPr txBox="1"/>
          <p:nvPr/>
        </p:nvSpPr>
        <p:spPr>
          <a:xfrm>
            <a:off x="4958113" y="1061017"/>
            <a:ext cx="8662841" cy="879728"/>
          </a:xfrm>
          <a:prstGeom prst="rect">
            <a:avLst/>
          </a:prstGeom>
          <a:noFill/>
          <a:ln>
            <a:noFill/>
          </a:ln>
        </p:spPr>
        <p:txBody>
          <a:bodyPr spcFirstLastPara="1" wrap="square" lIns="0" tIns="0" rIns="0" bIns="0" anchor="t" anchorCtr="0">
            <a:spAutoFit/>
          </a:bodyPr>
          <a:lstStyle/>
          <a:p>
            <a:pPr marL="0" marR="0" lvl="0" indent="0" algn="l" rtl="0">
              <a:lnSpc>
                <a:spcPct val="97999"/>
              </a:lnSpc>
              <a:spcBef>
                <a:spcPts val="0"/>
              </a:spcBef>
              <a:spcAft>
                <a:spcPts val="0"/>
              </a:spcAft>
              <a:buNone/>
            </a:pPr>
            <a:r>
              <a:rPr lang="en-US" sz="6599">
                <a:solidFill>
                  <a:srgbClr val="402B2B"/>
                </a:solidFill>
                <a:latin typeface="Play"/>
                <a:ea typeface="Play"/>
                <a:cs typeface="Play"/>
                <a:sym typeface="Play"/>
              </a:rPr>
              <a:t>The European Political Structure</a:t>
            </a:r>
            <a:endParaRPr/>
          </a:p>
        </p:txBody>
      </p:sp>
      <p:sp>
        <p:nvSpPr>
          <p:cNvPr id="613" name="Google Shape;613;p17"/>
          <p:cNvSpPr txBox="1"/>
          <p:nvPr/>
        </p:nvSpPr>
        <p:spPr>
          <a:xfrm rot="-2488153">
            <a:off x="376120" y="7518452"/>
            <a:ext cx="3571208" cy="2334106"/>
          </a:xfrm>
          <a:prstGeom prst="rect">
            <a:avLst/>
          </a:prstGeom>
          <a:noFill/>
          <a:ln>
            <a:noFill/>
          </a:ln>
        </p:spPr>
        <p:txBody>
          <a:bodyPr spcFirstLastPara="1" wrap="square" lIns="0" tIns="0" rIns="0" bIns="0" anchor="t" anchorCtr="0">
            <a:spAutoFit/>
          </a:bodyPr>
          <a:lstStyle/>
          <a:p>
            <a:pPr marL="0" marR="0" lvl="0" indent="0" algn="ctr" rtl="0">
              <a:lnSpc>
                <a:spcPct val="139982"/>
              </a:lnSpc>
              <a:spcBef>
                <a:spcPts val="0"/>
              </a:spcBef>
              <a:spcAft>
                <a:spcPts val="0"/>
              </a:spcAft>
              <a:buNone/>
            </a:pPr>
            <a:r>
              <a:rPr lang="en-US" sz="2231" b="1">
                <a:solidFill>
                  <a:srgbClr val="402B2B"/>
                </a:solidFill>
                <a:latin typeface="Arial"/>
                <a:ea typeface="Arial"/>
                <a:cs typeface="Arial"/>
                <a:sym typeface="Arial"/>
              </a:rPr>
              <a:t>The Commission President, who leads the group, is also chosen and approved by the EU leaders and the Parliament. </a:t>
            </a:r>
            <a:endParaRPr/>
          </a:p>
        </p:txBody>
      </p:sp>
      <p:sp>
        <p:nvSpPr>
          <p:cNvPr id="614" name="Google Shape;614;p17"/>
          <p:cNvSpPr txBox="1"/>
          <p:nvPr/>
        </p:nvSpPr>
        <p:spPr>
          <a:xfrm>
            <a:off x="3948499" y="3111019"/>
            <a:ext cx="4537948"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 EUROPEAN COUNTRIES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21" name="Google Shape;621;p18"/>
          <p:cNvGrpSpPr/>
          <p:nvPr/>
        </p:nvGrpSpPr>
        <p:grpSpPr>
          <a:xfrm rot="1015533">
            <a:off x="11860654" y="-5150158"/>
            <a:ext cx="10325542" cy="7151394"/>
            <a:chOff x="0" y="0"/>
            <a:chExt cx="3429000" cy="2374900"/>
          </a:xfrm>
        </p:grpSpPr>
        <p:sp>
          <p:nvSpPr>
            <p:cNvPr id="622" name="Google Shape;622;p1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3" name="Google Shape;623;p1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24" name="Google Shape;624;p18"/>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5" name="Google Shape;625;p18"/>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6" name="Google Shape;626;p18"/>
          <p:cNvSpPr/>
          <p:nvPr/>
        </p:nvSpPr>
        <p:spPr>
          <a:xfrm>
            <a:off x="9645260" y="4865552"/>
            <a:ext cx="1770904" cy="1262611"/>
          </a:xfrm>
          <a:custGeom>
            <a:avLst/>
            <a:gdLst/>
            <a:ahLst/>
            <a:cxnLst/>
            <a:rect l="l" t="t" r="r" b="b"/>
            <a:pathLst>
              <a:path w="1770904" h="1262611" extrusionOk="0">
                <a:moveTo>
                  <a:pt x="0" y="0"/>
                </a:moveTo>
                <a:lnTo>
                  <a:pt x="1770904" y="0"/>
                </a:lnTo>
                <a:lnTo>
                  <a:pt x="1770904" y="1262610"/>
                </a:lnTo>
                <a:lnTo>
                  <a:pt x="0" y="126261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27" name="Google Shape;627;p18"/>
          <p:cNvGrpSpPr/>
          <p:nvPr/>
        </p:nvGrpSpPr>
        <p:grpSpPr>
          <a:xfrm>
            <a:off x="-247318" y="5844"/>
            <a:ext cx="5205735" cy="7529998"/>
            <a:chOff x="0" y="1"/>
            <a:chExt cx="6940980" cy="10039998"/>
          </a:xfrm>
        </p:grpSpPr>
        <p:sp>
          <p:nvSpPr>
            <p:cNvPr id="628" name="Google Shape;628;p18"/>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29" name="Google Shape;629;p18"/>
            <p:cNvGrpSpPr/>
            <p:nvPr/>
          </p:nvGrpSpPr>
          <p:grpSpPr>
            <a:xfrm rot="-173233">
              <a:off x="226834" y="157564"/>
              <a:ext cx="6487312" cy="9170187"/>
              <a:chOff x="0" y="0"/>
              <a:chExt cx="3267456" cy="4618736"/>
            </a:xfrm>
          </p:grpSpPr>
          <p:sp>
            <p:nvSpPr>
              <p:cNvPr id="630" name="Google Shape;630;p18"/>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0">
                  <a:alphaModFix amt="30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1" name="Google Shape;631;p18"/>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1">
                  <a:alphaModFix amt="30000"/>
                </a:blip>
                <a:stretch>
                  <a:fillRect l="-13750" r="-638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632" name="Google Shape;632;p18"/>
          <p:cNvSpPr/>
          <p:nvPr/>
        </p:nvSpPr>
        <p:spPr>
          <a:xfrm rot="-2271635">
            <a:off x="-870181" y="6939755"/>
            <a:ext cx="4279780" cy="1123442"/>
          </a:xfrm>
          <a:custGeom>
            <a:avLst/>
            <a:gdLst/>
            <a:ahLst/>
            <a:cxnLst/>
            <a:rect l="l" t="t" r="r" b="b"/>
            <a:pathLst>
              <a:path w="4279780" h="1123442" extrusionOk="0">
                <a:moveTo>
                  <a:pt x="0" y="0"/>
                </a:moveTo>
                <a:lnTo>
                  <a:pt x="4279780" y="0"/>
                </a:lnTo>
                <a:lnTo>
                  <a:pt x="4279780" y="1123443"/>
                </a:lnTo>
                <a:lnTo>
                  <a:pt x="0" y="112344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3" name="Google Shape;633;p18"/>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9">
              <a:alphaModFix/>
            </a:blip>
            <a:stretch>
              <a:fillRect l="-1756" r="-1755" b="-238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4" name="Google Shape;634;p18"/>
          <p:cNvGrpSpPr/>
          <p:nvPr/>
        </p:nvGrpSpPr>
        <p:grpSpPr>
          <a:xfrm rot="-7713192">
            <a:off x="-907442" y="7701452"/>
            <a:ext cx="8348020" cy="5877298"/>
            <a:chOff x="0" y="-39236"/>
            <a:chExt cx="3429000" cy="2414136"/>
          </a:xfrm>
        </p:grpSpPr>
        <p:sp>
          <p:nvSpPr>
            <p:cNvPr id="635" name="Google Shape;635;p18"/>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2">
                <a:alphaModFix/>
              </a:blip>
              <a:stretch>
                <a:fillRect l="-75200" t="-76174" r="-24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6" name="Google Shape;636;p1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37" name="Google Shape;637;p18"/>
          <p:cNvGrpSpPr/>
          <p:nvPr/>
        </p:nvGrpSpPr>
        <p:grpSpPr>
          <a:xfrm>
            <a:off x="5149286" y="2083621"/>
            <a:ext cx="8280495" cy="182207"/>
            <a:chOff x="0" y="0"/>
            <a:chExt cx="11040660" cy="242943"/>
          </a:xfrm>
        </p:grpSpPr>
        <p:sp>
          <p:nvSpPr>
            <p:cNvPr id="638" name="Google Shape;638;p18"/>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9" name="Google Shape;639;p18"/>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40" name="Google Shape;640;p18"/>
          <p:cNvSpPr/>
          <p:nvPr/>
        </p:nvSpPr>
        <p:spPr>
          <a:xfrm>
            <a:off x="3925680" y="3770842"/>
            <a:ext cx="5365043" cy="3267757"/>
          </a:xfrm>
          <a:custGeom>
            <a:avLst/>
            <a:gdLst/>
            <a:ahLst/>
            <a:cxnLst/>
            <a:rect l="l" t="t" r="r" b="b"/>
            <a:pathLst>
              <a:path w="5365043" h="3267757" extrusionOk="0">
                <a:moveTo>
                  <a:pt x="0" y="0"/>
                </a:moveTo>
                <a:lnTo>
                  <a:pt x="5365043" y="0"/>
                </a:lnTo>
                <a:lnTo>
                  <a:pt x="5365043" y="3267757"/>
                </a:lnTo>
                <a:lnTo>
                  <a:pt x="0" y="3267757"/>
                </a:lnTo>
                <a:lnTo>
                  <a:pt x="0" y="0"/>
                </a:lnTo>
                <a:close/>
              </a:path>
            </a:pathLst>
          </a:custGeom>
          <a:blipFill rotWithShape="1">
            <a:blip r:embed="rId14">
              <a:alphaModFix/>
            </a:blip>
            <a:stretch>
              <a:fillRect l="-8417" t="-706" r="-625"/>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1" name="Google Shape;641;p18"/>
          <p:cNvSpPr/>
          <p:nvPr/>
        </p:nvSpPr>
        <p:spPr>
          <a:xfrm>
            <a:off x="11815850" y="3715484"/>
            <a:ext cx="4607739" cy="3378474"/>
          </a:xfrm>
          <a:custGeom>
            <a:avLst/>
            <a:gdLst/>
            <a:ahLst/>
            <a:cxnLst/>
            <a:rect l="l" t="t" r="r" b="b"/>
            <a:pathLst>
              <a:path w="4607739" h="3378474" extrusionOk="0">
                <a:moveTo>
                  <a:pt x="0" y="0"/>
                </a:moveTo>
                <a:lnTo>
                  <a:pt x="4607738" y="0"/>
                </a:lnTo>
                <a:lnTo>
                  <a:pt x="4607738" y="3378474"/>
                </a:lnTo>
                <a:lnTo>
                  <a:pt x="0" y="3378474"/>
                </a:lnTo>
                <a:lnTo>
                  <a:pt x="0" y="0"/>
                </a:lnTo>
                <a:close/>
              </a:path>
            </a:pathLst>
          </a:custGeom>
          <a:blipFill rotWithShape="1">
            <a:blip r:embed="rId15">
              <a:alphaModFix/>
            </a:blip>
            <a:stretch>
              <a:fillRect l="-7873" t="-304" r="-2848" b="-304"/>
            </a:stretch>
          </a:blipFill>
          <a:ln w="476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2" name="Google Shape;642;p18"/>
          <p:cNvSpPr txBox="1"/>
          <p:nvPr/>
        </p:nvSpPr>
        <p:spPr>
          <a:xfrm>
            <a:off x="6752853" y="7596706"/>
            <a:ext cx="7555718" cy="1597661"/>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b="1">
                <a:solidFill>
                  <a:srgbClr val="825209"/>
                </a:solidFill>
                <a:latin typeface="Arial"/>
                <a:ea typeface="Arial"/>
                <a:cs typeface="Arial"/>
                <a:sym typeface="Arial"/>
              </a:rPr>
              <a:t>Makes sure that EU laws are understood and followed in the same way by all EU countries.</a:t>
            </a:r>
            <a:endParaRPr/>
          </a:p>
        </p:txBody>
      </p:sp>
      <p:sp>
        <p:nvSpPr>
          <p:cNvPr id="643" name="Google Shape;643;p18"/>
          <p:cNvSpPr txBox="1"/>
          <p:nvPr/>
        </p:nvSpPr>
        <p:spPr>
          <a:xfrm>
            <a:off x="4078300" y="3111025"/>
            <a:ext cx="52056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COURT OF JUSTICE</a:t>
            </a:r>
            <a:endParaRPr/>
          </a:p>
        </p:txBody>
      </p:sp>
      <p:sp>
        <p:nvSpPr>
          <p:cNvPr id="644" name="Google Shape;644;p18"/>
          <p:cNvSpPr txBox="1"/>
          <p:nvPr/>
        </p:nvSpPr>
        <p:spPr>
          <a:xfrm>
            <a:off x="4958113" y="1061017"/>
            <a:ext cx="8662841" cy="879728"/>
          </a:xfrm>
          <a:prstGeom prst="rect">
            <a:avLst/>
          </a:prstGeom>
          <a:noFill/>
          <a:ln>
            <a:noFill/>
          </a:ln>
        </p:spPr>
        <p:txBody>
          <a:bodyPr spcFirstLastPara="1" wrap="square" lIns="0" tIns="0" rIns="0" bIns="0" anchor="t" anchorCtr="0">
            <a:spAutoFit/>
          </a:bodyPr>
          <a:lstStyle/>
          <a:p>
            <a:pPr marL="0" marR="0" lvl="0" indent="0" algn="l" rtl="0">
              <a:lnSpc>
                <a:spcPct val="97999"/>
              </a:lnSpc>
              <a:spcBef>
                <a:spcPts val="0"/>
              </a:spcBef>
              <a:spcAft>
                <a:spcPts val="0"/>
              </a:spcAft>
              <a:buNone/>
            </a:pPr>
            <a:r>
              <a:rPr lang="en-US" sz="6599">
                <a:solidFill>
                  <a:srgbClr val="402B2B"/>
                </a:solidFill>
                <a:latin typeface="Play"/>
                <a:ea typeface="Play"/>
                <a:cs typeface="Play"/>
                <a:sym typeface="Play"/>
              </a:rPr>
              <a:t>The European Political Structure</a:t>
            </a:r>
            <a:endParaRPr/>
          </a:p>
        </p:txBody>
      </p:sp>
      <p:sp>
        <p:nvSpPr>
          <p:cNvPr id="645" name="Google Shape;645;p18"/>
          <p:cNvSpPr txBox="1"/>
          <p:nvPr/>
        </p:nvSpPr>
        <p:spPr>
          <a:xfrm>
            <a:off x="11815842" y="3111025"/>
            <a:ext cx="46956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b="1">
                <a:solidFill>
                  <a:srgbClr val="000000"/>
                </a:solidFill>
                <a:latin typeface="Arial"/>
                <a:ea typeface="Arial"/>
                <a:cs typeface="Arial"/>
                <a:sym typeface="Arial"/>
              </a:rPr>
              <a:t>EU LAW</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1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52" name="Google Shape;652;p19"/>
          <p:cNvGrpSpPr/>
          <p:nvPr/>
        </p:nvGrpSpPr>
        <p:grpSpPr>
          <a:xfrm rot="-9182015">
            <a:off x="-2124369" y="5931532"/>
            <a:ext cx="7989165" cy="5533237"/>
            <a:chOff x="0" y="0"/>
            <a:chExt cx="3429000" cy="2374900"/>
          </a:xfrm>
        </p:grpSpPr>
        <p:sp>
          <p:nvSpPr>
            <p:cNvPr id="653" name="Google Shape;653;p1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4" name="Google Shape;654;p1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55" name="Google Shape;655;p19"/>
          <p:cNvGrpSpPr/>
          <p:nvPr/>
        </p:nvGrpSpPr>
        <p:grpSpPr>
          <a:xfrm>
            <a:off x="734279" y="386155"/>
            <a:ext cx="16819442" cy="9514689"/>
            <a:chOff x="0" y="0"/>
            <a:chExt cx="22425922" cy="12686252"/>
          </a:xfrm>
        </p:grpSpPr>
        <p:sp>
          <p:nvSpPr>
            <p:cNvPr id="656" name="Google Shape;656;p1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7" name="Google Shape;657;p1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58" name="Google Shape;658;p19"/>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9" name="Google Shape;659;p19"/>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0" name="Google Shape;660;p19"/>
          <p:cNvSpPr/>
          <p:nvPr/>
        </p:nvSpPr>
        <p:spPr>
          <a:xfrm>
            <a:off x="9797410" y="7942262"/>
            <a:ext cx="4238523" cy="160057"/>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9">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1" name="Google Shape;661;p19"/>
          <p:cNvSpPr txBox="1"/>
          <p:nvPr/>
        </p:nvSpPr>
        <p:spPr>
          <a:xfrm>
            <a:off x="2885732" y="3769477"/>
            <a:ext cx="12944700" cy="29553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8000">
                <a:solidFill>
                  <a:srgbClr val="402B2B"/>
                </a:solidFill>
                <a:latin typeface="Play"/>
                <a:ea typeface="Play"/>
                <a:cs typeface="Play"/>
                <a:sym typeface="Play"/>
              </a:rPr>
              <a:t>Can you recognize these LOGOS?</a:t>
            </a:r>
            <a:endParaRPr/>
          </a:p>
        </p:txBody>
      </p:sp>
      <p:sp>
        <p:nvSpPr>
          <p:cNvPr id="662" name="Google Shape;662;p19"/>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3" name="Google Shape;663;p19"/>
          <p:cNvSpPr txBox="1"/>
          <p:nvPr/>
        </p:nvSpPr>
        <p:spPr>
          <a:xfrm>
            <a:off x="7450336" y="2142386"/>
            <a:ext cx="3387328"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3 </a:t>
            </a:r>
            <a:endParaRPr/>
          </a:p>
        </p:txBody>
      </p:sp>
      <p:sp>
        <p:nvSpPr>
          <p:cNvPr id="664" name="Google Shape;664;p19"/>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5" name="Google Shape;665;p19"/>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6" name="Google Shape;666;p19"/>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2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73" name="Google Shape;673;p20"/>
          <p:cNvGrpSpPr/>
          <p:nvPr/>
        </p:nvGrpSpPr>
        <p:grpSpPr>
          <a:xfrm rot="1015533">
            <a:off x="11860654" y="-5150158"/>
            <a:ext cx="10325542" cy="7151394"/>
            <a:chOff x="0" y="0"/>
            <a:chExt cx="3429000" cy="2374900"/>
          </a:xfrm>
        </p:grpSpPr>
        <p:sp>
          <p:nvSpPr>
            <p:cNvPr id="674" name="Google Shape;674;p2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5" name="Google Shape;675;p2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76" name="Google Shape;676;p20"/>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77" name="Google Shape;677;p20"/>
          <p:cNvGrpSpPr/>
          <p:nvPr/>
        </p:nvGrpSpPr>
        <p:grpSpPr>
          <a:xfrm>
            <a:off x="1" y="467939"/>
            <a:ext cx="5400248" cy="7811357"/>
            <a:chOff x="1" y="0"/>
            <a:chExt cx="7200330" cy="10415143"/>
          </a:xfrm>
        </p:grpSpPr>
        <p:sp>
          <p:nvSpPr>
            <p:cNvPr id="678" name="Google Shape;678;p20"/>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79" name="Google Shape;679;p20"/>
            <p:cNvGrpSpPr/>
            <p:nvPr/>
          </p:nvGrpSpPr>
          <p:grpSpPr>
            <a:xfrm rot="-173233">
              <a:off x="235311" y="163451"/>
              <a:ext cx="6729710" cy="9512830"/>
              <a:chOff x="0" y="0"/>
              <a:chExt cx="3267456" cy="4618736"/>
            </a:xfrm>
          </p:grpSpPr>
          <p:sp>
            <p:nvSpPr>
              <p:cNvPr id="680" name="Google Shape;680;p20"/>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7">
                  <a:alphaModFix amt="51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1" name="Google Shape;681;p20"/>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8">
                  <a:alphaModFix amt="51000"/>
                </a:blip>
                <a:stretch>
                  <a:fillRect l="-23351" r="-5427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82" name="Google Shape;682;p20"/>
          <p:cNvGrpSpPr/>
          <p:nvPr/>
        </p:nvGrpSpPr>
        <p:grpSpPr>
          <a:xfrm rot="-7713192">
            <a:off x="-927703" y="7681559"/>
            <a:ext cx="9304676" cy="6444350"/>
            <a:chOff x="0" y="0"/>
            <a:chExt cx="3429000" cy="2374900"/>
          </a:xfrm>
        </p:grpSpPr>
        <p:sp>
          <p:nvSpPr>
            <p:cNvPr id="683" name="Google Shape;683;p2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9">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4" name="Google Shape;684;p2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85" name="Google Shape;685;p20"/>
          <p:cNvGrpSpPr/>
          <p:nvPr/>
        </p:nvGrpSpPr>
        <p:grpSpPr>
          <a:xfrm>
            <a:off x="5826926" y="1120572"/>
            <a:ext cx="8280495" cy="182207"/>
            <a:chOff x="0" y="0"/>
            <a:chExt cx="11040660" cy="242943"/>
          </a:xfrm>
        </p:grpSpPr>
        <p:sp>
          <p:nvSpPr>
            <p:cNvPr id="686" name="Google Shape;686;p20"/>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0">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7" name="Google Shape;687;p20"/>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88" name="Google Shape;688;p20"/>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9" name="Google Shape;689;p20"/>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2">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0" name="Google Shape;690;p20"/>
          <p:cNvSpPr txBox="1"/>
          <p:nvPr/>
        </p:nvSpPr>
        <p:spPr>
          <a:xfrm>
            <a:off x="5826925" y="364025"/>
            <a:ext cx="10662600" cy="678900"/>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None/>
            </a:pPr>
            <a:r>
              <a:rPr lang="en-US" sz="4500">
                <a:solidFill>
                  <a:srgbClr val="402B2B"/>
                </a:solidFill>
                <a:latin typeface="Play"/>
                <a:ea typeface="Play"/>
                <a:cs typeface="Play"/>
                <a:sym typeface="Play"/>
              </a:rPr>
              <a:t>The European Political Structure</a:t>
            </a:r>
            <a:endParaRPr sz="4500"/>
          </a:p>
        </p:txBody>
      </p:sp>
      <p:sp>
        <p:nvSpPr>
          <p:cNvPr id="691" name="Google Shape;691;p20"/>
          <p:cNvSpPr/>
          <p:nvPr/>
        </p:nvSpPr>
        <p:spPr>
          <a:xfrm>
            <a:off x="11033304" y="2878745"/>
            <a:ext cx="4060906" cy="2378530"/>
          </a:xfrm>
          <a:custGeom>
            <a:avLst/>
            <a:gdLst/>
            <a:ahLst/>
            <a:cxnLst/>
            <a:rect l="l" t="t" r="r" b="b"/>
            <a:pathLst>
              <a:path w="4060906" h="2378530" extrusionOk="0">
                <a:moveTo>
                  <a:pt x="0" y="0"/>
                </a:moveTo>
                <a:lnTo>
                  <a:pt x="4060906" y="0"/>
                </a:lnTo>
                <a:lnTo>
                  <a:pt x="4060906" y="2378531"/>
                </a:lnTo>
                <a:lnTo>
                  <a:pt x="0" y="2378531"/>
                </a:lnTo>
                <a:lnTo>
                  <a:pt x="0" y="0"/>
                </a:lnTo>
                <a:close/>
              </a:path>
            </a:pathLst>
          </a:custGeom>
          <a:blipFill rotWithShape="1">
            <a:blip r:embed="rId13">
              <a:alphaModFix/>
            </a:blip>
            <a:stretch>
              <a:fillRect/>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2" name="Google Shape;692;p20"/>
          <p:cNvSpPr/>
          <p:nvPr/>
        </p:nvSpPr>
        <p:spPr>
          <a:xfrm>
            <a:off x="5826926" y="5894310"/>
            <a:ext cx="2756277" cy="2650266"/>
          </a:xfrm>
          <a:custGeom>
            <a:avLst/>
            <a:gdLst/>
            <a:ahLst/>
            <a:cxnLst/>
            <a:rect l="l" t="t" r="r" b="b"/>
            <a:pathLst>
              <a:path w="2756277" h="2650266" extrusionOk="0">
                <a:moveTo>
                  <a:pt x="0" y="0"/>
                </a:moveTo>
                <a:lnTo>
                  <a:pt x="2756277" y="0"/>
                </a:lnTo>
                <a:lnTo>
                  <a:pt x="2756277" y="2650266"/>
                </a:lnTo>
                <a:lnTo>
                  <a:pt x="0" y="2650266"/>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3" name="Google Shape;693;p20"/>
          <p:cNvSpPr/>
          <p:nvPr/>
        </p:nvSpPr>
        <p:spPr>
          <a:xfrm>
            <a:off x="5826926" y="2904723"/>
            <a:ext cx="4844413" cy="2352552"/>
          </a:xfrm>
          <a:custGeom>
            <a:avLst/>
            <a:gdLst/>
            <a:ahLst/>
            <a:cxnLst/>
            <a:rect l="l" t="t" r="r" b="b"/>
            <a:pathLst>
              <a:path w="4844413" h="2352552" extrusionOk="0">
                <a:moveTo>
                  <a:pt x="0" y="0"/>
                </a:moveTo>
                <a:lnTo>
                  <a:pt x="4844413" y="0"/>
                </a:lnTo>
                <a:lnTo>
                  <a:pt x="4844413" y="2352553"/>
                </a:lnTo>
                <a:lnTo>
                  <a:pt x="0" y="2352553"/>
                </a:lnTo>
                <a:lnTo>
                  <a:pt x="0" y="0"/>
                </a:lnTo>
                <a:close/>
              </a:path>
            </a:pathLst>
          </a:custGeom>
          <a:blipFill rotWithShape="1">
            <a:blip r:embed="rId15">
              <a:alphaModFix/>
            </a:blip>
            <a:stretch>
              <a:fillRect l="-12995" r="-5470" b="-2817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4" name="Google Shape;694;p20"/>
          <p:cNvSpPr/>
          <p:nvPr/>
        </p:nvSpPr>
        <p:spPr>
          <a:xfrm>
            <a:off x="13966296" y="5894310"/>
            <a:ext cx="3664205" cy="2641418"/>
          </a:xfrm>
          <a:custGeom>
            <a:avLst/>
            <a:gdLst/>
            <a:ahLst/>
            <a:cxnLst/>
            <a:rect l="l" t="t" r="r" b="b"/>
            <a:pathLst>
              <a:path w="3664205" h="2641418" extrusionOk="0">
                <a:moveTo>
                  <a:pt x="0" y="0"/>
                </a:moveTo>
                <a:lnTo>
                  <a:pt x="3664205" y="0"/>
                </a:lnTo>
                <a:lnTo>
                  <a:pt x="3664205" y="2641418"/>
                </a:lnTo>
                <a:lnTo>
                  <a:pt x="0" y="2641418"/>
                </a:lnTo>
                <a:lnTo>
                  <a:pt x="0" y="0"/>
                </a:lnTo>
                <a:close/>
              </a:path>
            </a:pathLst>
          </a:custGeom>
          <a:blipFill rotWithShape="1">
            <a:blip r:embed="rId16">
              <a:alphaModFix/>
            </a:blip>
            <a:stretch>
              <a:fillRect l="-14076" r="-14076"/>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20"/>
          <p:cNvSpPr/>
          <p:nvPr/>
        </p:nvSpPr>
        <p:spPr>
          <a:xfrm>
            <a:off x="9036702" y="5894310"/>
            <a:ext cx="4630891" cy="2641418"/>
          </a:xfrm>
          <a:custGeom>
            <a:avLst/>
            <a:gdLst/>
            <a:ahLst/>
            <a:cxnLst/>
            <a:rect l="l" t="t" r="r" b="b"/>
            <a:pathLst>
              <a:path w="4630891" h="2641418" extrusionOk="0">
                <a:moveTo>
                  <a:pt x="0" y="0"/>
                </a:moveTo>
                <a:lnTo>
                  <a:pt x="4630890" y="0"/>
                </a:lnTo>
                <a:lnTo>
                  <a:pt x="4630890" y="2641418"/>
                </a:lnTo>
                <a:lnTo>
                  <a:pt x="0" y="2641418"/>
                </a:lnTo>
                <a:lnTo>
                  <a:pt x="0" y="0"/>
                </a:lnTo>
                <a:close/>
              </a:path>
            </a:pathLst>
          </a:custGeom>
          <a:blipFill rotWithShape="1">
            <a:blip r:embed="rId17">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6" name="Google Shape;696;p20"/>
          <p:cNvSpPr txBox="1"/>
          <p:nvPr/>
        </p:nvSpPr>
        <p:spPr>
          <a:xfrm>
            <a:off x="8273509" y="1556289"/>
            <a:ext cx="3387328"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3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2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7" t="-11439" r="-5002" b="-171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03" name="Google Shape;703;p21"/>
          <p:cNvGrpSpPr/>
          <p:nvPr/>
        </p:nvGrpSpPr>
        <p:grpSpPr>
          <a:xfrm rot="1015533">
            <a:off x="11860654" y="-5150158"/>
            <a:ext cx="10325542" cy="7151394"/>
            <a:chOff x="0" y="0"/>
            <a:chExt cx="3429000" cy="2374900"/>
          </a:xfrm>
        </p:grpSpPr>
        <p:sp>
          <p:nvSpPr>
            <p:cNvPr id="704" name="Google Shape;704;p2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5" b="-506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2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06" name="Google Shape;706;p21"/>
          <p:cNvGrpSpPr/>
          <p:nvPr/>
        </p:nvGrpSpPr>
        <p:grpSpPr>
          <a:xfrm rot="-7713192">
            <a:off x="-927703" y="7681559"/>
            <a:ext cx="9304676" cy="6444350"/>
            <a:chOff x="0" y="0"/>
            <a:chExt cx="3429000" cy="2374900"/>
          </a:xfrm>
        </p:grpSpPr>
        <p:sp>
          <p:nvSpPr>
            <p:cNvPr id="707" name="Google Shape;707;p2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8" name="Google Shape;708;p2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09" name="Google Shape;709;p21"/>
          <p:cNvGrpSpPr/>
          <p:nvPr/>
        </p:nvGrpSpPr>
        <p:grpSpPr>
          <a:xfrm>
            <a:off x="5826926" y="1651539"/>
            <a:ext cx="8280495" cy="182207"/>
            <a:chOff x="0" y="0"/>
            <a:chExt cx="11040660" cy="242943"/>
          </a:xfrm>
        </p:grpSpPr>
        <p:sp>
          <p:nvSpPr>
            <p:cNvPr id="710" name="Google Shape;710;p21"/>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7">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1" name="Google Shape;711;p21"/>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12" name="Google Shape;712;p21"/>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3" name="Google Shape;713;p21"/>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4" name="Google Shape;714;p21"/>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5" name="Google Shape;715;p21"/>
          <p:cNvSpPr/>
          <p:nvPr/>
        </p:nvSpPr>
        <p:spPr>
          <a:xfrm>
            <a:off x="10091919" y="3349383"/>
            <a:ext cx="3138935" cy="1838519"/>
          </a:xfrm>
          <a:custGeom>
            <a:avLst/>
            <a:gdLst/>
            <a:ahLst/>
            <a:cxnLst/>
            <a:rect l="l" t="t" r="r" b="b"/>
            <a:pathLst>
              <a:path w="3138935" h="1838519" extrusionOk="0">
                <a:moveTo>
                  <a:pt x="0" y="0"/>
                </a:moveTo>
                <a:lnTo>
                  <a:pt x="3138936" y="0"/>
                </a:lnTo>
                <a:lnTo>
                  <a:pt x="3138936" y="1838519"/>
                </a:lnTo>
                <a:lnTo>
                  <a:pt x="0" y="1838519"/>
                </a:lnTo>
                <a:lnTo>
                  <a:pt x="0" y="0"/>
                </a:lnTo>
                <a:close/>
              </a:path>
            </a:pathLst>
          </a:custGeom>
          <a:blipFill rotWithShape="1">
            <a:blip r:embed="rId11">
              <a:alphaModFix/>
            </a:blip>
            <a:stretch>
              <a:fillRect/>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6" name="Google Shape;716;p21"/>
          <p:cNvSpPr/>
          <p:nvPr/>
        </p:nvSpPr>
        <p:spPr>
          <a:xfrm>
            <a:off x="6050959" y="6119395"/>
            <a:ext cx="2523992" cy="2426915"/>
          </a:xfrm>
          <a:custGeom>
            <a:avLst/>
            <a:gdLst/>
            <a:ahLst/>
            <a:cxnLst/>
            <a:rect l="l" t="t" r="r" b="b"/>
            <a:pathLst>
              <a:path w="2523992" h="2426915" extrusionOk="0">
                <a:moveTo>
                  <a:pt x="0" y="0"/>
                </a:moveTo>
                <a:lnTo>
                  <a:pt x="2523992" y="0"/>
                </a:lnTo>
                <a:lnTo>
                  <a:pt x="2523992" y="2426915"/>
                </a:lnTo>
                <a:lnTo>
                  <a:pt x="0" y="2426915"/>
                </a:lnTo>
                <a:lnTo>
                  <a:pt x="0" y="0"/>
                </a:lnTo>
                <a:close/>
              </a:path>
            </a:pathLst>
          </a:custGeom>
          <a:blipFill rotWithShape="1">
            <a:blip r:embed="rId12">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7" name="Google Shape;717;p21"/>
          <p:cNvSpPr/>
          <p:nvPr/>
        </p:nvSpPr>
        <p:spPr>
          <a:xfrm>
            <a:off x="6071590" y="3349383"/>
            <a:ext cx="3744559" cy="1818439"/>
          </a:xfrm>
          <a:custGeom>
            <a:avLst/>
            <a:gdLst/>
            <a:ahLst/>
            <a:cxnLst/>
            <a:rect l="l" t="t" r="r" b="b"/>
            <a:pathLst>
              <a:path w="3744559" h="1818439" extrusionOk="0">
                <a:moveTo>
                  <a:pt x="0" y="0"/>
                </a:moveTo>
                <a:lnTo>
                  <a:pt x="3744559" y="0"/>
                </a:lnTo>
                <a:lnTo>
                  <a:pt x="3744559" y="1818439"/>
                </a:lnTo>
                <a:lnTo>
                  <a:pt x="0" y="1818439"/>
                </a:lnTo>
                <a:lnTo>
                  <a:pt x="0" y="0"/>
                </a:lnTo>
                <a:close/>
              </a:path>
            </a:pathLst>
          </a:custGeom>
          <a:blipFill rotWithShape="1">
            <a:blip r:embed="rId13">
              <a:alphaModFix/>
            </a:blip>
            <a:stretch>
              <a:fillRect l="-12995" r="-5470" b="-28170"/>
            </a:stretch>
          </a:blipFill>
          <a:ln w="38100" cap="sq" cmpd="sng">
            <a:solidFill>
              <a:srgbClr val="945A02"/>
            </a:solidFill>
            <a:prstDash val="solid"/>
            <a:miter lim="8000"/>
            <a:headEnd type="none" w="sm" len="sm"/>
            <a:tailEnd type="none" w="sm" len="sm"/>
          </a:ln>
          <a:effectLst>
            <a:outerShdw sx="1000" sy="1000" algn="ctr" rotWithShape="0">
              <a:srgbClr val="00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8" name="Google Shape;718;p21"/>
          <p:cNvSpPr/>
          <p:nvPr/>
        </p:nvSpPr>
        <p:spPr>
          <a:xfrm>
            <a:off x="13504385" y="6119395"/>
            <a:ext cx="3355405" cy="2418813"/>
          </a:xfrm>
          <a:custGeom>
            <a:avLst/>
            <a:gdLst/>
            <a:ahLst/>
            <a:cxnLst/>
            <a:rect l="l" t="t" r="r" b="b"/>
            <a:pathLst>
              <a:path w="3355405" h="2418813" extrusionOk="0">
                <a:moveTo>
                  <a:pt x="0" y="0"/>
                </a:moveTo>
                <a:lnTo>
                  <a:pt x="3355405" y="0"/>
                </a:lnTo>
                <a:lnTo>
                  <a:pt x="3355405" y="2418812"/>
                </a:lnTo>
                <a:lnTo>
                  <a:pt x="0" y="2418812"/>
                </a:lnTo>
                <a:lnTo>
                  <a:pt x="0" y="0"/>
                </a:lnTo>
                <a:close/>
              </a:path>
            </a:pathLst>
          </a:custGeom>
          <a:blipFill rotWithShape="1">
            <a:blip r:embed="rId14">
              <a:alphaModFix/>
            </a:blip>
            <a:stretch>
              <a:fillRect l="-14076" r="-14076"/>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9" name="Google Shape;719;p21"/>
          <p:cNvSpPr/>
          <p:nvPr/>
        </p:nvSpPr>
        <p:spPr>
          <a:xfrm>
            <a:off x="8990232" y="6119395"/>
            <a:ext cx="4240623" cy="2418813"/>
          </a:xfrm>
          <a:custGeom>
            <a:avLst/>
            <a:gdLst/>
            <a:ahLst/>
            <a:cxnLst/>
            <a:rect l="l" t="t" r="r" b="b"/>
            <a:pathLst>
              <a:path w="4240623" h="2418813" extrusionOk="0">
                <a:moveTo>
                  <a:pt x="0" y="0"/>
                </a:moveTo>
                <a:lnTo>
                  <a:pt x="4240623" y="0"/>
                </a:lnTo>
                <a:lnTo>
                  <a:pt x="4240623" y="2418812"/>
                </a:lnTo>
                <a:lnTo>
                  <a:pt x="0" y="2418812"/>
                </a:lnTo>
                <a:lnTo>
                  <a:pt x="0" y="0"/>
                </a:lnTo>
                <a:close/>
              </a:path>
            </a:pathLst>
          </a:custGeom>
          <a:blipFill rotWithShape="1">
            <a:blip r:embed="rId15">
              <a:alphaModFix/>
            </a:blip>
            <a:stretch>
              <a:fillRect l="-6193" r="-4939" b="-34941"/>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0" name="Google Shape;720;p21"/>
          <p:cNvSpPr txBox="1"/>
          <p:nvPr/>
        </p:nvSpPr>
        <p:spPr>
          <a:xfrm>
            <a:off x="6071590" y="5168265"/>
            <a:ext cx="2754154"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European Parliament</a:t>
            </a:r>
            <a:endParaRPr/>
          </a:p>
        </p:txBody>
      </p:sp>
      <p:sp>
        <p:nvSpPr>
          <p:cNvPr id="721" name="Google Shape;721;p21"/>
          <p:cNvSpPr txBox="1"/>
          <p:nvPr/>
        </p:nvSpPr>
        <p:spPr>
          <a:xfrm>
            <a:off x="10095935" y="5219700"/>
            <a:ext cx="2861429"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European Council</a:t>
            </a:r>
            <a:endParaRPr/>
          </a:p>
        </p:txBody>
      </p:sp>
      <p:sp>
        <p:nvSpPr>
          <p:cNvPr id="722" name="Google Shape;722;p21"/>
          <p:cNvSpPr txBox="1"/>
          <p:nvPr/>
        </p:nvSpPr>
        <p:spPr>
          <a:xfrm>
            <a:off x="6050959" y="8530590"/>
            <a:ext cx="2758485" cy="72771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Council of European Union</a:t>
            </a:r>
            <a:endParaRPr/>
          </a:p>
        </p:txBody>
      </p:sp>
      <p:sp>
        <p:nvSpPr>
          <p:cNvPr id="723" name="Google Shape;723;p21"/>
          <p:cNvSpPr txBox="1"/>
          <p:nvPr/>
        </p:nvSpPr>
        <p:spPr>
          <a:xfrm>
            <a:off x="8994250" y="8530600"/>
            <a:ext cx="4344600" cy="775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European </a:t>
            </a:r>
            <a:endParaRPr/>
          </a:p>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Commission</a:t>
            </a:r>
            <a:endParaRPr/>
          </a:p>
        </p:txBody>
      </p:sp>
      <p:sp>
        <p:nvSpPr>
          <p:cNvPr id="724" name="Google Shape;724;p21"/>
          <p:cNvSpPr txBox="1"/>
          <p:nvPr/>
        </p:nvSpPr>
        <p:spPr>
          <a:xfrm>
            <a:off x="13083631" y="8606790"/>
            <a:ext cx="4497110" cy="72771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The Court of Justice </a:t>
            </a:r>
            <a:endParaRPr/>
          </a:p>
          <a:p>
            <a:pPr marL="0" marR="0" lvl="0" indent="0" algn="ctr" rtl="0">
              <a:lnSpc>
                <a:spcPct val="140000"/>
              </a:lnSpc>
              <a:spcBef>
                <a:spcPts val="0"/>
              </a:spcBef>
              <a:spcAft>
                <a:spcPts val="0"/>
              </a:spcAft>
              <a:buNone/>
            </a:pPr>
            <a:r>
              <a:rPr lang="en-US" sz="2100" b="1">
                <a:solidFill>
                  <a:srgbClr val="402B2B"/>
                </a:solidFill>
                <a:latin typeface="Arial"/>
                <a:ea typeface="Arial"/>
                <a:cs typeface="Arial"/>
                <a:sym typeface="Arial"/>
              </a:rPr>
              <a:t>of the European Union</a:t>
            </a:r>
            <a:endParaRPr/>
          </a:p>
        </p:txBody>
      </p:sp>
      <p:grpSp>
        <p:nvGrpSpPr>
          <p:cNvPr id="725" name="Google Shape;725;p21"/>
          <p:cNvGrpSpPr/>
          <p:nvPr/>
        </p:nvGrpSpPr>
        <p:grpSpPr>
          <a:xfrm>
            <a:off x="1" y="467939"/>
            <a:ext cx="5400248" cy="7811357"/>
            <a:chOff x="1" y="0"/>
            <a:chExt cx="7200330" cy="10415143"/>
          </a:xfrm>
        </p:grpSpPr>
        <p:sp>
          <p:nvSpPr>
            <p:cNvPr id="726" name="Google Shape;726;p21"/>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9">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27" name="Google Shape;727;p21"/>
            <p:cNvGrpSpPr/>
            <p:nvPr/>
          </p:nvGrpSpPr>
          <p:grpSpPr>
            <a:xfrm rot="-173233">
              <a:off x="235311" y="163451"/>
              <a:ext cx="6729710" cy="9512830"/>
              <a:chOff x="0" y="0"/>
              <a:chExt cx="3267456" cy="4618736"/>
            </a:xfrm>
          </p:grpSpPr>
          <p:sp>
            <p:nvSpPr>
              <p:cNvPr id="728" name="Google Shape;728;p21"/>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3" r="-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9" name="Google Shape;729;p21"/>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51" r="-5427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30" name="Google Shape;730;p21"/>
          <p:cNvSpPr txBox="1"/>
          <p:nvPr/>
        </p:nvSpPr>
        <p:spPr>
          <a:xfrm>
            <a:off x="7553717" y="2180103"/>
            <a:ext cx="4826913" cy="68897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00" b="1">
                <a:solidFill>
                  <a:srgbClr val="AB6000"/>
                </a:solidFill>
                <a:latin typeface="Arial"/>
                <a:ea typeface="Arial"/>
                <a:cs typeface="Arial"/>
                <a:sym typeface="Arial"/>
              </a:rPr>
              <a:t>Solution Exercise 3 </a:t>
            </a:r>
            <a:endParaRPr/>
          </a:p>
        </p:txBody>
      </p:sp>
      <p:sp>
        <p:nvSpPr>
          <p:cNvPr id="731" name="Google Shape;731;p21"/>
          <p:cNvSpPr txBox="1"/>
          <p:nvPr/>
        </p:nvSpPr>
        <p:spPr>
          <a:xfrm>
            <a:off x="5779237" y="820725"/>
            <a:ext cx="10662600" cy="678900"/>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None/>
            </a:pPr>
            <a:r>
              <a:rPr lang="en-US" sz="4500">
                <a:solidFill>
                  <a:srgbClr val="402B2B"/>
                </a:solidFill>
                <a:latin typeface="Play"/>
                <a:ea typeface="Play"/>
                <a:cs typeface="Play"/>
                <a:sym typeface="Play"/>
              </a:rPr>
              <a:t>The European Political Structure</a:t>
            </a:r>
            <a:endParaRPr sz="45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2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8" name="Google Shape;738;p22"/>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39" name="Google Shape;739;p22"/>
          <p:cNvGrpSpPr/>
          <p:nvPr/>
        </p:nvGrpSpPr>
        <p:grpSpPr>
          <a:xfrm rot="-9182015">
            <a:off x="-2124369" y="5931532"/>
            <a:ext cx="7989165" cy="5533237"/>
            <a:chOff x="0" y="0"/>
            <a:chExt cx="3429000" cy="2374900"/>
          </a:xfrm>
        </p:grpSpPr>
        <p:sp>
          <p:nvSpPr>
            <p:cNvPr id="740" name="Google Shape;740;p2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1" name="Google Shape;741;p2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42" name="Google Shape;742;p22"/>
          <p:cNvGrpSpPr/>
          <p:nvPr/>
        </p:nvGrpSpPr>
        <p:grpSpPr>
          <a:xfrm>
            <a:off x="734279" y="386155"/>
            <a:ext cx="16819442" cy="9514689"/>
            <a:chOff x="0" y="0"/>
            <a:chExt cx="22425922" cy="12686252"/>
          </a:xfrm>
        </p:grpSpPr>
        <p:sp>
          <p:nvSpPr>
            <p:cNvPr id="743" name="Google Shape;743;p22"/>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22"/>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45" name="Google Shape;745;p22"/>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6" name="Google Shape;746;p22"/>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7" name="Google Shape;747;p22"/>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8" name="Google Shape;748;p22"/>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9" name="Google Shape;749;p22"/>
          <p:cNvSpPr txBox="1"/>
          <p:nvPr/>
        </p:nvSpPr>
        <p:spPr>
          <a:xfrm>
            <a:off x="2671588" y="2331720"/>
            <a:ext cx="12944700" cy="6649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4400">
                <a:solidFill>
                  <a:srgbClr val="945A02"/>
                </a:solidFill>
                <a:latin typeface="Play"/>
                <a:ea typeface="Play"/>
                <a:cs typeface="Play"/>
                <a:sym typeface="Play"/>
              </a:rPr>
              <a:t>3.</a:t>
            </a:r>
            <a:r>
              <a:rPr lang="en-US" sz="14400">
                <a:solidFill>
                  <a:srgbClr val="402B2B"/>
                </a:solidFill>
                <a:latin typeface="Play"/>
                <a:ea typeface="Play"/>
                <a:cs typeface="Play"/>
                <a:sym typeface="Play"/>
              </a:rPr>
              <a:t> European </a:t>
            </a:r>
            <a:endParaRPr/>
          </a:p>
          <a:p>
            <a:pPr marL="0" marR="0" lvl="0" indent="0" algn="ctr" rtl="0">
              <a:lnSpc>
                <a:spcPct val="100000"/>
              </a:lnSpc>
              <a:spcBef>
                <a:spcPts val="0"/>
              </a:spcBef>
              <a:spcAft>
                <a:spcPts val="0"/>
              </a:spcAft>
              <a:buNone/>
            </a:pPr>
            <a:r>
              <a:rPr lang="en-US" sz="14400">
                <a:solidFill>
                  <a:srgbClr val="402B2B"/>
                </a:solidFill>
                <a:latin typeface="Play"/>
                <a:ea typeface="Play"/>
                <a:cs typeface="Play"/>
                <a:sym typeface="Play"/>
              </a:rPr>
              <a:t>Regulations</a:t>
            </a:r>
            <a:endParaRPr/>
          </a:p>
          <a:p>
            <a:pPr marL="0" marR="0" lvl="0" indent="0" algn="ctr" rtl="0">
              <a:lnSpc>
                <a:spcPct val="100000"/>
              </a:lnSpc>
              <a:spcBef>
                <a:spcPts val="0"/>
              </a:spcBef>
              <a:spcAft>
                <a:spcPts val="0"/>
              </a:spcAft>
              <a:buNone/>
            </a:pPr>
            <a:endParaRPr sz="14400">
              <a:solidFill>
                <a:srgbClr val="402B2B"/>
              </a:solidFill>
              <a:latin typeface="Play"/>
              <a:ea typeface="Play"/>
              <a:cs typeface="Play"/>
              <a:sym typeface="Play"/>
            </a:endParaRPr>
          </a:p>
        </p:txBody>
      </p:sp>
      <p:sp>
        <p:nvSpPr>
          <p:cNvPr id="750" name="Google Shape;750;p22"/>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2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7" name="Google Shape;757;p23"/>
          <p:cNvSpPr/>
          <p:nvPr/>
        </p:nvSpPr>
        <p:spPr>
          <a:xfrm>
            <a:off x="2980896" y="-1360214"/>
            <a:ext cx="7587734" cy="4391401"/>
          </a:xfrm>
          <a:custGeom>
            <a:avLst/>
            <a:gdLst/>
            <a:ahLst/>
            <a:cxnLst/>
            <a:rect l="l" t="t" r="r" b="b"/>
            <a:pathLst>
              <a:path w="7587734" h="4391401" extrusionOk="0">
                <a:moveTo>
                  <a:pt x="0" y="0"/>
                </a:moveTo>
                <a:lnTo>
                  <a:pt x="7587734" y="0"/>
                </a:lnTo>
                <a:lnTo>
                  <a:pt x="7587734" y="4391401"/>
                </a:lnTo>
                <a:lnTo>
                  <a:pt x="0" y="4391401"/>
                </a:lnTo>
                <a:lnTo>
                  <a:pt x="0" y="0"/>
                </a:lnTo>
                <a:close/>
              </a:path>
            </a:pathLst>
          </a:custGeom>
          <a:blipFill rotWithShape="1">
            <a:blip r:embed="rId4">
              <a:alphaModFix amt="43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58" name="Google Shape;758;p23"/>
          <p:cNvGrpSpPr/>
          <p:nvPr/>
        </p:nvGrpSpPr>
        <p:grpSpPr>
          <a:xfrm rot="908934">
            <a:off x="9588462" y="-1422994"/>
            <a:ext cx="10088679" cy="6987344"/>
            <a:chOff x="0" y="0"/>
            <a:chExt cx="3429000" cy="2374900"/>
          </a:xfrm>
        </p:grpSpPr>
        <p:sp>
          <p:nvSpPr>
            <p:cNvPr id="759" name="Google Shape;759;p2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0" name="Google Shape;760;p2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61" name="Google Shape;761;p23"/>
          <p:cNvGrpSpPr/>
          <p:nvPr/>
        </p:nvGrpSpPr>
        <p:grpSpPr>
          <a:xfrm rot="-765726">
            <a:off x="11578513" y="-4599166"/>
            <a:ext cx="13281015" cy="9198332"/>
            <a:chOff x="0" y="0"/>
            <a:chExt cx="3429000" cy="2374900"/>
          </a:xfrm>
        </p:grpSpPr>
        <p:sp>
          <p:nvSpPr>
            <p:cNvPr id="762" name="Google Shape;762;p23"/>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3" name="Google Shape;763;p2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64" name="Google Shape;764;p23"/>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5" name="Google Shape;765;p23"/>
          <p:cNvSpPr/>
          <p:nvPr/>
        </p:nvSpPr>
        <p:spPr>
          <a:xfrm>
            <a:off x="1028700" y="3423035"/>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6" name="Google Shape;766;p23"/>
          <p:cNvSpPr/>
          <p:nvPr/>
        </p:nvSpPr>
        <p:spPr>
          <a:xfrm rot="5414970">
            <a:off x="3407113" y="5541068"/>
            <a:ext cx="12435248" cy="8022072"/>
          </a:xfrm>
          <a:custGeom>
            <a:avLst/>
            <a:gdLst/>
            <a:ahLst/>
            <a:cxnLst/>
            <a:rect l="l" t="t" r="r" b="b"/>
            <a:pathLst>
              <a:path w="12435248" h="8022072" extrusionOk="0">
                <a:moveTo>
                  <a:pt x="12435248" y="8022072"/>
                </a:moveTo>
                <a:lnTo>
                  <a:pt x="0" y="8022072"/>
                </a:lnTo>
                <a:lnTo>
                  <a:pt x="0" y="0"/>
                </a:lnTo>
                <a:lnTo>
                  <a:pt x="12435248" y="0"/>
                </a:lnTo>
                <a:lnTo>
                  <a:pt x="12435248" y="8022072"/>
                </a:lnTo>
                <a:close/>
              </a:path>
            </a:pathLst>
          </a:custGeom>
          <a:blipFill rotWithShape="1">
            <a:blip r:embed="rId10">
              <a:alphaModFix/>
            </a:blip>
            <a:stretch>
              <a:fillRect t="-1703" b="-170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7" name="Google Shape;767;p23"/>
          <p:cNvSpPr/>
          <p:nvPr/>
        </p:nvSpPr>
        <p:spPr>
          <a:xfrm rot="-5400000">
            <a:off x="6875878" y="4670077"/>
            <a:ext cx="12401960" cy="10284326"/>
          </a:xfrm>
          <a:custGeom>
            <a:avLst/>
            <a:gdLst/>
            <a:ahLst/>
            <a:cxnLst/>
            <a:rect l="l" t="t" r="r" b="b"/>
            <a:pathLst>
              <a:path w="12401960" h="10284326" extrusionOk="0">
                <a:moveTo>
                  <a:pt x="12401960" y="10284326"/>
                </a:moveTo>
                <a:lnTo>
                  <a:pt x="0" y="10284326"/>
                </a:lnTo>
                <a:lnTo>
                  <a:pt x="0" y="0"/>
                </a:lnTo>
                <a:lnTo>
                  <a:pt x="12401960" y="0"/>
                </a:lnTo>
                <a:lnTo>
                  <a:pt x="12401960" y="10284326"/>
                </a:lnTo>
                <a:close/>
              </a:path>
            </a:pathLst>
          </a:custGeom>
          <a:blipFill rotWithShape="1">
            <a:blip r:embed="rId10">
              <a:alphaModFix/>
            </a:blip>
            <a:stretch>
              <a:fillRect l="-13689" r="-106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8" name="Google Shape;768;p23"/>
          <p:cNvSpPr/>
          <p:nvPr/>
        </p:nvSpPr>
        <p:spPr>
          <a:xfrm rot="5414970">
            <a:off x="-3031764" y="7349010"/>
            <a:ext cx="12025319" cy="4632273"/>
          </a:xfrm>
          <a:custGeom>
            <a:avLst/>
            <a:gdLst/>
            <a:ahLst/>
            <a:cxnLst/>
            <a:rect l="l" t="t" r="r" b="b"/>
            <a:pathLst>
              <a:path w="12025319" h="4632273" extrusionOk="0">
                <a:moveTo>
                  <a:pt x="12025320" y="4632274"/>
                </a:moveTo>
                <a:lnTo>
                  <a:pt x="0" y="4632274"/>
                </a:lnTo>
                <a:lnTo>
                  <a:pt x="0" y="0"/>
                </a:lnTo>
                <a:lnTo>
                  <a:pt x="12025320" y="0"/>
                </a:lnTo>
                <a:lnTo>
                  <a:pt x="12025320" y="4632274"/>
                </a:lnTo>
                <a:close/>
              </a:path>
            </a:pathLst>
          </a:custGeom>
          <a:blipFill rotWithShape="1">
            <a:blip r:embed="rId10">
              <a:alphaModFix/>
            </a:blip>
            <a:stretch>
              <a:fillRect t="-36585" b="-3658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9" name="Google Shape;769;p23"/>
          <p:cNvSpPr/>
          <p:nvPr/>
        </p:nvSpPr>
        <p:spPr>
          <a:xfrm rot="199622">
            <a:off x="4715752" y="4063488"/>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0" name="Google Shape;770;p23"/>
          <p:cNvSpPr/>
          <p:nvPr/>
        </p:nvSpPr>
        <p:spPr>
          <a:xfrm rot="3557059">
            <a:off x="13845247" y="-726619"/>
            <a:ext cx="3516159" cy="4323687"/>
          </a:xfrm>
          <a:custGeom>
            <a:avLst/>
            <a:gdLst/>
            <a:ahLst/>
            <a:cxnLst/>
            <a:rect l="l" t="t" r="r" b="b"/>
            <a:pathLst>
              <a:path w="3516159" h="4323687" extrusionOk="0">
                <a:moveTo>
                  <a:pt x="0" y="0"/>
                </a:moveTo>
                <a:lnTo>
                  <a:pt x="3516159" y="0"/>
                </a:lnTo>
                <a:lnTo>
                  <a:pt x="3516159" y="4323688"/>
                </a:lnTo>
                <a:lnTo>
                  <a:pt x="0" y="4323688"/>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1" name="Google Shape;771;p23"/>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2" name="Google Shape;772;p23"/>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p23"/>
          <p:cNvSpPr/>
          <p:nvPr/>
        </p:nvSpPr>
        <p:spPr>
          <a:xfrm>
            <a:off x="6055340" y="3851623"/>
            <a:ext cx="11666339" cy="6186056"/>
          </a:xfrm>
          <a:custGeom>
            <a:avLst/>
            <a:gdLst/>
            <a:ahLst/>
            <a:cxnLst/>
            <a:rect l="l" t="t" r="r" b="b"/>
            <a:pathLst>
              <a:path w="11666339" h="6186056" extrusionOk="0">
                <a:moveTo>
                  <a:pt x="0" y="0"/>
                </a:moveTo>
                <a:lnTo>
                  <a:pt x="11666339" y="0"/>
                </a:lnTo>
                <a:lnTo>
                  <a:pt x="11666339" y="6186057"/>
                </a:lnTo>
                <a:lnTo>
                  <a:pt x="0" y="6186057"/>
                </a:lnTo>
                <a:lnTo>
                  <a:pt x="0" y="0"/>
                </a:lnTo>
                <a:close/>
              </a:path>
            </a:pathLst>
          </a:custGeom>
          <a:blipFill rotWithShape="1">
            <a:blip r:embed="rId15">
              <a:alphaModFix amt="74000"/>
            </a:blip>
            <a:stretch>
              <a:fillRect l="-1354" r="-13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4" name="Google Shape;774;p23"/>
          <p:cNvSpPr/>
          <p:nvPr/>
        </p:nvSpPr>
        <p:spPr>
          <a:xfrm rot="-68087">
            <a:off x="8855328" y="3427518"/>
            <a:ext cx="457404" cy="466145"/>
          </a:xfrm>
          <a:custGeom>
            <a:avLst/>
            <a:gdLst/>
            <a:ahLst/>
            <a:cxnLst/>
            <a:rect l="l" t="t" r="r" b="b"/>
            <a:pathLst>
              <a:path w="457404" h="466145" extrusionOk="0">
                <a:moveTo>
                  <a:pt x="0" y="0"/>
                </a:moveTo>
                <a:lnTo>
                  <a:pt x="457404" y="0"/>
                </a:lnTo>
                <a:lnTo>
                  <a:pt x="457404" y="466145"/>
                </a:lnTo>
                <a:lnTo>
                  <a:pt x="0" y="466145"/>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5" name="Google Shape;775;p23"/>
          <p:cNvSpPr/>
          <p:nvPr/>
        </p:nvSpPr>
        <p:spPr>
          <a:xfrm>
            <a:off x="10726591" y="5582374"/>
            <a:ext cx="1840916" cy="1362278"/>
          </a:xfrm>
          <a:custGeom>
            <a:avLst/>
            <a:gdLst/>
            <a:ahLst/>
            <a:cxnLst/>
            <a:rect l="l" t="t" r="r" b="b"/>
            <a:pathLst>
              <a:path w="1840916" h="1362278" extrusionOk="0">
                <a:moveTo>
                  <a:pt x="0" y="0"/>
                </a:moveTo>
                <a:lnTo>
                  <a:pt x="1840916" y="0"/>
                </a:lnTo>
                <a:lnTo>
                  <a:pt x="1840916" y="1362278"/>
                </a:lnTo>
                <a:lnTo>
                  <a:pt x="0" y="1362278"/>
                </a:lnTo>
                <a:lnTo>
                  <a:pt x="0" y="0"/>
                </a:lnTo>
                <a:close/>
              </a:path>
            </a:pathLst>
          </a:custGeom>
          <a:blipFill rotWithShape="1">
            <a:blip r:embed="rId16">
              <a:alphaModFix amt="64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6" name="Google Shape;776;p23"/>
          <p:cNvSpPr/>
          <p:nvPr/>
        </p:nvSpPr>
        <p:spPr>
          <a:xfrm rot="-9452436">
            <a:off x="14175283" y="8141291"/>
            <a:ext cx="2376332" cy="1758486"/>
          </a:xfrm>
          <a:custGeom>
            <a:avLst/>
            <a:gdLst/>
            <a:ahLst/>
            <a:cxnLst/>
            <a:rect l="l" t="t" r="r" b="b"/>
            <a:pathLst>
              <a:path w="2376332" h="1758486" extrusionOk="0">
                <a:moveTo>
                  <a:pt x="0" y="0"/>
                </a:moveTo>
                <a:lnTo>
                  <a:pt x="2376332" y="0"/>
                </a:lnTo>
                <a:lnTo>
                  <a:pt x="2376332" y="1758486"/>
                </a:lnTo>
                <a:lnTo>
                  <a:pt x="0" y="1758486"/>
                </a:lnTo>
                <a:lnTo>
                  <a:pt x="0" y="0"/>
                </a:lnTo>
                <a:close/>
              </a:path>
            </a:pathLst>
          </a:custGeom>
          <a:blipFill rotWithShape="1">
            <a:blip r:embed="rId17">
              <a:alphaModFix amt="64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7" name="Google Shape;777;p23"/>
          <p:cNvSpPr/>
          <p:nvPr/>
        </p:nvSpPr>
        <p:spPr>
          <a:xfrm rot="3661346">
            <a:off x="13855628" y="4264257"/>
            <a:ext cx="2376332" cy="1758486"/>
          </a:xfrm>
          <a:custGeom>
            <a:avLst/>
            <a:gdLst/>
            <a:ahLst/>
            <a:cxnLst/>
            <a:rect l="l" t="t" r="r" b="b"/>
            <a:pathLst>
              <a:path w="2376332" h="1758486" extrusionOk="0">
                <a:moveTo>
                  <a:pt x="0" y="0"/>
                </a:moveTo>
                <a:lnTo>
                  <a:pt x="2376332" y="0"/>
                </a:lnTo>
                <a:lnTo>
                  <a:pt x="2376332" y="1758486"/>
                </a:lnTo>
                <a:lnTo>
                  <a:pt x="0" y="1758486"/>
                </a:lnTo>
                <a:lnTo>
                  <a:pt x="0" y="0"/>
                </a:lnTo>
                <a:close/>
              </a:path>
            </a:pathLst>
          </a:custGeom>
          <a:blipFill rotWithShape="1">
            <a:blip r:embed="rId18">
              <a:alphaModFix amt="64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8" name="Google Shape;778;p23"/>
          <p:cNvSpPr/>
          <p:nvPr/>
        </p:nvSpPr>
        <p:spPr>
          <a:xfrm>
            <a:off x="12436731" y="6882424"/>
            <a:ext cx="2003590" cy="716283"/>
          </a:xfrm>
          <a:custGeom>
            <a:avLst/>
            <a:gdLst/>
            <a:ahLst/>
            <a:cxnLst/>
            <a:rect l="l" t="t" r="r" b="b"/>
            <a:pathLst>
              <a:path w="2003590" h="716283" extrusionOk="0">
                <a:moveTo>
                  <a:pt x="0" y="0"/>
                </a:moveTo>
                <a:lnTo>
                  <a:pt x="2003590" y="0"/>
                </a:lnTo>
                <a:lnTo>
                  <a:pt x="2003590" y="716284"/>
                </a:lnTo>
                <a:lnTo>
                  <a:pt x="0" y="716284"/>
                </a:lnTo>
                <a:lnTo>
                  <a:pt x="0" y="0"/>
                </a:lnTo>
                <a:close/>
              </a:path>
            </a:pathLst>
          </a:custGeom>
          <a:blipFill rotWithShape="1">
            <a:blip r:embed="rId19">
              <a:alphaModFix amt="5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9" name="Google Shape;779;p23"/>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0" name="Google Shape;780;p23"/>
          <p:cNvSpPr txBox="1"/>
          <p:nvPr/>
        </p:nvSpPr>
        <p:spPr>
          <a:xfrm>
            <a:off x="1209054" y="386816"/>
            <a:ext cx="7460700" cy="2687400"/>
          </a:xfrm>
          <a:prstGeom prst="rect">
            <a:avLst/>
          </a:prstGeom>
          <a:noFill/>
          <a:ln>
            <a:noFill/>
          </a:ln>
        </p:spPr>
        <p:txBody>
          <a:bodyPr spcFirstLastPara="1" wrap="square" lIns="0" tIns="0" rIns="0" bIns="0" anchor="t" anchorCtr="0">
            <a:spAutoFit/>
          </a:bodyPr>
          <a:lstStyle/>
          <a:p>
            <a:pPr marL="0" marR="0" lvl="0" indent="0" algn="l" rtl="0">
              <a:lnSpc>
                <a:spcPct val="96993"/>
              </a:lnSpc>
              <a:spcBef>
                <a:spcPts val="0"/>
              </a:spcBef>
              <a:spcAft>
                <a:spcPts val="0"/>
              </a:spcAft>
              <a:buNone/>
            </a:pPr>
            <a:r>
              <a:rPr lang="en-US" sz="9000">
                <a:solidFill>
                  <a:srgbClr val="FFFBF2"/>
                </a:solidFill>
                <a:latin typeface="Play"/>
                <a:ea typeface="Play"/>
                <a:cs typeface="Play"/>
                <a:sym typeface="Play"/>
              </a:rPr>
              <a:t>Displacement of Citizens:</a:t>
            </a:r>
            <a:endParaRPr sz="9000"/>
          </a:p>
        </p:txBody>
      </p:sp>
      <p:sp>
        <p:nvSpPr>
          <p:cNvPr id="781" name="Google Shape;781;p23"/>
          <p:cNvSpPr txBox="1"/>
          <p:nvPr/>
        </p:nvSpPr>
        <p:spPr>
          <a:xfrm>
            <a:off x="1411497" y="4690084"/>
            <a:ext cx="3764493" cy="444246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600">
                <a:solidFill>
                  <a:srgbClr val="000000"/>
                </a:solidFill>
                <a:latin typeface="Atkinson Hyperlegible"/>
                <a:ea typeface="Atkinson Hyperlegible"/>
                <a:cs typeface="Atkinson Hyperlegible"/>
                <a:sym typeface="Atkinson Hyperlegible"/>
              </a:rPr>
              <a:t>One of the most </a:t>
            </a:r>
            <a:r>
              <a:rPr lang="en-US" sz="3600" b="1">
                <a:solidFill>
                  <a:srgbClr val="000000"/>
                </a:solidFill>
                <a:latin typeface="Atkinson Hyperlegible"/>
                <a:ea typeface="Atkinson Hyperlegible"/>
                <a:cs typeface="Atkinson Hyperlegible"/>
                <a:sym typeface="Atkinson Hyperlegible"/>
              </a:rPr>
              <a:t>fundamental freedoms</a:t>
            </a:r>
            <a:r>
              <a:rPr lang="en-US" sz="3600">
                <a:solidFill>
                  <a:srgbClr val="000000"/>
                </a:solidFill>
                <a:latin typeface="Atkinson Hyperlegible"/>
                <a:ea typeface="Atkinson Hyperlegible"/>
                <a:cs typeface="Atkinson Hyperlegible"/>
                <a:sym typeface="Atkinson Hyperlegible"/>
              </a:rPr>
              <a:t> within the European Union (EU) is the </a:t>
            </a:r>
            <a:r>
              <a:rPr lang="en-US" sz="3600" b="1">
                <a:solidFill>
                  <a:srgbClr val="000000"/>
                </a:solidFill>
                <a:latin typeface="Atkinson Hyperlegible"/>
                <a:ea typeface="Atkinson Hyperlegible"/>
                <a:cs typeface="Atkinson Hyperlegible"/>
                <a:sym typeface="Atkinson Hyperlegible"/>
              </a:rPr>
              <a:t>freedom of movement.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2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88" name="Google Shape;788;p24"/>
          <p:cNvGrpSpPr/>
          <p:nvPr/>
        </p:nvGrpSpPr>
        <p:grpSpPr>
          <a:xfrm rot="908934">
            <a:off x="9588462" y="-1422994"/>
            <a:ext cx="10088679" cy="6987344"/>
            <a:chOff x="0" y="0"/>
            <a:chExt cx="3429000" cy="2374900"/>
          </a:xfrm>
        </p:grpSpPr>
        <p:sp>
          <p:nvSpPr>
            <p:cNvPr id="789" name="Google Shape;789;p2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0" name="Google Shape;790;p2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91" name="Google Shape;791;p24"/>
          <p:cNvGrpSpPr/>
          <p:nvPr/>
        </p:nvGrpSpPr>
        <p:grpSpPr>
          <a:xfrm rot="-765726">
            <a:off x="11578513" y="-4599166"/>
            <a:ext cx="13281015" cy="9198332"/>
            <a:chOff x="0" y="0"/>
            <a:chExt cx="3429000" cy="2374900"/>
          </a:xfrm>
        </p:grpSpPr>
        <p:sp>
          <p:nvSpPr>
            <p:cNvPr id="792" name="Google Shape;792;p24"/>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6">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3" name="Google Shape;793;p2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94" name="Google Shape;794;p24"/>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5" name="Google Shape;795;p24"/>
          <p:cNvSpPr/>
          <p:nvPr/>
        </p:nvSpPr>
        <p:spPr>
          <a:xfrm rot="5414970">
            <a:off x="-1199082" y="6229023"/>
            <a:ext cx="12025319" cy="8022072"/>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6" name="Google Shape;796;p24"/>
          <p:cNvSpPr/>
          <p:nvPr/>
        </p:nvSpPr>
        <p:spPr>
          <a:xfrm rot="-5400000">
            <a:off x="7084170" y="6345595"/>
            <a:ext cx="12025319" cy="8022072"/>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7" name="Google Shape;797;p24"/>
          <p:cNvSpPr/>
          <p:nvPr/>
        </p:nvSpPr>
        <p:spPr>
          <a:xfrm rot="199622">
            <a:off x="7634974" y="4855614"/>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98" name="Google Shape;798;p24"/>
          <p:cNvGrpSpPr/>
          <p:nvPr/>
        </p:nvGrpSpPr>
        <p:grpSpPr>
          <a:xfrm>
            <a:off x="1153387" y="5143500"/>
            <a:ext cx="6030031" cy="164522"/>
            <a:chOff x="0" y="0"/>
            <a:chExt cx="8040040" cy="219362"/>
          </a:xfrm>
        </p:grpSpPr>
        <p:sp>
          <p:nvSpPr>
            <p:cNvPr id="799" name="Google Shape;799;p24"/>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0" name="Google Shape;800;p24"/>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0">
                <a:alphaModFix/>
              </a:blip>
              <a:stretch>
                <a:fillRect r="-1941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01" name="Google Shape;801;p24"/>
          <p:cNvSpPr/>
          <p:nvPr/>
        </p:nvSpPr>
        <p:spPr>
          <a:xfrm rot="-68087">
            <a:off x="15709688" y="4482068"/>
            <a:ext cx="457404" cy="466145"/>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2" name="Google Shape;802;p24"/>
          <p:cNvSpPr/>
          <p:nvPr/>
        </p:nvSpPr>
        <p:spPr>
          <a:xfrm>
            <a:off x="1153387" y="3800067"/>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3" name="Google Shape;803;p24"/>
          <p:cNvSpPr/>
          <p:nvPr/>
        </p:nvSpPr>
        <p:spPr>
          <a:xfrm rot="3557059">
            <a:off x="13623500" y="-689603"/>
            <a:ext cx="3802955" cy="4676349"/>
          </a:xfrm>
          <a:custGeom>
            <a:avLst/>
            <a:gdLst/>
            <a:ahLst/>
            <a:cxnLst/>
            <a:rect l="l" t="t" r="r" b="b"/>
            <a:pathLst>
              <a:path w="3802955" h="4676349" extrusionOk="0">
                <a:moveTo>
                  <a:pt x="0" y="0"/>
                </a:moveTo>
                <a:lnTo>
                  <a:pt x="3802955" y="0"/>
                </a:lnTo>
                <a:lnTo>
                  <a:pt x="3802955" y="4676350"/>
                </a:lnTo>
                <a:lnTo>
                  <a:pt x="0" y="4676350"/>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4" name="Google Shape;804;p24"/>
          <p:cNvSpPr txBox="1"/>
          <p:nvPr/>
        </p:nvSpPr>
        <p:spPr>
          <a:xfrm>
            <a:off x="1249431" y="1079359"/>
            <a:ext cx="7460700" cy="4276200"/>
          </a:xfrm>
          <a:prstGeom prst="rect">
            <a:avLst/>
          </a:prstGeom>
          <a:noFill/>
          <a:ln>
            <a:noFill/>
          </a:ln>
        </p:spPr>
        <p:txBody>
          <a:bodyPr spcFirstLastPara="1" wrap="square" lIns="0" tIns="0" rIns="0" bIns="0" anchor="t" anchorCtr="0">
            <a:spAutoFit/>
          </a:bodyPr>
          <a:lstStyle/>
          <a:p>
            <a:pPr marL="0" marR="0" lvl="0" indent="0" algn="l" rtl="0">
              <a:lnSpc>
                <a:spcPct val="96993"/>
              </a:lnSpc>
              <a:spcBef>
                <a:spcPts val="0"/>
              </a:spcBef>
              <a:spcAft>
                <a:spcPts val="0"/>
              </a:spcAft>
              <a:buNone/>
            </a:pPr>
            <a:r>
              <a:rPr lang="en-US" sz="9000">
                <a:solidFill>
                  <a:srgbClr val="FFFBF2"/>
                </a:solidFill>
                <a:latin typeface="Play"/>
                <a:ea typeface="Play"/>
                <a:cs typeface="Play"/>
                <a:sym typeface="Play"/>
              </a:rPr>
              <a:t>Displacement of Citizens:</a:t>
            </a:r>
            <a:endParaRPr sz="9000"/>
          </a:p>
          <a:p>
            <a:pPr marL="0" marR="0" lvl="0" indent="0" algn="l" rtl="0">
              <a:lnSpc>
                <a:spcPct val="96993"/>
              </a:lnSpc>
              <a:spcBef>
                <a:spcPts val="0"/>
              </a:spcBef>
              <a:spcAft>
                <a:spcPts val="0"/>
              </a:spcAft>
              <a:buNone/>
            </a:pPr>
            <a:endParaRPr sz="10643">
              <a:solidFill>
                <a:srgbClr val="FFFBF2"/>
              </a:solidFill>
              <a:latin typeface="Play"/>
              <a:ea typeface="Play"/>
              <a:cs typeface="Play"/>
              <a:sym typeface="Play"/>
            </a:endParaRPr>
          </a:p>
        </p:txBody>
      </p:sp>
      <p:sp>
        <p:nvSpPr>
          <p:cNvPr id="805" name="Google Shape;805;p24"/>
          <p:cNvSpPr txBox="1"/>
          <p:nvPr/>
        </p:nvSpPr>
        <p:spPr>
          <a:xfrm>
            <a:off x="1939438" y="5699063"/>
            <a:ext cx="6080767" cy="380428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600" dirty="0">
                <a:solidFill>
                  <a:srgbClr val="000000"/>
                </a:solidFill>
                <a:latin typeface="Atkinson Hyperlegible"/>
                <a:ea typeface="Atkinson Hyperlegible"/>
                <a:cs typeface="Atkinson Hyperlegible"/>
                <a:sym typeface="Atkinson Hyperlegible"/>
              </a:rPr>
              <a:t>The EU allows people to move freely between its countries. </a:t>
            </a:r>
            <a:endParaRPr dirty="0"/>
          </a:p>
          <a:p>
            <a:pPr marL="0" marR="0" lvl="0" indent="0" algn="l" rtl="0">
              <a:lnSpc>
                <a:spcPct val="140000"/>
              </a:lnSpc>
              <a:spcBef>
                <a:spcPts val="0"/>
              </a:spcBef>
              <a:spcAft>
                <a:spcPts val="0"/>
              </a:spcAft>
              <a:buNone/>
            </a:pPr>
            <a:endParaRPr sz="3600" dirty="0">
              <a:solidFill>
                <a:srgbClr val="000000"/>
              </a:solidFill>
              <a:latin typeface="Atkinson Hyperlegible"/>
              <a:ea typeface="Atkinson Hyperlegible"/>
              <a:cs typeface="Atkinson Hyperlegible"/>
              <a:sym typeface="Atkinson Hyperlegible"/>
            </a:endParaRPr>
          </a:p>
          <a:p>
            <a:pPr marL="0" marR="0" lvl="0" indent="0" algn="l" rtl="0">
              <a:lnSpc>
                <a:spcPct val="140000"/>
              </a:lnSpc>
              <a:spcBef>
                <a:spcPts val="0"/>
              </a:spcBef>
              <a:spcAft>
                <a:spcPts val="0"/>
              </a:spcAft>
              <a:buNone/>
            </a:pPr>
            <a:r>
              <a:rPr lang="en-US" sz="3600" dirty="0">
                <a:solidFill>
                  <a:srgbClr val="000000"/>
                </a:solidFill>
                <a:latin typeface="Atkinson Hyperlegible"/>
                <a:ea typeface="Atkinson Hyperlegible"/>
                <a:cs typeface="Atkinson Hyperlegible"/>
                <a:sym typeface="Atkinson Hyperlegible"/>
              </a:rPr>
              <a:t>This means </a:t>
            </a:r>
            <a:r>
              <a:rPr lang="en-US" sz="3600" b="1" dirty="0">
                <a:solidFill>
                  <a:srgbClr val="000000"/>
                </a:solidFill>
                <a:latin typeface="Atkinson Hyperlegible"/>
                <a:ea typeface="Atkinson Hyperlegible"/>
                <a:cs typeface="Atkinson Hyperlegible"/>
                <a:sym typeface="Atkinson Hyperlegible"/>
              </a:rPr>
              <a:t>EU citizens can live, work, and travel in any EU country.</a:t>
            </a:r>
            <a:endParaRPr dirty="0"/>
          </a:p>
        </p:txBody>
      </p:sp>
      <p:sp>
        <p:nvSpPr>
          <p:cNvPr id="806" name="Google Shape;806;p24"/>
          <p:cNvSpPr txBox="1"/>
          <p:nvPr/>
        </p:nvSpPr>
        <p:spPr>
          <a:xfrm>
            <a:off x="10506546" y="5369997"/>
            <a:ext cx="5733857" cy="422269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600" dirty="0">
                <a:solidFill>
                  <a:srgbClr val="000000"/>
                </a:solidFill>
                <a:latin typeface="Atkinson Hyperlegible"/>
                <a:ea typeface="Atkinson Hyperlegible"/>
                <a:cs typeface="Atkinson Hyperlegible"/>
                <a:sym typeface="Atkinson Hyperlegible"/>
              </a:rPr>
              <a:t> </a:t>
            </a:r>
            <a:r>
              <a:rPr lang="en-US" sz="3200" dirty="0">
                <a:solidFill>
                  <a:srgbClr val="000000"/>
                </a:solidFill>
                <a:latin typeface="Atkinson Hyperlegible"/>
                <a:ea typeface="Atkinson Hyperlegible"/>
                <a:cs typeface="Atkinson Hyperlegible"/>
                <a:sym typeface="Atkinson Hyperlegible"/>
              </a:rPr>
              <a:t>A special rule called the </a:t>
            </a:r>
            <a:r>
              <a:rPr lang="en-US" sz="3200" b="1" dirty="0">
                <a:solidFill>
                  <a:srgbClr val="000000"/>
                </a:solidFill>
                <a:latin typeface="Atkinson Hyperlegible"/>
                <a:ea typeface="Atkinson Hyperlegible"/>
                <a:cs typeface="Atkinson Hyperlegible"/>
                <a:sym typeface="Atkinson Hyperlegible"/>
              </a:rPr>
              <a:t>Free Movement Directive</a:t>
            </a:r>
            <a:r>
              <a:rPr lang="en-US" sz="3200" dirty="0">
                <a:solidFill>
                  <a:srgbClr val="000000"/>
                </a:solidFill>
                <a:latin typeface="Atkinson Hyperlegible"/>
                <a:ea typeface="Atkinson Hyperlegible"/>
                <a:cs typeface="Atkinson Hyperlegible"/>
                <a:sym typeface="Atkinson Hyperlegible"/>
              </a:rPr>
              <a:t> makes sure that EU citizens and their families have the right to stay in any EU country if they follow certain rules.</a:t>
            </a:r>
            <a:endParaRPr dirty="0"/>
          </a:p>
        </p:txBody>
      </p:sp>
      <p:sp>
        <p:nvSpPr>
          <p:cNvPr id="807" name="Google Shape;807;p24"/>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8" name="Google Shape;808;p24"/>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9" name="Google Shape;809;p24"/>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0" name="Google Shape;810;p24"/>
          <p:cNvSpPr/>
          <p:nvPr/>
        </p:nvSpPr>
        <p:spPr>
          <a:xfrm>
            <a:off x="10696740" y="9786766"/>
            <a:ext cx="4623645" cy="142913"/>
          </a:xfrm>
          <a:custGeom>
            <a:avLst/>
            <a:gdLst/>
            <a:ahLst/>
            <a:cxnLst/>
            <a:rect l="l" t="t" r="r" b="b"/>
            <a:pathLst>
              <a:path w="4623645" h="142913" extrusionOk="0">
                <a:moveTo>
                  <a:pt x="0" y="0"/>
                </a:moveTo>
                <a:lnTo>
                  <a:pt x="4623645" y="0"/>
                </a:lnTo>
                <a:lnTo>
                  <a:pt x="4623645" y="142912"/>
                </a:lnTo>
                <a:lnTo>
                  <a:pt x="0" y="14291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2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17" name="Google Shape;817;p25"/>
          <p:cNvGrpSpPr/>
          <p:nvPr/>
        </p:nvGrpSpPr>
        <p:grpSpPr>
          <a:xfrm rot="-9182015">
            <a:off x="-2124369" y="5931532"/>
            <a:ext cx="7989165" cy="5533237"/>
            <a:chOff x="0" y="0"/>
            <a:chExt cx="3429000" cy="2374900"/>
          </a:xfrm>
        </p:grpSpPr>
        <p:sp>
          <p:nvSpPr>
            <p:cNvPr id="818" name="Google Shape;818;p2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9" name="Google Shape;819;p2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20" name="Google Shape;820;p25"/>
          <p:cNvGrpSpPr/>
          <p:nvPr/>
        </p:nvGrpSpPr>
        <p:grpSpPr>
          <a:xfrm>
            <a:off x="734279" y="386155"/>
            <a:ext cx="16819442" cy="9514689"/>
            <a:chOff x="0" y="0"/>
            <a:chExt cx="22425922" cy="12686252"/>
          </a:xfrm>
        </p:grpSpPr>
        <p:sp>
          <p:nvSpPr>
            <p:cNvPr id="821" name="Google Shape;821;p25"/>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2" name="Google Shape;822;p25"/>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23" name="Google Shape;823;p25"/>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4" name="Google Shape;824;p25"/>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5" name="Google Shape;825;p25"/>
          <p:cNvSpPr/>
          <p:nvPr/>
        </p:nvSpPr>
        <p:spPr>
          <a:xfrm>
            <a:off x="5397514" y="865238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6" name="Google Shape;826;p25"/>
          <p:cNvSpPr txBox="1"/>
          <p:nvPr/>
        </p:nvSpPr>
        <p:spPr>
          <a:xfrm>
            <a:off x="2885732" y="3642919"/>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Travelling among </a:t>
            </a:r>
            <a:endParaRPr/>
          </a:p>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European Countries </a:t>
            </a:r>
            <a:endParaRPr/>
          </a:p>
        </p:txBody>
      </p:sp>
      <p:sp>
        <p:nvSpPr>
          <p:cNvPr id="827" name="Google Shape;827;p25"/>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8" name="Google Shape;828;p25"/>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9" name="Google Shape;829;p25"/>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0" name="Google Shape;830;p25"/>
          <p:cNvSpPr txBox="1"/>
          <p:nvPr/>
        </p:nvSpPr>
        <p:spPr>
          <a:xfrm>
            <a:off x="7439977" y="1686610"/>
            <a:ext cx="3408045"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4 </a:t>
            </a:r>
            <a:endParaRPr/>
          </a:p>
        </p:txBody>
      </p:sp>
      <p:sp>
        <p:nvSpPr>
          <p:cNvPr id="831" name="Google Shape;831;p25"/>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2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8" name="Google Shape;838;p26"/>
          <p:cNvSpPr/>
          <p:nvPr/>
        </p:nvSpPr>
        <p:spPr>
          <a:xfrm>
            <a:off x="36851" y="-380010"/>
            <a:ext cx="11694927" cy="10667010"/>
          </a:xfrm>
          <a:custGeom>
            <a:avLst/>
            <a:gdLst/>
            <a:ahLst/>
            <a:cxnLst/>
            <a:rect l="l" t="t" r="r" b="b"/>
            <a:pathLst>
              <a:path w="11694927" h="10667010" extrusionOk="0">
                <a:moveTo>
                  <a:pt x="0" y="0"/>
                </a:moveTo>
                <a:lnTo>
                  <a:pt x="11694927" y="0"/>
                </a:lnTo>
                <a:lnTo>
                  <a:pt x="11694927" y="10667010"/>
                </a:lnTo>
                <a:lnTo>
                  <a:pt x="0" y="10667010"/>
                </a:lnTo>
                <a:lnTo>
                  <a:pt x="0" y="0"/>
                </a:lnTo>
                <a:close/>
              </a:path>
            </a:pathLst>
          </a:custGeom>
          <a:blipFill rotWithShape="1">
            <a:blip r:embed="rId4">
              <a:alphaModFix amt="30000"/>
            </a:blip>
            <a:stretch>
              <a:fillRect l="-10883" r="-1088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9" name="Google Shape;839;p26"/>
          <p:cNvSpPr/>
          <p:nvPr/>
        </p:nvSpPr>
        <p:spPr>
          <a:xfrm rot="5255018">
            <a:off x="-464109" y="2456209"/>
            <a:ext cx="7187018" cy="4794449"/>
          </a:xfrm>
          <a:custGeom>
            <a:avLst/>
            <a:gdLst/>
            <a:ahLst/>
            <a:cxnLst/>
            <a:rect l="l" t="t" r="r" b="b"/>
            <a:pathLst>
              <a:path w="7187018" h="4794449" extrusionOk="0">
                <a:moveTo>
                  <a:pt x="7187018" y="4794449"/>
                </a:moveTo>
                <a:lnTo>
                  <a:pt x="0" y="4794449"/>
                </a:lnTo>
                <a:lnTo>
                  <a:pt x="0" y="0"/>
                </a:lnTo>
                <a:lnTo>
                  <a:pt x="7187018" y="0"/>
                </a:lnTo>
                <a:lnTo>
                  <a:pt x="7187018" y="4794449"/>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0" name="Google Shape;840;p26"/>
          <p:cNvSpPr/>
          <p:nvPr/>
        </p:nvSpPr>
        <p:spPr>
          <a:xfrm rot="-213070">
            <a:off x="2730752" y="1192003"/>
            <a:ext cx="512387" cy="522178"/>
          </a:xfrm>
          <a:custGeom>
            <a:avLst/>
            <a:gdLst/>
            <a:ahLst/>
            <a:cxnLst/>
            <a:rect l="l" t="t" r="r" b="b"/>
            <a:pathLst>
              <a:path w="512387" h="522178" extrusionOk="0">
                <a:moveTo>
                  <a:pt x="0" y="0"/>
                </a:moveTo>
                <a:lnTo>
                  <a:pt x="512387" y="0"/>
                </a:lnTo>
                <a:lnTo>
                  <a:pt x="512387" y="522178"/>
                </a:lnTo>
                <a:lnTo>
                  <a:pt x="0" y="5221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1" name="Google Shape;841;p26"/>
          <p:cNvSpPr/>
          <p:nvPr/>
        </p:nvSpPr>
        <p:spPr>
          <a:xfrm rot="-5400000" flipH="1">
            <a:off x="8293861" y="351033"/>
            <a:ext cx="15194115" cy="10135970"/>
          </a:xfrm>
          <a:custGeom>
            <a:avLst/>
            <a:gdLst/>
            <a:ahLst/>
            <a:cxnLst/>
            <a:rect l="l" t="t" r="r" b="b"/>
            <a:pathLst>
              <a:path w="15194115" h="10135970" extrusionOk="0">
                <a:moveTo>
                  <a:pt x="0" y="10135970"/>
                </a:moveTo>
                <a:lnTo>
                  <a:pt x="15194114" y="10135970"/>
                </a:lnTo>
                <a:lnTo>
                  <a:pt x="15194114" y="0"/>
                </a:lnTo>
                <a:lnTo>
                  <a:pt x="0" y="0"/>
                </a:lnTo>
                <a:lnTo>
                  <a:pt x="0" y="1013597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2" name="Google Shape;842;p26"/>
          <p:cNvSpPr/>
          <p:nvPr/>
        </p:nvSpPr>
        <p:spPr>
          <a:xfrm rot="-181145">
            <a:off x="1404200" y="1890727"/>
            <a:ext cx="3514284" cy="5932762"/>
          </a:xfrm>
          <a:custGeom>
            <a:avLst/>
            <a:gdLst/>
            <a:ahLst/>
            <a:cxnLst/>
            <a:rect l="l" t="t" r="r" b="b"/>
            <a:pathLst>
              <a:path w="3514284" h="5932762" extrusionOk="0">
                <a:moveTo>
                  <a:pt x="0" y="0"/>
                </a:moveTo>
                <a:lnTo>
                  <a:pt x="3514285" y="0"/>
                </a:lnTo>
                <a:lnTo>
                  <a:pt x="3514285" y="5932762"/>
                </a:lnTo>
                <a:lnTo>
                  <a:pt x="0" y="5932762"/>
                </a:lnTo>
                <a:lnTo>
                  <a:pt x="0" y="0"/>
                </a:lnTo>
                <a:close/>
              </a:path>
            </a:pathLst>
          </a:custGeom>
          <a:blipFill rotWithShape="1">
            <a:blip r:embed="rId7">
              <a:alphaModFix/>
            </a:blip>
            <a:stretch>
              <a:fillRect l="-34408" r="-344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3" name="Google Shape;843;p26"/>
          <p:cNvSpPr/>
          <p:nvPr/>
        </p:nvSpPr>
        <p:spPr>
          <a:xfrm>
            <a:off x="11926170" y="3882736"/>
            <a:ext cx="5333130" cy="164842"/>
          </a:xfrm>
          <a:custGeom>
            <a:avLst/>
            <a:gdLst/>
            <a:ahLst/>
            <a:cxnLst/>
            <a:rect l="l" t="t" r="r" b="b"/>
            <a:pathLst>
              <a:path w="5333130" h="164842" extrusionOk="0">
                <a:moveTo>
                  <a:pt x="0" y="0"/>
                </a:moveTo>
                <a:lnTo>
                  <a:pt x="5333130" y="0"/>
                </a:lnTo>
                <a:lnTo>
                  <a:pt x="5333130" y="164842"/>
                </a:lnTo>
                <a:lnTo>
                  <a:pt x="0" y="16484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44" name="Google Shape;844;p26"/>
          <p:cNvGrpSpPr/>
          <p:nvPr/>
        </p:nvGrpSpPr>
        <p:grpSpPr>
          <a:xfrm rot="-202858">
            <a:off x="488020" y="7153150"/>
            <a:ext cx="1524767" cy="1718794"/>
            <a:chOff x="0" y="0"/>
            <a:chExt cx="2033023" cy="2291725"/>
          </a:xfrm>
        </p:grpSpPr>
        <p:sp>
          <p:nvSpPr>
            <p:cNvPr id="845" name="Google Shape;845;p26"/>
            <p:cNvSpPr/>
            <p:nvPr/>
          </p:nvSpPr>
          <p:spPr>
            <a:xfrm rot="10800000">
              <a:off x="0" y="1598721"/>
              <a:ext cx="2033023" cy="693004"/>
            </a:xfrm>
            <a:custGeom>
              <a:avLst/>
              <a:gdLst/>
              <a:ahLst/>
              <a:cxnLst/>
              <a:rect l="l" t="t" r="r" b="b"/>
              <a:pathLst>
                <a:path w="2033023" h="693004" extrusionOk="0">
                  <a:moveTo>
                    <a:pt x="0" y="0"/>
                  </a:moveTo>
                  <a:lnTo>
                    <a:pt x="2033023" y="0"/>
                  </a:lnTo>
                  <a:lnTo>
                    <a:pt x="2033023" y="693004"/>
                  </a:lnTo>
                  <a:lnTo>
                    <a:pt x="0" y="693004"/>
                  </a:lnTo>
                  <a:lnTo>
                    <a:pt x="0" y="0"/>
                  </a:lnTo>
                  <a:close/>
                </a:path>
              </a:pathLst>
            </a:custGeom>
            <a:blipFill rotWithShape="1">
              <a:blip r:embed="rId9">
                <a:alphaModFix amt="70000"/>
              </a:blip>
              <a:stretch>
                <a:fillRect r="-7480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6" name="Google Shape;846;p26"/>
            <p:cNvSpPr/>
            <p:nvPr/>
          </p:nvSpPr>
          <p:spPr>
            <a:xfrm rot="-5485466">
              <a:off x="-393427" y="579453"/>
              <a:ext cx="1835250" cy="693004"/>
            </a:xfrm>
            <a:custGeom>
              <a:avLst/>
              <a:gdLst/>
              <a:ahLst/>
              <a:cxnLst/>
              <a:rect l="l" t="t" r="r" b="b"/>
              <a:pathLst>
                <a:path w="1835250" h="693004" extrusionOk="0">
                  <a:moveTo>
                    <a:pt x="0" y="0"/>
                  </a:moveTo>
                  <a:lnTo>
                    <a:pt x="1835250" y="0"/>
                  </a:lnTo>
                  <a:lnTo>
                    <a:pt x="1835250" y="693004"/>
                  </a:lnTo>
                  <a:lnTo>
                    <a:pt x="0" y="693004"/>
                  </a:lnTo>
                  <a:lnTo>
                    <a:pt x="0" y="0"/>
                  </a:lnTo>
                  <a:close/>
                </a:path>
              </a:pathLst>
            </a:custGeom>
            <a:blipFill rotWithShape="1">
              <a:blip r:embed="rId9">
                <a:alphaModFix amt="70000"/>
              </a:blip>
              <a:stretch>
                <a:fillRect l="-936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47" name="Google Shape;847;p26"/>
          <p:cNvSpPr/>
          <p:nvPr/>
        </p:nvSpPr>
        <p:spPr>
          <a:xfrm rot="5912487">
            <a:off x="9662976" y="-454488"/>
            <a:ext cx="2977170" cy="1124202"/>
          </a:xfrm>
          <a:custGeom>
            <a:avLst/>
            <a:gdLst/>
            <a:ahLst/>
            <a:cxnLst/>
            <a:rect l="l" t="t" r="r" b="b"/>
            <a:pathLst>
              <a:path w="2977170" h="1124202" extrusionOk="0">
                <a:moveTo>
                  <a:pt x="0" y="0"/>
                </a:moveTo>
                <a:lnTo>
                  <a:pt x="2977170" y="0"/>
                </a:lnTo>
                <a:lnTo>
                  <a:pt x="2977170" y="1124202"/>
                </a:lnTo>
                <a:lnTo>
                  <a:pt x="0" y="1124202"/>
                </a:lnTo>
                <a:lnTo>
                  <a:pt x="0" y="0"/>
                </a:lnTo>
                <a:close/>
              </a:path>
            </a:pathLst>
          </a:custGeom>
          <a:blipFill rotWithShape="1">
            <a:blip r:embed="rId9">
              <a:alphaModFix amt="70000"/>
            </a:blip>
            <a:stretch>
              <a:fillRect l="-936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8" name="Google Shape;848;p26"/>
          <p:cNvSpPr/>
          <p:nvPr/>
        </p:nvSpPr>
        <p:spPr>
          <a:xfrm>
            <a:off x="16200246" y="-2044237"/>
            <a:ext cx="4175509" cy="3846535"/>
          </a:xfrm>
          <a:custGeom>
            <a:avLst/>
            <a:gdLst/>
            <a:ahLst/>
            <a:cxnLst/>
            <a:rect l="l" t="t" r="r" b="b"/>
            <a:pathLst>
              <a:path w="4175509" h="3846535" extrusionOk="0">
                <a:moveTo>
                  <a:pt x="0" y="0"/>
                </a:moveTo>
                <a:lnTo>
                  <a:pt x="4175508" y="0"/>
                </a:lnTo>
                <a:lnTo>
                  <a:pt x="4175508" y="3846535"/>
                </a:lnTo>
                <a:lnTo>
                  <a:pt x="0" y="3846535"/>
                </a:lnTo>
                <a:lnTo>
                  <a:pt x="0" y="0"/>
                </a:lnTo>
                <a:close/>
              </a:path>
            </a:pathLst>
          </a:custGeom>
          <a:blipFill rotWithShape="1">
            <a:blip r:embed="rId10">
              <a:alphaModFix amt="79000"/>
            </a:blip>
            <a:stretch>
              <a:fillRect t="-23789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49" name="Google Shape;849;p26"/>
          <p:cNvGrpSpPr/>
          <p:nvPr/>
        </p:nvGrpSpPr>
        <p:grpSpPr>
          <a:xfrm rot="-9182015">
            <a:off x="6496762" y="9130877"/>
            <a:ext cx="8587908" cy="5947921"/>
            <a:chOff x="0" y="0"/>
            <a:chExt cx="3429000" cy="2374900"/>
          </a:xfrm>
        </p:grpSpPr>
        <p:sp>
          <p:nvSpPr>
            <p:cNvPr id="850" name="Google Shape;850;p2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1" name="Google Shape;851;p2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52" name="Google Shape;852;p26"/>
          <p:cNvSpPr/>
          <p:nvPr/>
        </p:nvSpPr>
        <p:spPr>
          <a:xfrm rot="-5270522" flipH="1">
            <a:off x="4653513" y="4012659"/>
            <a:ext cx="6502927" cy="4338092"/>
          </a:xfrm>
          <a:custGeom>
            <a:avLst/>
            <a:gdLst/>
            <a:ahLst/>
            <a:cxnLst/>
            <a:rect l="l" t="t" r="r" b="b"/>
            <a:pathLst>
              <a:path w="6502927" h="4338092" extrusionOk="0">
                <a:moveTo>
                  <a:pt x="6502927" y="0"/>
                </a:moveTo>
                <a:lnTo>
                  <a:pt x="0" y="0"/>
                </a:lnTo>
                <a:lnTo>
                  <a:pt x="0" y="4338092"/>
                </a:lnTo>
                <a:lnTo>
                  <a:pt x="6502927" y="4338092"/>
                </a:lnTo>
                <a:lnTo>
                  <a:pt x="6502927"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3" name="Google Shape;853;p26"/>
          <p:cNvSpPr/>
          <p:nvPr/>
        </p:nvSpPr>
        <p:spPr>
          <a:xfrm rot="61389">
            <a:off x="7790057" y="2868305"/>
            <a:ext cx="463616" cy="472475"/>
          </a:xfrm>
          <a:custGeom>
            <a:avLst/>
            <a:gdLst/>
            <a:ahLst/>
            <a:cxnLst/>
            <a:rect l="l" t="t" r="r" b="b"/>
            <a:pathLst>
              <a:path w="463616" h="472475" extrusionOk="0">
                <a:moveTo>
                  <a:pt x="0" y="0"/>
                </a:moveTo>
                <a:lnTo>
                  <a:pt x="463616" y="0"/>
                </a:lnTo>
                <a:lnTo>
                  <a:pt x="463616" y="472475"/>
                </a:lnTo>
                <a:lnTo>
                  <a:pt x="0" y="47247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4" name="Google Shape;854;p26"/>
          <p:cNvSpPr/>
          <p:nvPr/>
        </p:nvSpPr>
        <p:spPr>
          <a:xfrm rot="128385">
            <a:off x="6199044" y="3546569"/>
            <a:ext cx="3396840" cy="5173880"/>
          </a:xfrm>
          <a:custGeom>
            <a:avLst/>
            <a:gdLst/>
            <a:ahLst/>
            <a:cxnLst/>
            <a:rect l="l" t="t" r="r" b="b"/>
            <a:pathLst>
              <a:path w="3396840" h="5173880" extrusionOk="0">
                <a:moveTo>
                  <a:pt x="0" y="0"/>
                </a:moveTo>
                <a:lnTo>
                  <a:pt x="3396840" y="0"/>
                </a:lnTo>
                <a:lnTo>
                  <a:pt x="3396840" y="5173880"/>
                </a:lnTo>
                <a:lnTo>
                  <a:pt x="0" y="5173880"/>
                </a:lnTo>
                <a:lnTo>
                  <a:pt x="0" y="0"/>
                </a:lnTo>
                <a:close/>
              </a:path>
            </a:pathLst>
          </a:custGeom>
          <a:blipFill rotWithShape="1">
            <a:blip r:embed="rId13">
              <a:alphaModFix/>
            </a:blip>
            <a:stretch>
              <a:fillRect l="-45847" r="-4584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5" name="Google Shape;855;p26"/>
          <p:cNvSpPr/>
          <p:nvPr/>
        </p:nvSpPr>
        <p:spPr>
          <a:xfrm rot="-6687178">
            <a:off x="-1071836" y="-1486917"/>
            <a:ext cx="1472888" cy="3813303"/>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6" name="Google Shape;856;p26"/>
          <p:cNvSpPr txBox="1"/>
          <p:nvPr/>
        </p:nvSpPr>
        <p:spPr>
          <a:xfrm>
            <a:off x="12035333" y="765084"/>
            <a:ext cx="5851200" cy="2715300"/>
          </a:xfrm>
          <a:prstGeom prst="rect">
            <a:avLst/>
          </a:prstGeom>
          <a:noFill/>
          <a:ln>
            <a:noFill/>
          </a:ln>
        </p:spPr>
        <p:txBody>
          <a:bodyPr spcFirstLastPara="1" wrap="square" lIns="0" tIns="0" rIns="0" bIns="0" anchor="t" anchorCtr="0">
            <a:spAutoFit/>
          </a:bodyPr>
          <a:lstStyle/>
          <a:p>
            <a:pPr marL="0" marR="0" lvl="0" indent="0" algn="l" rtl="0">
              <a:lnSpc>
                <a:spcPct val="97998"/>
              </a:lnSpc>
              <a:spcBef>
                <a:spcPts val="0"/>
              </a:spcBef>
              <a:spcAft>
                <a:spcPts val="0"/>
              </a:spcAft>
              <a:buNone/>
            </a:pPr>
            <a:r>
              <a:rPr lang="en-US" sz="9000">
                <a:solidFill>
                  <a:srgbClr val="3D2007"/>
                </a:solidFill>
                <a:latin typeface="Play"/>
                <a:ea typeface="Play"/>
                <a:cs typeface="Play"/>
                <a:sym typeface="Play"/>
              </a:rPr>
              <a:t>Protection of Privacy:</a:t>
            </a:r>
            <a:endParaRPr sz="9000"/>
          </a:p>
        </p:txBody>
      </p:sp>
      <p:sp>
        <p:nvSpPr>
          <p:cNvPr id="857" name="Google Shape;857;p26"/>
          <p:cNvSpPr txBox="1"/>
          <p:nvPr/>
        </p:nvSpPr>
        <p:spPr>
          <a:xfrm>
            <a:off x="12035333" y="4266339"/>
            <a:ext cx="5632903" cy="5912709"/>
          </a:xfrm>
          <a:prstGeom prst="rect">
            <a:avLst/>
          </a:prstGeom>
          <a:noFill/>
          <a:ln>
            <a:noFill/>
          </a:ln>
        </p:spPr>
        <p:txBody>
          <a:bodyPr spcFirstLastPara="1" wrap="square" lIns="0" tIns="0" rIns="0" bIns="0" anchor="t" anchorCtr="0">
            <a:spAutoFit/>
          </a:bodyPr>
          <a:lstStyle/>
          <a:p>
            <a:pPr marL="0" marR="0" lvl="0" indent="0" algn="l" rtl="0">
              <a:lnSpc>
                <a:spcPct val="126010"/>
              </a:lnSpc>
              <a:spcBef>
                <a:spcPts val="0"/>
              </a:spcBef>
              <a:spcAft>
                <a:spcPts val="0"/>
              </a:spcAft>
              <a:buNone/>
            </a:pPr>
            <a:r>
              <a:rPr lang="en-US" sz="2772" dirty="0">
                <a:solidFill>
                  <a:srgbClr val="3D2007"/>
                </a:solidFill>
                <a:latin typeface="Atkinson Hyperlegible"/>
                <a:ea typeface="Atkinson Hyperlegible"/>
                <a:cs typeface="Atkinson Hyperlegible"/>
                <a:sym typeface="Atkinson Hyperlegible"/>
              </a:rPr>
              <a:t>The EU has strict rules </a:t>
            </a:r>
            <a:r>
              <a:rPr lang="en-US" sz="2772" b="1" dirty="0">
                <a:solidFill>
                  <a:srgbClr val="3D2007"/>
                </a:solidFill>
                <a:latin typeface="Atkinson Hyperlegible"/>
                <a:ea typeface="Atkinson Hyperlegible"/>
                <a:cs typeface="Atkinson Hyperlegible"/>
                <a:sym typeface="Atkinson Hyperlegible"/>
              </a:rPr>
              <a:t>to protect people’s personal information and privacy. </a:t>
            </a:r>
            <a:endParaRPr dirty="0"/>
          </a:p>
          <a:p>
            <a:pPr marL="0" marR="0" lvl="0" indent="0" algn="l" rtl="0">
              <a:lnSpc>
                <a:spcPct val="126010"/>
              </a:lnSpc>
              <a:spcBef>
                <a:spcPts val="0"/>
              </a:spcBef>
              <a:spcAft>
                <a:spcPts val="0"/>
              </a:spcAft>
              <a:buNone/>
            </a:pPr>
            <a:r>
              <a:rPr lang="en-US" sz="2772" dirty="0">
                <a:solidFill>
                  <a:srgbClr val="3D2007"/>
                </a:solidFill>
                <a:latin typeface="Atkinson Hyperlegible"/>
                <a:ea typeface="Atkinson Hyperlegible"/>
                <a:cs typeface="Atkinson Hyperlegible"/>
                <a:sym typeface="Atkinson Hyperlegible"/>
              </a:rPr>
              <a:t>These rules are part of a law called the </a:t>
            </a:r>
            <a:r>
              <a:rPr lang="en-US" sz="2772" b="1" dirty="0">
                <a:solidFill>
                  <a:srgbClr val="3D2007"/>
                </a:solidFill>
                <a:latin typeface="Atkinson Hyperlegible"/>
                <a:ea typeface="Atkinson Hyperlegible"/>
                <a:cs typeface="Atkinson Hyperlegible"/>
                <a:sym typeface="Atkinson Hyperlegible"/>
              </a:rPr>
              <a:t>GDPR</a:t>
            </a:r>
            <a:r>
              <a:rPr lang="en-US" sz="2772" dirty="0">
                <a:solidFill>
                  <a:srgbClr val="3D2007"/>
                </a:solidFill>
                <a:latin typeface="Atkinson Hyperlegible"/>
                <a:ea typeface="Atkinson Hyperlegible"/>
                <a:cs typeface="Atkinson Hyperlegible"/>
                <a:sym typeface="Atkinson Hyperlegible"/>
              </a:rPr>
              <a:t> (General Data Protection Regulation). </a:t>
            </a:r>
            <a:endParaRPr sz="2772" dirty="0">
              <a:solidFill>
                <a:srgbClr val="3D2007"/>
              </a:solidFill>
              <a:latin typeface="Atkinson Hyperlegible"/>
              <a:ea typeface="Atkinson Hyperlegible"/>
              <a:cs typeface="Atkinson Hyperlegible"/>
              <a:sym typeface="Atkinson Hyperlegible"/>
            </a:endParaRPr>
          </a:p>
          <a:p>
            <a:pPr marL="0" marR="0" lvl="0" indent="0" algn="l" rtl="0">
              <a:lnSpc>
                <a:spcPct val="126010"/>
              </a:lnSpc>
              <a:spcBef>
                <a:spcPts val="0"/>
              </a:spcBef>
              <a:spcAft>
                <a:spcPts val="0"/>
              </a:spcAft>
              <a:buNone/>
            </a:pPr>
            <a:r>
              <a:rPr lang="en-US" sz="2772" dirty="0">
                <a:solidFill>
                  <a:srgbClr val="3D2007"/>
                </a:solidFill>
                <a:latin typeface="Atkinson Hyperlegible"/>
                <a:ea typeface="Atkinson Hyperlegible"/>
                <a:cs typeface="Atkinson Hyperlegible"/>
                <a:sym typeface="Atkinson Hyperlegible"/>
              </a:rPr>
              <a:t>It makes sure that companies and organizations must ask for permission before collecting and using your personal data, like your name, address, or phone number.</a:t>
            </a:r>
            <a:endParaRPr dirty="0"/>
          </a:p>
        </p:txBody>
      </p:sp>
      <p:sp>
        <p:nvSpPr>
          <p:cNvPr id="858" name="Google Shape;858;p26"/>
          <p:cNvSpPr/>
          <p:nvPr/>
        </p:nvSpPr>
        <p:spPr>
          <a:xfrm>
            <a:off x="16538391" y="-1191730"/>
            <a:ext cx="2939549" cy="2921278"/>
          </a:xfrm>
          <a:custGeom>
            <a:avLst/>
            <a:gdLst/>
            <a:ahLst/>
            <a:cxnLst/>
            <a:rect l="l" t="t" r="r" b="b"/>
            <a:pathLst>
              <a:path w="2939549" h="2921278" extrusionOk="0">
                <a:moveTo>
                  <a:pt x="0" y="0"/>
                </a:moveTo>
                <a:lnTo>
                  <a:pt x="2939550" y="0"/>
                </a:lnTo>
                <a:lnTo>
                  <a:pt x="2939550" y="2921278"/>
                </a:lnTo>
                <a:lnTo>
                  <a:pt x="0" y="2921278"/>
                </a:lnTo>
                <a:lnTo>
                  <a:pt x="0" y="0"/>
                </a:lnTo>
                <a:close/>
              </a:path>
            </a:pathLst>
          </a:custGeom>
          <a:blipFill rotWithShape="1">
            <a:blip r:embed="rId15">
              <a:alphaModFix amt="46000"/>
            </a:blip>
            <a:stretch>
              <a:fillRect t="-11679" r="-11180" b="-19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2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5" name="Google Shape;865;p27"/>
          <p:cNvSpPr/>
          <p:nvPr/>
        </p:nvSpPr>
        <p:spPr>
          <a:xfrm rot="-1273080">
            <a:off x="3778526" y="-231664"/>
            <a:ext cx="7687190" cy="5481806"/>
          </a:xfrm>
          <a:custGeom>
            <a:avLst/>
            <a:gdLst/>
            <a:ahLst/>
            <a:cxnLst/>
            <a:rect l="l" t="t" r="r" b="b"/>
            <a:pathLst>
              <a:path w="7687190" h="5481806" extrusionOk="0">
                <a:moveTo>
                  <a:pt x="0" y="0"/>
                </a:moveTo>
                <a:lnTo>
                  <a:pt x="7687190" y="0"/>
                </a:lnTo>
                <a:lnTo>
                  <a:pt x="7687190" y="5481806"/>
                </a:lnTo>
                <a:lnTo>
                  <a:pt x="0" y="5481806"/>
                </a:lnTo>
                <a:lnTo>
                  <a:pt x="0" y="0"/>
                </a:lnTo>
                <a:close/>
              </a:path>
            </a:pathLst>
          </a:custGeom>
          <a:blipFill rotWithShape="1">
            <a:blip r:embed="rId4">
              <a:alphaModFix amt="26000"/>
            </a:blip>
            <a:stretch>
              <a:fillRect l="-16837" t="-3135" r="-16435" b="-899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66" name="Google Shape;866;p27"/>
          <p:cNvGrpSpPr/>
          <p:nvPr/>
        </p:nvGrpSpPr>
        <p:grpSpPr>
          <a:xfrm rot="908934">
            <a:off x="9588462" y="-1422994"/>
            <a:ext cx="10088679" cy="6987344"/>
            <a:chOff x="0" y="0"/>
            <a:chExt cx="3429000" cy="2374900"/>
          </a:xfrm>
        </p:grpSpPr>
        <p:sp>
          <p:nvSpPr>
            <p:cNvPr id="867" name="Google Shape;867;p2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8" name="Google Shape;868;p2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69" name="Google Shape;869;p27"/>
          <p:cNvGrpSpPr/>
          <p:nvPr/>
        </p:nvGrpSpPr>
        <p:grpSpPr>
          <a:xfrm rot="-765726">
            <a:off x="11578513" y="-4599166"/>
            <a:ext cx="13281015" cy="9198332"/>
            <a:chOff x="0" y="0"/>
            <a:chExt cx="3429000" cy="2374900"/>
          </a:xfrm>
        </p:grpSpPr>
        <p:sp>
          <p:nvSpPr>
            <p:cNvPr id="870" name="Google Shape;870;p27"/>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1" name="Google Shape;871;p2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72" name="Google Shape;872;p27"/>
          <p:cNvSpPr/>
          <p:nvPr/>
        </p:nvSpPr>
        <p:spPr>
          <a:xfrm rot="-928889">
            <a:off x="12442967" y="-1077549"/>
            <a:ext cx="6723128" cy="5422122"/>
          </a:xfrm>
          <a:custGeom>
            <a:avLst/>
            <a:gdLst/>
            <a:ahLst/>
            <a:cxnLst/>
            <a:rect l="l" t="t" r="r" b="b"/>
            <a:pathLst>
              <a:path w="6723128" h="5422122" extrusionOk="0">
                <a:moveTo>
                  <a:pt x="0" y="0"/>
                </a:moveTo>
                <a:lnTo>
                  <a:pt x="6723128" y="0"/>
                </a:lnTo>
                <a:lnTo>
                  <a:pt x="6723128" y="5422122"/>
                </a:lnTo>
                <a:lnTo>
                  <a:pt x="0" y="5422122"/>
                </a:lnTo>
                <a:lnTo>
                  <a:pt x="0" y="0"/>
                </a:lnTo>
                <a:close/>
              </a:path>
            </a:pathLst>
          </a:custGeom>
          <a:blipFill rotWithShape="1">
            <a:blip r:embed="rId8">
              <a:alphaModFix amt="25000"/>
            </a:blip>
            <a:stretch>
              <a:fillRect l="-10523" r="-1052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3" name="Google Shape;873;p27"/>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4" name="Google Shape;874;p27"/>
          <p:cNvSpPr/>
          <p:nvPr/>
        </p:nvSpPr>
        <p:spPr>
          <a:xfrm rot="5414970">
            <a:off x="-1199082" y="6229023"/>
            <a:ext cx="12025319" cy="8022072"/>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5" name="Google Shape;875;p27"/>
          <p:cNvSpPr/>
          <p:nvPr/>
        </p:nvSpPr>
        <p:spPr>
          <a:xfrm rot="-5400000">
            <a:off x="7142376" y="6246432"/>
            <a:ext cx="12025319" cy="8022072"/>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6" name="Google Shape;876;p27"/>
          <p:cNvSpPr/>
          <p:nvPr/>
        </p:nvSpPr>
        <p:spPr>
          <a:xfrm rot="199622">
            <a:off x="7634974" y="4855614"/>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77" name="Google Shape;877;p27"/>
          <p:cNvGrpSpPr/>
          <p:nvPr/>
        </p:nvGrpSpPr>
        <p:grpSpPr>
          <a:xfrm>
            <a:off x="1153387" y="5143500"/>
            <a:ext cx="6030031" cy="164522"/>
            <a:chOff x="0" y="0"/>
            <a:chExt cx="8040040" cy="219362"/>
          </a:xfrm>
        </p:grpSpPr>
        <p:sp>
          <p:nvSpPr>
            <p:cNvPr id="878" name="Google Shape;878;p27"/>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9" name="Google Shape;879;p27"/>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2">
                <a:alphaModFix/>
              </a:blip>
              <a:stretch>
                <a:fillRect r="-1941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80" name="Google Shape;880;p27"/>
          <p:cNvSpPr/>
          <p:nvPr/>
        </p:nvSpPr>
        <p:spPr>
          <a:xfrm rot="-68087">
            <a:off x="15709688" y="4482068"/>
            <a:ext cx="457404" cy="466145"/>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1" name="Google Shape;881;p27"/>
          <p:cNvSpPr/>
          <p:nvPr/>
        </p:nvSpPr>
        <p:spPr>
          <a:xfrm>
            <a:off x="1153387" y="3800067"/>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2" name="Google Shape;882;p27"/>
          <p:cNvSpPr txBox="1"/>
          <p:nvPr/>
        </p:nvSpPr>
        <p:spPr>
          <a:xfrm>
            <a:off x="1374978" y="350130"/>
            <a:ext cx="9620100" cy="3359400"/>
          </a:xfrm>
          <a:prstGeom prst="rect">
            <a:avLst/>
          </a:prstGeom>
          <a:noFill/>
          <a:ln>
            <a:noFill/>
          </a:ln>
        </p:spPr>
        <p:txBody>
          <a:bodyPr spcFirstLastPara="1" wrap="square" lIns="0" tIns="0" rIns="0" bIns="0" anchor="t" anchorCtr="0">
            <a:spAutoFit/>
          </a:bodyPr>
          <a:lstStyle/>
          <a:p>
            <a:pPr marL="0" marR="0" lvl="0" indent="0" algn="l" rtl="0">
              <a:lnSpc>
                <a:spcPct val="96999"/>
              </a:lnSpc>
              <a:spcBef>
                <a:spcPts val="0"/>
              </a:spcBef>
              <a:spcAft>
                <a:spcPts val="0"/>
              </a:spcAft>
              <a:buNone/>
            </a:pPr>
            <a:r>
              <a:rPr lang="en-US" sz="7500">
                <a:solidFill>
                  <a:srgbClr val="FFFBF2"/>
                </a:solidFill>
                <a:latin typeface="Play"/>
                <a:ea typeface="Play"/>
                <a:cs typeface="Play"/>
                <a:sym typeface="Play"/>
              </a:rPr>
              <a:t>European </a:t>
            </a:r>
            <a:endParaRPr sz="7500"/>
          </a:p>
          <a:p>
            <a:pPr marL="0" marR="0" lvl="0" indent="0" algn="l" rtl="0">
              <a:lnSpc>
                <a:spcPct val="96999"/>
              </a:lnSpc>
              <a:spcBef>
                <a:spcPts val="0"/>
              </a:spcBef>
              <a:spcAft>
                <a:spcPts val="0"/>
              </a:spcAft>
              <a:buNone/>
            </a:pPr>
            <a:r>
              <a:rPr lang="en-US" sz="7500">
                <a:solidFill>
                  <a:srgbClr val="FFFBF2"/>
                </a:solidFill>
                <a:latin typeface="Play"/>
                <a:ea typeface="Play"/>
                <a:cs typeface="Play"/>
                <a:sym typeface="Play"/>
              </a:rPr>
              <a:t>Anti-Corruption Regulations:</a:t>
            </a:r>
            <a:endParaRPr sz="7500"/>
          </a:p>
        </p:txBody>
      </p:sp>
      <p:sp>
        <p:nvSpPr>
          <p:cNvPr id="883" name="Google Shape;883;p27"/>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4" name="Google Shape;884;p27"/>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5" name="Google Shape;885;p27"/>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5">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6" name="Google Shape;886;p27"/>
          <p:cNvSpPr/>
          <p:nvPr/>
        </p:nvSpPr>
        <p:spPr>
          <a:xfrm>
            <a:off x="10696740" y="9786766"/>
            <a:ext cx="4623645" cy="142913"/>
          </a:xfrm>
          <a:custGeom>
            <a:avLst/>
            <a:gdLst/>
            <a:ahLst/>
            <a:cxnLst/>
            <a:rect l="l" t="t" r="r" b="b"/>
            <a:pathLst>
              <a:path w="4623645" h="142913" extrusionOk="0">
                <a:moveTo>
                  <a:pt x="0" y="0"/>
                </a:moveTo>
                <a:lnTo>
                  <a:pt x="4623645" y="0"/>
                </a:lnTo>
                <a:lnTo>
                  <a:pt x="4623645" y="142912"/>
                </a:lnTo>
                <a:lnTo>
                  <a:pt x="0" y="142912"/>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7" name="Google Shape;887;p27"/>
          <p:cNvSpPr txBox="1"/>
          <p:nvPr/>
        </p:nvSpPr>
        <p:spPr>
          <a:xfrm>
            <a:off x="1765173" y="5487218"/>
            <a:ext cx="6080767" cy="380428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600">
                <a:solidFill>
                  <a:srgbClr val="000000"/>
                </a:solidFill>
                <a:latin typeface="Atkinson Hyperlegible"/>
                <a:ea typeface="Atkinson Hyperlegible"/>
                <a:cs typeface="Atkinson Hyperlegible"/>
                <a:sym typeface="Atkinson Hyperlegible"/>
              </a:rPr>
              <a:t>The EU also has strong rules to stop corruption. </a:t>
            </a:r>
            <a:endParaRPr/>
          </a:p>
          <a:p>
            <a:pPr marL="0" marR="0" lvl="0" indent="0" algn="l" rtl="0">
              <a:lnSpc>
                <a:spcPct val="140000"/>
              </a:lnSpc>
              <a:spcBef>
                <a:spcPts val="0"/>
              </a:spcBef>
              <a:spcAft>
                <a:spcPts val="0"/>
              </a:spcAft>
              <a:buNone/>
            </a:pPr>
            <a:r>
              <a:rPr lang="en-US" sz="3600" b="1">
                <a:solidFill>
                  <a:srgbClr val="000000"/>
                </a:solidFill>
                <a:latin typeface="Atkinson Hyperlegible"/>
                <a:ea typeface="Atkinson Hyperlegible"/>
                <a:cs typeface="Atkinson Hyperlegible"/>
                <a:sym typeface="Atkinson Hyperlegible"/>
              </a:rPr>
              <a:t>Corruption is when people in power use their position to get money or special favors unfairly. </a:t>
            </a:r>
            <a:endParaRPr/>
          </a:p>
        </p:txBody>
      </p:sp>
      <p:sp>
        <p:nvSpPr>
          <p:cNvPr id="888" name="Google Shape;888;p27"/>
          <p:cNvSpPr txBox="1"/>
          <p:nvPr/>
        </p:nvSpPr>
        <p:spPr>
          <a:xfrm>
            <a:off x="10312260" y="5487218"/>
            <a:ext cx="6236045" cy="413651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200" dirty="0">
                <a:solidFill>
                  <a:srgbClr val="000000"/>
                </a:solidFill>
                <a:latin typeface="Atkinson Hyperlegible"/>
                <a:ea typeface="Atkinson Hyperlegible"/>
                <a:cs typeface="Atkinson Hyperlegible"/>
                <a:sym typeface="Atkinson Hyperlegible"/>
              </a:rPr>
              <a:t>The EU makes laws to ensure that governments and businesses are </a:t>
            </a:r>
            <a:r>
              <a:rPr lang="en-US" sz="3200" b="1" dirty="0">
                <a:solidFill>
                  <a:srgbClr val="000000"/>
                </a:solidFill>
                <a:latin typeface="Atkinson Hyperlegible"/>
                <a:ea typeface="Atkinson Hyperlegible"/>
                <a:cs typeface="Atkinson Hyperlegible"/>
                <a:sym typeface="Atkinson Hyperlegible"/>
              </a:rPr>
              <a:t>honest and fair.</a:t>
            </a:r>
            <a:r>
              <a:rPr lang="en-US" sz="3200" dirty="0">
                <a:solidFill>
                  <a:srgbClr val="000000"/>
                </a:solidFill>
                <a:latin typeface="Atkinson Hyperlegible"/>
                <a:ea typeface="Atkinson Hyperlegible"/>
                <a:cs typeface="Atkinson Hyperlegible"/>
                <a:sym typeface="Atkinson Hyperlegible"/>
              </a:rPr>
              <a:t> These rules </a:t>
            </a:r>
            <a:r>
              <a:rPr lang="en-US" sz="3200" b="1" dirty="0">
                <a:solidFill>
                  <a:srgbClr val="000000"/>
                </a:solidFill>
                <a:latin typeface="Atkinson Hyperlegible"/>
                <a:ea typeface="Atkinson Hyperlegible"/>
                <a:cs typeface="Atkinson Hyperlegible"/>
                <a:sym typeface="Atkinson Hyperlegible"/>
              </a:rPr>
              <a:t>protect citizens</a:t>
            </a:r>
            <a:r>
              <a:rPr lang="en-US" sz="3200" dirty="0">
                <a:solidFill>
                  <a:srgbClr val="000000"/>
                </a:solidFill>
                <a:latin typeface="Atkinson Hyperlegible"/>
                <a:ea typeface="Atkinson Hyperlegible"/>
                <a:cs typeface="Atkinson Hyperlegible"/>
                <a:sym typeface="Atkinson Hyperlegible"/>
              </a:rPr>
              <a:t> from unfair practices and help keep things transparent.</a:t>
            </a:r>
            <a:endParaRPr sz="1200" dirty="0"/>
          </a:p>
        </p:txBody>
      </p:sp>
      <p:sp>
        <p:nvSpPr>
          <p:cNvPr id="889" name="Google Shape;889;p27"/>
          <p:cNvSpPr txBox="1"/>
          <p:nvPr/>
        </p:nvSpPr>
        <p:spPr>
          <a:xfrm rot="-799883">
            <a:off x="12963304" y="780425"/>
            <a:ext cx="4692199" cy="273494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a:solidFill>
                  <a:srgbClr val="3D2007"/>
                </a:solidFill>
                <a:latin typeface="Pirata One"/>
                <a:ea typeface="Pirata One"/>
                <a:cs typeface="Pirata One"/>
                <a:sym typeface="Pirata One"/>
              </a:rPr>
              <a:t>No one can gain an unfair advantage by breaking the law.</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2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6" name="Google Shape;896;p28"/>
          <p:cNvSpPr/>
          <p:nvPr/>
        </p:nvSpPr>
        <p:spPr>
          <a:xfrm rot="-1273080">
            <a:off x="3778526" y="-231664"/>
            <a:ext cx="7687190" cy="5481806"/>
          </a:xfrm>
          <a:custGeom>
            <a:avLst/>
            <a:gdLst/>
            <a:ahLst/>
            <a:cxnLst/>
            <a:rect l="l" t="t" r="r" b="b"/>
            <a:pathLst>
              <a:path w="7687190" h="5481806" extrusionOk="0">
                <a:moveTo>
                  <a:pt x="0" y="0"/>
                </a:moveTo>
                <a:lnTo>
                  <a:pt x="7687190" y="0"/>
                </a:lnTo>
                <a:lnTo>
                  <a:pt x="7687190" y="5481806"/>
                </a:lnTo>
                <a:lnTo>
                  <a:pt x="0" y="5481806"/>
                </a:lnTo>
                <a:lnTo>
                  <a:pt x="0" y="0"/>
                </a:lnTo>
                <a:close/>
              </a:path>
            </a:pathLst>
          </a:custGeom>
          <a:blipFill rotWithShape="1">
            <a:blip r:embed="rId4">
              <a:alphaModFix amt="26000"/>
            </a:blip>
            <a:stretch>
              <a:fillRect l="-16837" t="-3135" r="-16435" b="-899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97" name="Google Shape;897;p28"/>
          <p:cNvGrpSpPr/>
          <p:nvPr/>
        </p:nvGrpSpPr>
        <p:grpSpPr>
          <a:xfrm rot="908934">
            <a:off x="9588462" y="-1422994"/>
            <a:ext cx="10088679" cy="6987344"/>
            <a:chOff x="0" y="0"/>
            <a:chExt cx="3429000" cy="2374900"/>
          </a:xfrm>
        </p:grpSpPr>
        <p:sp>
          <p:nvSpPr>
            <p:cNvPr id="898" name="Google Shape;898;p2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9" name="Google Shape;899;p2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00" name="Google Shape;900;p28"/>
          <p:cNvGrpSpPr/>
          <p:nvPr/>
        </p:nvGrpSpPr>
        <p:grpSpPr>
          <a:xfrm rot="-765726">
            <a:off x="11578513" y="-4599166"/>
            <a:ext cx="13281015" cy="9198332"/>
            <a:chOff x="0" y="0"/>
            <a:chExt cx="3429000" cy="2374900"/>
          </a:xfrm>
        </p:grpSpPr>
        <p:sp>
          <p:nvSpPr>
            <p:cNvPr id="901" name="Google Shape;901;p28"/>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9" b="-60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2" name="Google Shape;902;p2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03" name="Google Shape;903;p28"/>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4" name="Google Shape;904;p28"/>
          <p:cNvSpPr/>
          <p:nvPr/>
        </p:nvSpPr>
        <p:spPr>
          <a:xfrm rot="5414970">
            <a:off x="-1199082" y="6229023"/>
            <a:ext cx="12025319" cy="8022072"/>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5" name="Google Shape;905;p28"/>
          <p:cNvSpPr/>
          <p:nvPr/>
        </p:nvSpPr>
        <p:spPr>
          <a:xfrm rot="-5400000">
            <a:off x="7142376" y="6246432"/>
            <a:ext cx="12025319" cy="8022072"/>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6" name="Google Shape;906;p28"/>
          <p:cNvSpPr/>
          <p:nvPr/>
        </p:nvSpPr>
        <p:spPr>
          <a:xfrm rot="199622">
            <a:off x="7634974" y="4855614"/>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07" name="Google Shape;907;p28"/>
          <p:cNvGrpSpPr/>
          <p:nvPr/>
        </p:nvGrpSpPr>
        <p:grpSpPr>
          <a:xfrm>
            <a:off x="1153387" y="5143500"/>
            <a:ext cx="6030031" cy="164522"/>
            <a:chOff x="0" y="0"/>
            <a:chExt cx="8040040" cy="219362"/>
          </a:xfrm>
        </p:grpSpPr>
        <p:sp>
          <p:nvSpPr>
            <p:cNvPr id="908" name="Google Shape;908;p28"/>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9" name="Google Shape;909;p28"/>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1">
                <a:alphaModFix/>
              </a:blip>
              <a:stretch>
                <a:fillRect r="-1941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10" name="Google Shape;910;p28"/>
          <p:cNvSpPr/>
          <p:nvPr/>
        </p:nvSpPr>
        <p:spPr>
          <a:xfrm rot="-68087">
            <a:off x="15709688" y="4482068"/>
            <a:ext cx="457404" cy="466145"/>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1" name="Google Shape;911;p28"/>
          <p:cNvSpPr/>
          <p:nvPr/>
        </p:nvSpPr>
        <p:spPr>
          <a:xfrm>
            <a:off x="1153387" y="3800067"/>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2" name="Google Shape;912;p28"/>
          <p:cNvSpPr txBox="1"/>
          <p:nvPr/>
        </p:nvSpPr>
        <p:spPr>
          <a:xfrm>
            <a:off x="1374978" y="350130"/>
            <a:ext cx="9620100" cy="3359400"/>
          </a:xfrm>
          <a:prstGeom prst="rect">
            <a:avLst/>
          </a:prstGeom>
          <a:noFill/>
          <a:ln>
            <a:noFill/>
          </a:ln>
        </p:spPr>
        <p:txBody>
          <a:bodyPr spcFirstLastPara="1" wrap="square" lIns="0" tIns="0" rIns="0" bIns="0" anchor="t" anchorCtr="0">
            <a:spAutoFit/>
          </a:bodyPr>
          <a:lstStyle/>
          <a:p>
            <a:pPr marL="0" marR="0" lvl="0" indent="0" algn="l" rtl="0">
              <a:lnSpc>
                <a:spcPct val="96999"/>
              </a:lnSpc>
              <a:spcBef>
                <a:spcPts val="0"/>
              </a:spcBef>
              <a:spcAft>
                <a:spcPts val="0"/>
              </a:spcAft>
              <a:buNone/>
            </a:pPr>
            <a:r>
              <a:rPr lang="en-US" sz="7500">
                <a:solidFill>
                  <a:srgbClr val="FFFBF2"/>
                </a:solidFill>
                <a:latin typeface="Play"/>
                <a:ea typeface="Play"/>
                <a:cs typeface="Play"/>
                <a:sym typeface="Play"/>
              </a:rPr>
              <a:t>European </a:t>
            </a:r>
            <a:endParaRPr sz="7500"/>
          </a:p>
          <a:p>
            <a:pPr marL="0" marR="0" lvl="0" indent="0" algn="l" rtl="0">
              <a:lnSpc>
                <a:spcPct val="96999"/>
              </a:lnSpc>
              <a:spcBef>
                <a:spcPts val="0"/>
              </a:spcBef>
              <a:spcAft>
                <a:spcPts val="0"/>
              </a:spcAft>
              <a:buNone/>
            </a:pPr>
            <a:r>
              <a:rPr lang="en-US" sz="7500">
                <a:solidFill>
                  <a:srgbClr val="FFFBF2"/>
                </a:solidFill>
                <a:latin typeface="Play"/>
                <a:ea typeface="Play"/>
                <a:cs typeface="Play"/>
                <a:sym typeface="Play"/>
              </a:rPr>
              <a:t>Anti-Corruption Regulations:</a:t>
            </a:r>
            <a:endParaRPr sz="7500"/>
          </a:p>
        </p:txBody>
      </p:sp>
      <p:sp>
        <p:nvSpPr>
          <p:cNvPr id="913" name="Google Shape;913;p28"/>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4" name="Google Shape;914;p28"/>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5" name="Google Shape;915;p28"/>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6" name="Google Shape;916;p28"/>
          <p:cNvSpPr/>
          <p:nvPr/>
        </p:nvSpPr>
        <p:spPr>
          <a:xfrm>
            <a:off x="11630920" y="5553893"/>
            <a:ext cx="4540744" cy="4540744"/>
          </a:xfrm>
          <a:custGeom>
            <a:avLst/>
            <a:gdLst/>
            <a:ahLst/>
            <a:cxnLst/>
            <a:rect l="l" t="t" r="r" b="b"/>
            <a:pathLst>
              <a:path w="4540744" h="4540744" extrusionOk="0">
                <a:moveTo>
                  <a:pt x="0" y="0"/>
                </a:moveTo>
                <a:lnTo>
                  <a:pt x="4540744" y="0"/>
                </a:lnTo>
                <a:lnTo>
                  <a:pt x="4540744" y="4540745"/>
                </a:lnTo>
                <a:lnTo>
                  <a:pt x="0" y="4540745"/>
                </a:lnTo>
                <a:lnTo>
                  <a:pt x="0" y="0"/>
                </a:lnTo>
                <a:close/>
              </a:path>
            </a:pathLst>
          </a:custGeom>
          <a:blipFill rotWithShape="1">
            <a:blip r:embed="rId15">
              <a:alphaModFix amt="5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7" name="Google Shape;917;p28"/>
          <p:cNvSpPr/>
          <p:nvPr/>
        </p:nvSpPr>
        <p:spPr>
          <a:xfrm>
            <a:off x="10172564" y="4829693"/>
            <a:ext cx="1458355" cy="1448401"/>
          </a:xfrm>
          <a:custGeom>
            <a:avLst/>
            <a:gdLst/>
            <a:ahLst/>
            <a:cxnLst/>
            <a:rect l="l" t="t" r="r" b="b"/>
            <a:pathLst>
              <a:path w="1458355" h="1448401" extrusionOk="0">
                <a:moveTo>
                  <a:pt x="0" y="0"/>
                </a:moveTo>
                <a:lnTo>
                  <a:pt x="1458356" y="0"/>
                </a:lnTo>
                <a:lnTo>
                  <a:pt x="1458356" y="1448401"/>
                </a:lnTo>
                <a:lnTo>
                  <a:pt x="0" y="1448401"/>
                </a:lnTo>
                <a:lnTo>
                  <a:pt x="0"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8" name="Google Shape;918;p28"/>
          <p:cNvSpPr/>
          <p:nvPr/>
        </p:nvSpPr>
        <p:spPr>
          <a:xfrm rot="-928889">
            <a:off x="12442967" y="-1077549"/>
            <a:ext cx="6723128" cy="5422122"/>
          </a:xfrm>
          <a:custGeom>
            <a:avLst/>
            <a:gdLst/>
            <a:ahLst/>
            <a:cxnLst/>
            <a:rect l="l" t="t" r="r" b="b"/>
            <a:pathLst>
              <a:path w="6723128" h="5422122" extrusionOk="0">
                <a:moveTo>
                  <a:pt x="0" y="0"/>
                </a:moveTo>
                <a:lnTo>
                  <a:pt x="6723128" y="0"/>
                </a:lnTo>
                <a:lnTo>
                  <a:pt x="6723128" y="5422122"/>
                </a:lnTo>
                <a:lnTo>
                  <a:pt x="0" y="5422122"/>
                </a:lnTo>
                <a:lnTo>
                  <a:pt x="0" y="0"/>
                </a:lnTo>
                <a:close/>
              </a:path>
            </a:pathLst>
          </a:custGeom>
          <a:blipFill rotWithShape="1">
            <a:blip r:embed="rId17">
              <a:alphaModFix amt="25000"/>
            </a:blip>
            <a:stretch>
              <a:fillRect l="-10523" r="-1052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9" name="Google Shape;919;p28"/>
          <p:cNvSpPr txBox="1"/>
          <p:nvPr/>
        </p:nvSpPr>
        <p:spPr>
          <a:xfrm>
            <a:off x="1765173" y="5487218"/>
            <a:ext cx="6330038" cy="422269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800" dirty="0">
                <a:solidFill>
                  <a:srgbClr val="000000"/>
                </a:solidFill>
                <a:latin typeface="Atkinson Hyperlegible"/>
                <a:ea typeface="Atkinson Hyperlegible"/>
                <a:cs typeface="Atkinson Hyperlegible"/>
                <a:sym typeface="Atkinson Hyperlegible"/>
              </a:rPr>
              <a:t>The EU also works with member countries to investigate corruption cases.  </a:t>
            </a:r>
            <a:endParaRPr sz="1100" dirty="0"/>
          </a:p>
          <a:p>
            <a:pPr marL="0" marR="0" lvl="0" indent="0" algn="l" rtl="0">
              <a:lnSpc>
                <a:spcPct val="140000"/>
              </a:lnSpc>
              <a:spcBef>
                <a:spcPts val="0"/>
              </a:spcBef>
              <a:spcAft>
                <a:spcPts val="0"/>
              </a:spcAft>
              <a:buNone/>
            </a:pPr>
            <a:endParaRPr sz="2800" dirty="0">
              <a:solidFill>
                <a:srgbClr val="000000"/>
              </a:solidFill>
              <a:latin typeface="Atkinson Hyperlegible"/>
              <a:ea typeface="Atkinson Hyperlegible"/>
              <a:cs typeface="Atkinson Hyperlegible"/>
              <a:sym typeface="Atkinson Hyperlegible"/>
            </a:endParaRPr>
          </a:p>
          <a:p>
            <a:pPr marL="0" marR="0" lvl="0" indent="0" algn="l" rtl="0">
              <a:lnSpc>
                <a:spcPct val="140000"/>
              </a:lnSpc>
              <a:spcBef>
                <a:spcPts val="0"/>
              </a:spcBef>
              <a:spcAft>
                <a:spcPts val="0"/>
              </a:spcAft>
              <a:buNone/>
            </a:pPr>
            <a:r>
              <a:rPr lang="en-US" sz="2800" b="1" dirty="0">
                <a:solidFill>
                  <a:srgbClr val="000000"/>
                </a:solidFill>
                <a:latin typeface="Atkinson Hyperlegible"/>
                <a:ea typeface="Atkinson Hyperlegible"/>
                <a:cs typeface="Atkinson Hyperlegible"/>
                <a:sym typeface="Atkinson Hyperlegible"/>
              </a:rPr>
              <a:t>This helps protect citizens and build trust in governments and institutions.</a:t>
            </a:r>
            <a:endParaRPr sz="1100" dirty="0"/>
          </a:p>
        </p:txBody>
      </p:sp>
      <p:sp>
        <p:nvSpPr>
          <p:cNvPr id="920" name="Google Shape;920;p28"/>
          <p:cNvSpPr txBox="1"/>
          <p:nvPr/>
        </p:nvSpPr>
        <p:spPr>
          <a:xfrm rot="-799883">
            <a:off x="12963304" y="780425"/>
            <a:ext cx="4692199" cy="273494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a:solidFill>
                  <a:srgbClr val="3D2007"/>
                </a:solidFill>
                <a:latin typeface="Pirata One"/>
                <a:ea typeface="Pirata One"/>
                <a:cs typeface="Pirata One"/>
                <a:sym typeface="Pirata One"/>
              </a:rPr>
              <a:t>No one can gain an unfair advantage by breaking the law.</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2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27" name="Google Shape;927;p29"/>
          <p:cNvGrpSpPr/>
          <p:nvPr/>
        </p:nvGrpSpPr>
        <p:grpSpPr>
          <a:xfrm rot="-9182015">
            <a:off x="-2124369" y="5931532"/>
            <a:ext cx="7989165" cy="5533237"/>
            <a:chOff x="0" y="0"/>
            <a:chExt cx="3429000" cy="2374900"/>
          </a:xfrm>
        </p:grpSpPr>
        <p:sp>
          <p:nvSpPr>
            <p:cNvPr id="928" name="Google Shape;928;p2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9" name="Google Shape;929;p2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30" name="Google Shape;930;p29"/>
          <p:cNvGrpSpPr/>
          <p:nvPr/>
        </p:nvGrpSpPr>
        <p:grpSpPr>
          <a:xfrm>
            <a:off x="734279" y="386155"/>
            <a:ext cx="16819442" cy="9514689"/>
            <a:chOff x="0" y="0"/>
            <a:chExt cx="22425922" cy="12686252"/>
          </a:xfrm>
        </p:grpSpPr>
        <p:sp>
          <p:nvSpPr>
            <p:cNvPr id="931" name="Google Shape;931;p2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2" name="Google Shape;932;p2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33" name="Google Shape;933;p29"/>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4" name="Google Shape;934;p29"/>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5" name="Google Shape;935;p29"/>
          <p:cNvSpPr/>
          <p:nvPr/>
        </p:nvSpPr>
        <p:spPr>
          <a:xfrm>
            <a:off x="8761025" y="799715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6" name="Google Shape;936;p29"/>
          <p:cNvSpPr txBox="1"/>
          <p:nvPr/>
        </p:nvSpPr>
        <p:spPr>
          <a:xfrm>
            <a:off x="2885732" y="3669514"/>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Roleplay Game: </a:t>
            </a:r>
            <a:endParaRPr/>
          </a:p>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a:t>
            </a:r>
            <a:r>
              <a:rPr lang="en-US" sz="7600" b="1">
                <a:solidFill>
                  <a:schemeClr val="dk1"/>
                </a:solidFill>
                <a:latin typeface="Play"/>
                <a:ea typeface="Play"/>
                <a:cs typeface="Play"/>
                <a:sym typeface="Play"/>
              </a:rPr>
              <a:t>Fair or Not Fair</a:t>
            </a:r>
            <a:r>
              <a:rPr lang="en-US" sz="7600">
                <a:solidFill>
                  <a:srgbClr val="402B2B"/>
                </a:solidFill>
                <a:latin typeface="Play"/>
                <a:ea typeface="Play"/>
                <a:cs typeface="Play"/>
                <a:sym typeface="Play"/>
              </a:rPr>
              <a:t>"</a:t>
            </a:r>
            <a:endParaRPr/>
          </a:p>
        </p:txBody>
      </p:sp>
      <p:sp>
        <p:nvSpPr>
          <p:cNvPr id="937" name="Google Shape;937;p29"/>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8" name="Google Shape;938;p29"/>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9" name="Google Shape;939;p29"/>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0" name="Google Shape;940;p29"/>
          <p:cNvSpPr txBox="1"/>
          <p:nvPr/>
        </p:nvSpPr>
        <p:spPr>
          <a:xfrm>
            <a:off x="7446764" y="1686610"/>
            <a:ext cx="3394472"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5 </a:t>
            </a:r>
            <a:endParaRPr/>
          </a:p>
        </p:txBody>
      </p:sp>
      <p:sp>
        <p:nvSpPr>
          <p:cNvPr id="941" name="Google Shape;941;p29"/>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3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8" name="Google Shape;948;p30"/>
          <p:cNvSpPr/>
          <p:nvPr/>
        </p:nvSpPr>
        <p:spPr>
          <a:xfrm>
            <a:off x="70055" y="-719535"/>
            <a:ext cx="12067169" cy="11006535"/>
          </a:xfrm>
          <a:custGeom>
            <a:avLst/>
            <a:gdLst/>
            <a:ahLst/>
            <a:cxnLst/>
            <a:rect l="l" t="t" r="r" b="b"/>
            <a:pathLst>
              <a:path w="12067169" h="11006535" extrusionOk="0">
                <a:moveTo>
                  <a:pt x="0" y="0"/>
                </a:moveTo>
                <a:lnTo>
                  <a:pt x="12067170" y="0"/>
                </a:lnTo>
                <a:lnTo>
                  <a:pt x="12067170" y="11006535"/>
                </a:lnTo>
                <a:lnTo>
                  <a:pt x="0" y="11006535"/>
                </a:lnTo>
                <a:lnTo>
                  <a:pt x="0" y="0"/>
                </a:lnTo>
                <a:close/>
              </a:path>
            </a:pathLst>
          </a:custGeom>
          <a:blipFill rotWithShape="1">
            <a:blip r:embed="rId4">
              <a:alphaModFix amt="16000"/>
            </a:blip>
            <a:stretch>
              <a:fillRect t="-4817" b="-481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9" name="Google Shape;949;p30"/>
          <p:cNvSpPr/>
          <p:nvPr/>
        </p:nvSpPr>
        <p:spPr>
          <a:xfrm rot="5255018">
            <a:off x="-464109" y="2456209"/>
            <a:ext cx="7187018" cy="4794449"/>
          </a:xfrm>
          <a:custGeom>
            <a:avLst/>
            <a:gdLst/>
            <a:ahLst/>
            <a:cxnLst/>
            <a:rect l="l" t="t" r="r" b="b"/>
            <a:pathLst>
              <a:path w="7187018" h="4794449" extrusionOk="0">
                <a:moveTo>
                  <a:pt x="7187018" y="4794449"/>
                </a:moveTo>
                <a:lnTo>
                  <a:pt x="0" y="4794449"/>
                </a:lnTo>
                <a:lnTo>
                  <a:pt x="0" y="0"/>
                </a:lnTo>
                <a:lnTo>
                  <a:pt x="7187018" y="0"/>
                </a:lnTo>
                <a:lnTo>
                  <a:pt x="7187018" y="4794449"/>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0" name="Google Shape;950;p30"/>
          <p:cNvSpPr/>
          <p:nvPr/>
        </p:nvSpPr>
        <p:spPr>
          <a:xfrm rot="-213070">
            <a:off x="2730752" y="1192003"/>
            <a:ext cx="512387" cy="522178"/>
          </a:xfrm>
          <a:custGeom>
            <a:avLst/>
            <a:gdLst/>
            <a:ahLst/>
            <a:cxnLst/>
            <a:rect l="l" t="t" r="r" b="b"/>
            <a:pathLst>
              <a:path w="512387" h="522178" extrusionOk="0">
                <a:moveTo>
                  <a:pt x="0" y="0"/>
                </a:moveTo>
                <a:lnTo>
                  <a:pt x="512387" y="0"/>
                </a:lnTo>
                <a:lnTo>
                  <a:pt x="512387" y="522178"/>
                </a:lnTo>
                <a:lnTo>
                  <a:pt x="0" y="5221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1" name="Google Shape;951;p30"/>
          <p:cNvSpPr/>
          <p:nvPr/>
        </p:nvSpPr>
        <p:spPr>
          <a:xfrm rot="-5400000" flipH="1">
            <a:off x="8293861" y="351033"/>
            <a:ext cx="15194115" cy="10135970"/>
          </a:xfrm>
          <a:custGeom>
            <a:avLst/>
            <a:gdLst/>
            <a:ahLst/>
            <a:cxnLst/>
            <a:rect l="l" t="t" r="r" b="b"/>
            <a:pathLst>
              <a:path w="15194115" h="10135970" extrusionOk="0">
                <a:moveTo>
                  <a:pt x="0" y="10135970"/>
                </a:moveTo>
                <a:lnTo>
                  <a:pt x="15194114" y="10135970"/>
                </a:lnTo>
                <a:lnTo>
                  <a:pt x="15194114" y="0"/>
                </a:lnTo>
                <a:lnTo>
                  <a:pt x="0" y="0"/>
                </a:lnTo>
                <a:lnTo>
                  <a:pt x="0" y="1013597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2" name="Google Shape;952;p30"/>
          <p:cNvSpPr/>
          <p:nvPr/>
        </p:nvSpPr>
        <p:spPr>
          <a:xfrm rot="-181145">
            <a:off x="1404200" y="1890727"/>
            <a:ext cx="3514284" cy="5932762"/>
          </a:xfrm>
          <a:custGeom>
            <a:avLst/>
            <a:gdLst/>
            <a:ahLst/>
            <a:cxnLst/>
            <a:rect l="l" t="t" r="r" b="b"/>
            <a:pathLst>
              <a:path w="3514284" h="5932762" extrusionOk="0">
                <a:moveTo>
                  <a:pt x="0" y="0"/>
                </a:moveTo>
                <a:lnTo>
                  <a:pt x="3514285" y="0"/>
                </a:lnTo>
                <a:lnTo>
                  <a:pt x="3514285" y="5932762"/>
                </a:lnTo>
                <a:lnTo>
                  <a:pt x="0" y="5932762"/>
                </a:lnTo>
                <a:lnTo>
                  <a:pt x="0" y="0"/>
                </a:lnTo>
                <a:close/>
              </a:path>
            </a:pathLst>
          </a:custGeom>
          <a:blipFill rotWithShape="1">
            <a:blip r:embed="rId7">
              <a:alphaModFix/>
            </a:blip>
            <a:stretch>
              <a:fillRect l="-20033" r="-2003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3" name="Google Shape;953;p30"/>
          <p:cNvSpPr/>
          <p:nvPr/>
        </p:nvSpPr>
        <p:spPr>
          <a:xfrm>
            <a:off x="11928519" y="3344882"/>
            <a:ext cx="5333130" cy="164842"/>
          </a:xfrm>
          <a:custGeom>
            <a:avLst/>
            <a:gdLst/>
            <a:ahLst/>
            <a:cxnLst/>
            <a:rect l="l" t="t" r="r" b="b"/>
            <a:pathLst>
              <a:path w="5333130" h="164842" extrusionOk="0">
                <a:moveTo>
                  <a:pt x="0" y="0"/>
                </a:moveTo>
                <a:lnTo>
                  <a:pt x="5333130" y="0"/>
                </a:lnTo>
                <a:lnTo>
                  <a:pt x="5333130" y="164842"/>
                </a:lnTo>
                <a:lnTo>
                  <a:pt x="0" y="16484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54" name="Google Shape;954;p30"/>
          <p:cNvGrpSpPr/>
          <p:nvPr/>
        </p:nvGrpSpPr>
        <p:grpSpPr>
          <a:xfrm rot="-202858">
            <a:off x="488020" y="7153150"/>
            <a:ext cx="1524767" cy="1718794"/>
            <a:chOff x="0" y="0"/>
            <a:chExt cx="2033023" cy="2291725"/>
          </a:xfrm>
        </p:grpSpPr>
        <p:sp>
          <p:nvSpPr>
            <p:cNvPr id="955" name="Google Shape;955;p30"/>
            <p:cNvSpPr/>
            <p:nvPr/>
          </p:nvSpPr>
          <p:spPr>
            <a:xfrm rot="10800000">
              <a:off x="0" y="1598721"/>
              <a:ext cx="2033023" cy="693004"/>
            </a:xfrm>
            <a:custGeom>
              <a:avLst/>
              <a:gdLst/>
              <a:ahLst/>
              <a:cxnLst/>
              <a:rect l="l" t="t" r="r" b="b"/>
              <a:pathLst>
                <a:path w="2033023" h="693004" extrusionOk="0">
                  <a:moveTo>
                    <a:pt x="0" y="0"/>
                  </a:moveTo>
                  <a:lnTo>
                    <a:pt x="2033023" y="0"/>
                  </a:lnTo>
                  <a:lnTo>
                    <a:pt x="2033023" y="693004"/>
                  </a:lnTo>
                  <a:lnTo>
                    <a:pt x="0" y="693004"/>
                  </a:lnTo>
                  <a:lnTo>
                    <a:pt x="0" y="0"/>
                  </a:lnTo>
                  <a:close/>
                </a:path>
              </a:pathLst>
            </a:custGeom>
            <a:blipFill rotWithShape="1">
              <a:blip r:embed="rId9">
                <a:alphaModFix amt="70000"/>
              </a:blip>
              <a:stretch>
                <a:fillRect r="-7480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6" name="Google Shape;956;p30"/>
            <p:cNvSpPr/>
            <p:nvPr/>
          </p:nvSpPr>
          <p:spPr>
            <a:xfrm rot="-5485466">
              <a:off x="-393427" y="579453"/>
              <a:ext cx="1835250" cy="693004"/>
            </a:xfrm>
            <a:custGeom>
              <a:avLst/>
              <a:gdLst/>
              <a:ahLst/>
              <a:cxnLst/>
              <a:rect l="l" t="t" r="r" b="b"/>
              <a:pathLst>
                <a:path w="1835250" h="693004" extrusionOk="0">
                  <a:moveTo>
                    <a:pt x="0" y="0"/>
                  </a:moveTo>
                  <a:lnTo>
                    <a:pt x="1835250" y="0"/>
                  </a:lnTo>
                  <a:lnTo>
                    <a:pt x="1835250" y="693004"/>
                  </a:lnTo>
                  <a:lnTo>
                    <a:pt x="0" y="693004"/>
                  </a:lnTo>
                  <a:lnTo>
                    <a:pt x="0" y="0"/>
                  </a:lnTo>
                  <a:close/>
                </a:path>
              </a:pathLst>
            </a:custGeom>
            <a:blipFill rotWithShape="1">
              <a:blip r:embed="rId9">
                <a:alphaModFix amt="70000"/>
              </a:blip>
              <a:stretch>
                <a:fillRect l="-936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57" name="Google Shape;957;p30"/>
          <p:cNvSpPr/>
          <p:nvPr/>
        </p:nvSpPr>
        <p:spPr>
          <a:xfrm rot="5912487">
            <a:off x="9662976" y="-454488"/>
            <a:ext cx="2977170" cy="1124202"/>
          </a:xfrm>
          <a:custGeom>
            <a:avLst/>
            <a:gdLst/>
            <a:ahLst/>
            <a:cxnLst/>
            <a:rect l="l" t="t" r="r" b="b"/>
            <a:pathLst>
              <a:path w="2977170" h="1124202" extrusionOk="0">
                <a:moveTo>
                  <a:pt x="0" y="0"/>
                </a:moveTo>
                <a:lnTo>
                  <a:pt x="2977170" y="0"/>
                </a:lnTo>
                <a:lnTo>
                  <a:pt x="2977170" y="1124202"/>
                </a:lnTo>
                <a:lnTo>
                  <a:pt x="0" y="1124202"/>
                </a:lnTo>
                <a:lnTo>
                  <a:pt x="0" y="0"/>
                </a:lnTo>
                <a:close/>
              </a:path>
            </a:pathLst>
          </a:custGeom>
          <a:blipFill rotWithShape="1">
            <a:blip r:embed="rId9">
              <a:alphaModFix amt="70000"/>
            </a:blip>
            <a:stretch>
              <a:fillRect l="-936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8" name="Google Shape;958;p30"/>
          <p:cNvSpPr/>
          <p:nvPr/>
        </p:nvSpPr>
        <p:spPr>
          <a:xfrm>
            <a:off x="16200246" y="-2044237"/>
            <a:ext cx="4175509" cy="3846535"/>
          </a:xfrm>
          <a:custGeom>
            <a:avLst/>
            <a:gdLst/>
            <a:ahLst/>
            <a:cxnLst/>
            <a:rect l="l" t="t" r="r" b="b"/>
            <a:pathLst>
              <a:path w="4175509" h="3846535" extrusionOk="0">
                <a:moveTo>
                  <a:pt x="0" y="0"/>
                </a:moveTo>
                <a:lnTo>
                  <a:pt x="4175508" y="0"/>
                </a:lnTo>
                <a:lnTo>
                  <a:pt x="4175508" y="3846535"/>
                </a:lnTo>
                <a:lnTo>
                  <a:pt x="0" y="3846535"/>
                </a:lnTo>
                <a:lnTo>
                  <a:pt x="0" y="0"/>
                </a:lnTo>
                <a:close/>
              </a:path>
            </a:pathLst>
          </a:custGeom>
          <a:blipFill rotWithShape="1">
            <a:blip r:embed="rId10">
              <a:alphaModFix amt="79000"/>
            </a:blip>
            <a:stretch>
              <a:fillRect t="-23789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59" name="Google Shape;959;p30"/>
          <p:cNvGrpSpPr/>
          <p:nvPr/>
        </p:nvGrpSpPr>
        <p:grpSpPr>
          <a:xfrm rot="-9182015">
            <a:off x="6496762" y="9130877"/>
            <a:ext cx="8587908" cy="5947921"/>
            <a:chOff x="0" y="0"/>
            <a:chExt cx="3429000" cy="2374900"/>
          </a:xfrm>
        </p:grpSpPr>
        <p:sp>
          <p:nvSpPr>
            <p:cNvPr id="960" name="Google Shape;960;p3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1" name="Google Shape;961;p3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62" name="Google Shape;962;p30"/>
          <p:cNvSpPr/>
          <p:nvPr/>
        </p:nvSpPr>
        <p:spPr>
          <a:xfrm rot="-5270522" flipH="1">
            <a:off x="5281529" y="3979944"/>
            <a:ext cx="6502927" cy="4338092"/>
          </a:xfrm>
          <a:custGeom>
            <a:avLst/>
            <a:gdLst/>
            <a:ahLst/>
            <a:cxnLst/>
            <a:rect l="l" t="t" r="r" b="b"/>
            <a:pathLst>
              <a:path w="6502927" h="4338092" extrusionOk="0">
                <a:moveTo>
                  <a:pt x="6502927" y="0"/>
                </a:moveTo>
                <a:lnTo>
                  <a:pt x="0" y="0"/>
                </a:lnTo>
                <a:lnTo>
                  <a:pt x="0" y="4338092"/>
                </a:lnTo>
                <a:lnTo>
                  <a:pt x="6502927" y="4338092"/>
                </a:lnTo>
                <a:lnTo>
                  <a:pt x="6502927"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3" name="Google Shape;963;p30"/>
          <p:cNvSpPr/>
          <p:nvPr/>
        </p:nvSpPr>
        <p:spPr>
          <a:xfrm rot="61389">
            <a:off x="8418073" y="2835591"/>
            <a:ext cx="463616" cy="472475"/>
          </a:xfrm>
          <a:custGeom>
            <a:avLst/>
            <a:gdLst/>
            <a:ahLst/>
            <a:cxnLst/>
            <a:rect l="l" t="t" r="r" b="b"/>
            <a:pathLst>
              <a:path w="463616" h="472475" extrusionOk="0">
                <a:moveTo>
                  <a:pt x="0" y="0"/>
                </a:moveTo>
                <a:lnTo>
                  <a:pt x="463616" y="0"/>
                </a:lnTo>
                <a:lnTo>
                  <a:pt x="463616" y="472474"/>
                </a:lnTo>
                <a:lnTo>
                  <a:pt x="0" y="47247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4" name="Google Shape;964;p30"/>
          <p:cNvSpPr/>
          <p:nvPr/>
        </p:nvSpPr>
        <p:spPr>
          <a:xfrm rot="128385">
            <a:off x="6827060" y="3513854"/>
            <a:ext cx="3396840" cy="5173880"/>
          </a:xfrm>
          <a:custGeom>
            <a:avLst/>
            <a:gdLst/>
            <a:ahLst/>
            <a:cxnLst/>
            <a:rect l="l" t="t" r="r" b="b"/>
            <a:pathLst>
              <a:path w="3396840" h="5173880" extrusionOk="0">
                <a:moveTo>
                  <a:pt x="0" y="0"/>
                </a:moveTo>
                <a:lnTo>
                  <a:pt x="3396840" y="0"/>
                </a:lnTo>
                <a:lnTo>
                  <a:pt x="3396840" y="5173880"/>
                </a:lnTo>
                <a:lnTo>
                  <a:pt x="0" y="5173880"/>
                </a:lnTo>
                <a:lnTo>
                  <a:pt x="0" y="0"/>
                </a:lnTo>
                <a:close/>
              </a:path>
            </a:pathLst>
          </a:custGeom>
          <a:blipFill rotWithShape="1">
            <a:blip r:embed="rId13">
              <a:alphaModFix/>
            </a:blip>
            <a:stretch>
              <a:fillRect l="-15584" r="-11329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5" name="Google Shape;965;p30"/>
          <p:cNvSpPr/>
          <p:nvPr/>
        </p:nvSpPr>
        <p:spPr>
          <a:xfrm rot="-6687178">
            <a:off x="-1071836" y="-1486917"/>
            <a:ext cx="1472888" cy="3813303"/>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6" name="Google Shape;966;p30"/>
          <p:cNvSpPr/>
          <p:nvPr/>
        </p:nvSpPr>
        <p:spPr>
          <a:xfrm>
            <a:off x="16538391" y="-1191730"/>
            <a:ext cx="2939549" cy="2921278"/>
          </a:xfrm>
          <a:custGeom>
            <a:avLst/>
            <a:gdLst/>
            <a:ahLst/>
            <a:cxnLst/>
            <a:rect l="l" t="t" r="r" b="b"/>
            <a:pathLst>
              <a:path w="2939549" h="2921278" extrusionOk="0">
                <a:moveTo>
                  <a:pt x="0" y="0"/>
                </a:moveTo>
                <a:lnTo>
                  <a:pt x="2939550" y="0"/>
                </a:lnTo>
                <a:lnTo>
                  <a:pt x="2939550" y="2921278"/>
                </a:lnTo>
                <a:lnTo>
                  <a:pt x="0" y="2921278"/>
                </a:lnTo>
                <a:lnTo>
                  <a:pt x="0" y="0"/>
                </a:lnTo>
                <a:close/>
              </a:path>
            </a:pathLst>
          </a:custGeom>
          <a:blipFill rotWithShape="1">
            <a:blip r:embed="rId15">
              <a:alphaModFix amt="46000"/>
            </a:blip>
            <a:stretch>
              <a:fillRect t="-11679" r="-11180" b="-19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7" name="Google Shape;967;p30"/>
          <p:cNvSpPr txBox="1"/>
          <p:nvPr/>
        </p:nvSpPr>
        <p:spPr>
          <a:xfrm>
            <a:off x="12035333" y="298113"/>
            <a:ext cx="5851200" cy="2715300"/>
          </a:xfrm>
          <a:prstGeom prst="rect">
            <a:avLst/>
          </a:prstGeom>
          <a:noFill/>
          <a:ln>
            <a:noFill/>
          </a:ln>
        </p:spPr>
        <p:txBody>
          <a:bodyPr spcFirstLastPara="1" wrap="square" lIns="0" tIns="0" rIns="0" bIns="0" anchor="t" anchorCtr="0">
            <a:spAutoFit/>
          </a:bodyPr>
          <a:lstStyle/>
          <a:p>
            <a:pPr marL="0" marR="0" lvl="0" indent="0" algn="l" rtl="0">
              <a:lnSpc>
                <a:spcPct val="97998"/>
              </a:lnSpc>
              <a:spcBef>
                <a:spcPts val="0"/>
              </a:spcBef>
              <a:spcAft>
                <a:spcPts val="0"/>
              </a:spcAft>
              <a:buNone/>
            </a:pPr>
            <a:r>
              <a:rPr lang="en-US" sz="9000">
                <a:solidFill>
                  <a:srgbClr val="3D2007"/>
                </a:solidFill>
                <a:latin typeface="Play"/>
                <a:ea typeface="Play"/>
                <a:cs typeface="Play"/>
                <a:sym typeface="Play"/>
              </a:rPr>
              <a:t>Protection of minor:</a:t>
            </a:r>
            <a:endParaRPr sz="9000"/>
          </a:p>
        </p:txBody>
      </p:sp>
      <p:sp>
        <p:nvSpPr>
          <p:cNvPr id="968" name="Google Shape;968;p30"/>
          <p:cNvSpPr txBox="1"/>
          <p:nvPr/>
        </p:nvSpPr>
        <p:spPr>
          <a:xfrm>
            <a:off x="12144537" y="3795474"/>
            <a:ext cx="5632903" cy="5584606"/>
          </a:xfrm>
          <a:prstGeom prst="rect">
            <a:avLst/>
          </a:prstGeom>
          <a:noFill/>
          <a:ln>
            <a:noFill/>
          </a:ln>
        </p:spPr>
        <p:txBody>
          <a:bodyPr spcFirstLastPara="1" wrap="square" lIns="0" tIns="0" rIns="0" bIns="0" anchor="t" anchorCtr="0">
            <a:spAutoFit/>
          </a:bodyPr>
          <a:lstStyle/>
          <a:p>
            <a:pPr marL="0" marR="0" lvl="0" indent="0" algn="l" rtl="0">
              <a:lnSpc>
                <a:spcPct val="126010"/>
              </a:lnSpc>
              <a:spcBef>
                <a:spcPts val="0"/>
              </a:spcBef>
              <a:spcAft>
                <a:spcPts val="0"/>
              </a:spcAft>
              <a:buNone/>
            </a:pPr>
            <a:r>
              <a:rPr lang="en-US" sz="2400" dirty="0">
                <a:solidFill>
                  <a:srgbClr val="3D2007"/>
                </a:solidFill>
                <a:latin typeface="Atkinson Hyperlegible"/>
                <a:ea typeface="Atkinson Hyperlegible"/>
                <a:cs typeface="Atkinson Hyperlegible"/>
                <a:sym typeface="Atkinson Hyperlegible"/>
              </a:rPr>
              <a:t>The EU has special rules to protect children and teenagers (minors) from harmful content on the internet, unsafe products, and dangerous working conditions.  </a:t>
            </a:r>
            <a:r>
              <a:rPr lang="en-US" sz="2400" b="1" dirty="0">
                <a:solidFill>
                  <a:srgbClr val="3D2007"/>
                </a:solidFill>
                <a:latin typeface="Atkinson Hyperlegible"/>
                <a:ea typeface="Atkinson Hyperlegible"/>
                <a:cs typeface="Atkinson Hyperlegible"/>
                <a:sym typeface="Atkinson Hyperlegible"/>
              </a:rPr>
              <a:t>These rules make sure that young people are safe online, at school, and in everyday life. </a:t>
            </a:r>
            <a:endParaRPr sz="1200" dirty="0"/>
          </a:p>
          <a:p>
            <a:pPr marL="0" marR="0" lvl="0" indent="0" algn="l" rtl="0">
              <a:lnSpc>
                <a:spcPct val="126010"/>
              </a:lnSpc>
              <a:spcBef>
                <a:spcPts val="0"/>
              </a:spcBef>
              <a:spcAft>
                <a:spcPts val="0"/>
              </a:spcAft>
              <a:buNone/>
            </a:pPr>
            <a:endParaRPr sz="2400" b="1" dirty="0">
              <a:solidFill>
                <a:srgbClr val="3D2007"/>
              </a:solidFill>
              <a:latin typeface="Atkinson Hyperlegible"/>
              <a:ea typeface="Atkinson Hyperlegible"/>
              <a:cs typeface="Atkinson Hyperlegible"/>
              <a:sym typeface="Atkinson Hyperlegible"/>
            </a:endParaRPr>
          </a:p>
          <a:p>
            <a:pPr marL="0" marR="0" lvl="0" indent="0" algn="l" rtl="0">
              <a:lnSpc>
                <a:spcPct val="126010"/>
              </a:lnSpc>
              <a:spcBef>
                <a:spcPts val="0"/>
              </a:spcBef>
              <a:spcAft>
                <a:spcPts val="0"/>
              </a:spcAft>
              <a:buNone/>
            </a:pPr>
            <a:r>
              <a:rPr lang="en-US" sz="2400" b="1" dirty="0">
                <a:solidFill>
                  <a:srgbClr val="3D2007"/>
                </a:solidFill>
                <a:latin typeface="Atkinson Hyperlegible"/>
                <a:ea typeface="Atkinson Hyperlegible"/>
                <a:cs typeface="Atkinson Hyperlegible"/>
                <a:sym typeface="Atkinson Hyperlegible"/>
              </a:rPr>
              <a:t>The goal is to keep children safe and make sure they have the right to grow up in a healthy and protected environment.</a:t>
            </a:r>
            <a:endParaRPr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3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75" name="Google Shape;975;p31"/>
          <p:cNvGrpSpPr/>
          <p:nvPr/>
        </p:nvGrpSpPr>
        <p:grpSpPr>
          <a:xfrm rot="-9182015">
            <a:off x="-2124369" y="5931532"/>
            <a:ext cx="7989165" cy="5533237"/>
            <a:chOff x="0" y="0"/>
            <a:chExt cx="3429000" cy="2374900"/>
          </a:xfrm>
        </p:grpSpPr>
        <p:sp>
          <p:nvSpPr>
            <p:cNvPr id="976" name="Google Shape;976;p3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7" name="Google Shape;977;p3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78" name="Google Shape;978;p31"/>
          <p:cNvGrpSpPr/>
          <p:nvPr/>
        </p:nvGrpSpPr>
        <p:grpSpPr>
          <a:xfrm>
            <a:off x="734279" y="386155"/>
            <a:ext cx="16819442" cy="9514689"/>
            <a:chOff x="0" y="0"/>
            <a:chExt cx="22425922" cy="12686252"/>
          </a:xfrm>
        </p:grpSpPr>
        <p:sp>
          <p:nvSpPr>
            <p:cNvPr id="979" name="Google Shape;979;p31"/>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0" name="Google Shape;980;p31"/>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81" name="Google Shape;981;p31"/>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2" name="Google Shape;982;p31"/>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3" name="Google Shape;983;p31"/>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4" name="Google Shape;984;p31"/>
          <p:cNvSpPr/>
          <p:nvPr/>
        </p:nvSpPr>
        <p:spPr>
          <a:xfrm>
            <a:off x="5397514" y="865238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10">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5" name="Google Shape;985;p31"/>
          <p:cNvSpPr txBox="1"/>
          <p:nvPr/>
        </p:nvSpPr>
        <p:spPr>
          <a:xfrm>
            <a:off x="2885732" y="2803983"/>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Describe in your own words the four regulations you saw in these slides!</a:t>
            </a:r>
            <a:endParaRPr/>
          </a:p>
        </p:txBody>
      </p:sp>
      <p:sp>
        <p:nvSpPr>
          <p:cNvPr id="986" name="Google Shape;986;p31"/>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7" name="Google Shape;987;p31"/>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8" name="Google Shape;988;p31"/>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9" name="Google Shape;989;p31"/>
          <p:cNvSpPr txBox="1"/>
          <p:nvPr/>
        </p:nvSpPr>
        <p:spPr>
          <a:xfrm>
            <a:off x="7431286" y="1686610"/>
            <a:ext cx="3425428"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6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3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96" name="Google Shape;996;p32"/>
          <p:cNvGrpSpPr/>
          <p:nvPr/>
        </p:nvGrpSpPr>
        <p:grpSpPr>
          <a:xfrm rot="-9182015">
            <a:off x="-2124369" y="5931532"/>
            <a:ext cx="7989165" cy="5533237"/>
            <a:chOff x="0" y="0"/>
            <a:chExt cx="3429000" cy="2374900"/>
          </a:xfrm>
        </p:grpSpPr>
        <p:sp>
          <p:nvSpPr>
            <p:cNvPr id="997" name="Google Shape;997;p3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8" name="Google Shape;998;p3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99" name="Google Shape;999;p32"/>
          <p:cNvGrpSpPr/>
          <p:nvPr/>
        </p:nvGrpSpPr>
        <p:grpSpPr>
          <a:xfrm>
            <a:off x="734279" y="386155"/>
            <a:ext cx="16819442" cy="9514689"/>
            <a:chOff x="0" y="0"/>
            <a:chExt cx="22425922" cy="12686252"/>
          </a:xfrm>
        </p:grpSpPr>
        <p:sp>
          <p:nvSpPr>
            <p:cNvPr id="1000" name="Google Shape;1000;p32"/>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1" name="Google Shape;1001;p32"/>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02" name="Google Shape;1002;p32"/>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3" name="Google Shape;1003;p32"/>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4" name="Google Shape;1004;p32"/>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5" name="Google Shape;1005;p32"/>
          <p:cNvSpPr/>
          <p:nvPr/>
        </p:nvSpPr>
        <p:spPr>
          <a:xfrm>
            <a:off x="5397514" y="865238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10">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6" name="Google Shape;1006;p32"/>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7" name="Google Shape;1007;p32"/>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8" name="Google Shape;1008;p32"/>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09" name="Google Shape;1009;p32"/>
          <p:cNvGrpSpPr/>
          <p:nvPr/>
        </p:nvGrpSpPr>
        <p:grpSpPr>
          <a:xfrm>
            <a:off x="5615014" y="3951541"/>
            <a:ext cx="858317" cy="469392"/>
            <a:chOff x="0" y="-38100"/>
            <a:chExt cx="812800" cy="444500"/>
          </a:xfrm>
        </p:grpSpPr>
        <p:sp>
          <p:nvSpPr>
            <p:cNvPr id="1010" name="Google Shape;1010;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1" name="Google Shape;1011;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12" name="Google Shape;1012;p32"/>
          <p:cNvSpPr txBox="1"/>
          <p:nvPr/>
        </p:nvSpPr>
        <p:spPr>
          <a:xfrm>
            <a:off x="7431286" y="1686610"/>
            <a:ext cx="3425428"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6 </a:t>
            </a:r>
            <a:endParaRPr/>
          </a:p>
        </p:txBody>
      </p:sp>
      <p:sp>
        <p:nvSpPr>
          <p:cNvPr id="1013" name="Google Shape;1013;p32"/>
          <p:cNvSpPr txBox="1"/>
          <p:nvPr/>
        </p:nvSpPr>
        <p:spPr>
          <a:xfrm>
            <a:off x="6684980" y="3951538"/>
            <a:ext cx="4798200" cy="2720700"/>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3399" i="1">
                <a:solidFill>
                  <a:srgbClr val="000000"/>
                </a:solidFill>
                <a:latin typeface="Sansita"/>
                <a:ea typeface="Sansita"/>
                <a:cs typeface="Sansita"/>
                <a:sym typeface="Sansita"/>
              </a:rPr>
              <a:t>Displacement Citizen</a:t>
            </a:r>
            <a:endParaRPr/>
          </a:p>
          <a:p>
            <a:pPr marL="0" marR="0" lvl="0" indent="0" algn="l" rtl="0">
              <a:lnSpc>
                <a:spcPct val="140011"/>
              </a:lnSpc>
              <a:spcBef>
                <a:spcPts val="0"/>
              </a:spcBef>
              <a:spcAft>
                <a:spcPts val="0"/>
              </a:spcAft>
              <a:buNone/>
            </a:pPr>
            <a:r>
              <a:rPr lang="en-US" sz="3399" i="1">
                <a:solidFill>
                  <a:srgbClr val="000000"/>
                </a:solidFill>
                <a:latin typeface="Sansita"/>
                <a:ea typeface="Sansita"/>
                <a:cs typeface="Sansita"/>
                <a:sym typeface="Sansita"/>
              </a:rPr>
              <a:t>Protection Privacy</a:t>
            </a:r>
            <a:endParaRPr/>
          </a:p>
          <a:p>
            <a:pPr marL="0" marR="0" lvl="0" indent="0" algn="l" rtl="0">
              <a:lnSpc>
                <a:spcPct val="140011"/>
              </a:lnSpc>
              <a:spcBef>
                <a:spcPts val="0"/>
              </a:spcBef>
              <a:spcAft>
                <a:spcPts val="0"/>
              </a:spcAft>
              <a:buNone/>
            </a:pPr>
            <a:r>
              <a:rPr lang="en-US" sz="3399" i="1">
                <a:solidFill>
                  <a:srgbClr val="000000"/>
                </a:solidFill>
                <a:latin typeface="Sansita"/>
                <a:ea typeface="Sansita"/>
                <a:cs typeface="Sansita"/>
                <a:sym typeface="Sansita"/>
              </a:rPr>
              <a:t>Anti-Corruption</a:t>
            </a:r>
            <a:endParaRPr/>
          </a:p>
          <a:p>
            <a:pPr marL="0" marR="0" lvl="0" indent="0" algn="l" rtl="0">
              <a:lnSpc>
                <a:spcPct val="140011"/>
              </a:lnSpc>
              <a:spcBef>
                <a:spcPts val="0"/>
              </a:spcBef>
              <a:spcAft>
                <a:spcPts val="0"/>
              </a:spcAft>
              <a:buNone/>
            </a:pPr>
            <a:r>
              <a:rPr lang="en-US" sz="3399" i="1">
                <a:solidFill>
                  <a:srgbClr val="000000"/>
                </a:solidFill>
                <a:latin typeface="Sansita"/>
                <a:ea typeface="Sansita"/>
                <a:cs typeface="Sansita"/>
                <a:sym typeface="Sansita"/>
              </a:rPr>
              <a:t>Protection Minors</a:t>
            </a:r>
            <a:endParaRPr/>
          </a:p>
        </p:txBody>
      </p:sp>
      <p:grpSp>
        <p:nvGrpSpPr>
          <p:cNvPr id="1014" name="Google Shape;1014;p32"/>
          <p:cNvGrpSpPr/>
          <p:nvPr/>
        </p:nvGrpSpPr>
        <p:grpSpPr>
          <a:xfrm>
            <a:off x="5615014" y="4678051"/>
            <a:ext cx="858317" cy="469392"/>
            <a:chOff x="0" y="-38100"/>
            <a:chExt cx="812800" cy="444500"/>
          </a:xfrm>
        </p:grpSpPr>
        <p:sp>
          <p:nvSpPr>
            <p:cNvPr id="1015" name="Google Shape;1015;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6" name="Google Shape;1016;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17" name="Google Shape;1017;p32"/>
          <p:cNvGrpSpPr/>
          <p:nvPr/>
        </p:nvGrpSpPr>
        <p:grpSpPr>
          <a:xfrm>
            <a:off x="5615014" y="5404586"/>
            <a:ext cx="858317" cy="469392"/>
            <a:chOff x="0" y="-38100"/>
            <a:chExt cx="812800" cy="444500"/>
          </a:xfrm>
        </p:grpSpPr>
        <p:sp>
          <p:nvSpPr>
            <p:cNvPr id="1018" name="Google Shape;1018;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9" name="Google Shape;1019;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20" name="Google Shape;1020;p32"/>
          <p:cNvGrpSpPr/>
          <p:nvPr/>
        </p:nvGrpSpPr>
        <p:grpSpPr>
          <a:xfrm>
            <a:off x="5615014" y="6131089"/>
            <a:ext cx="858317" cy="469392"/>
            <a:chOff x="0" y="-38100"/>
            <a:chExt cx="812800" cy="444500"/>
          </a:xfrm>
        </p:grpSpPr>
        <p:sp>
          <p:nvSpPr>
            <p:cNvPr id="1021" name="Google Shape;1021;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2" name="Google Shape;1022;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3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9" name="Google Shape;1029;p33"/>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30" name="Google Shape;1030;p33"/>
          <p:cNvGrpSpPr/>
          <p:nvPr/>
        </p:nvGrpSpPr>
        <p:grpSpPr>
          <a:xfrm rot="-9182015">
            <a:off x="-2124369" y="5931532"/>
            <a:ext cx="7989165" cy="5533237"/>
            <a:chOff x="0" y="0"/>
            <a:chExt cx="3429000" cy="2374900"/>
          </a:xfrm>
        </p:grpSpPr>
        <p:sp>
          <p:nvSpPr>
            <p:cNvPr id="1031" name="Google Shape;1031;p3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2" name="Google Shape;1032;p3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033" name="Google Shape;1033;p33"/>
          <p:cNvGrpSpPr/>
          <p:nvPr/>
        </p:nvGrpSpPr>
        <p:grpSpPr>
          <a:xfrm>
            <a:off x="734279" y="386155"/>
            <a:ext cx="16819442" cy="9514689"/>
            <a:chOff x="0" y="0"/>
            <a:chExt cx="22425922" cy="12686252"/>
          </a:xfrm>
        </p:grpSpPr>
        <p:sp>
          <p:nvSpPr>
            <p:cNvPr id="1034" name="Google Shape;1034;p33"/>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5" name="Google Shape;1035;p33"/>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36" name="Google Shape;1036;p33"/>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7" name="Google Shape;1037;p33"/>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8" name="Google Shape;1038;p33"/>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9" name="Google Shape;1039;p33"/>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0" name="Google Shape;1040;p33"/>
          <p:cNvSpPr txBox="1"/>
          <p:nvPr/>
        </p:nvSpPr>
        <p:spPr>
          <a:xfrm>
            <a:off x="3300710" y="2886067"/>
            <a:ext cx="11088300" cy="4771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500">
                <a:solidFill>
                  <a:srgbClr val="945A02"/>
                </a:solidFill>
                <a:latin typeface="Play"/>
                <a:ea typeface="Play"/>
                <a:cs typeface="Play"/>
                <a:sym typeface="Play"/>
              </a:rPr>
              <a:t>4.</a:t>
            </a:r>
            <a:r>
              <a:rPr lang="en-US" sz="9500">
                <a:solidFill>
                  <a:srgbClr val="402B2B"/>
                </a:solidFill>
                <a:latin typeface="Play"/>
                <a:ea typeface="Play"/>
                <a:cs typeface="Play"/>
                <a:sym typeface="Play"/>
              </a:rPr>
              <a:t> Values, Duties, and Rights of the European</a:t>
            </a:r>
            <a:r>
              <a:rPr lang="en-US" sz="12000">
                <a:solidFill>
                  <a:srgbClr val="402B2B"/>
                </a:solidFill>
                <a:latin typeface="Play"/>
                <a:ea typeface="Play"/>
                <a:cs typeface="Play"/>
                <a:sym typeface="Play"/>
              </a:rPr>
              <a:t> </a:t>
            </a:r>
            <a:r>
              <a:rPr lang="en-US" sz="9500">
                <a:solidFill>
                  <a:srgbClr val="402B2B"/>
                </a:solidFill>
                <a:latin typeface="Play"/>
                <a:ea typeface="Play"/>
                <a:cs typeface="Play"/>
                <a:sym typeface="Play"/>
              </a:rPr>
              <a:t>Citizen</a:t>
            </a:r>
            <a:endParaRPr sz="9500"/>
          </a:p>
        </p:txBody>
      </p:sp>
      <p:sp>
        <p:nvSpPr>
          <p:cNvPr id="1041" name="Google Shape;1041;p33"/>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34"/>
          <p:cNvSpPr/>
          <p:nvPr/>
        </p:nvSpPr>
        <p:spPr>
          <a:xfrm flipH="1">
            <a:off x="0" y="0"/>
            <a:ext cx="18288000" cy="10287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2" t="-25936" r="-6978" b="-81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8" name="Google Shape;1048;p34"/>
          <p:cNvSpPr/>
          <p:nvPr/>
        </p:nvSpPr>
        <p:spPr>
          <a:xfrm>
            <a:off x="-1098250" y="-4672871"/>
            <a:ext cx="20136296" cy="14822359"/>
          </a:xfrm>
          <a:custGeom>
            <a:avLst/>
            <a:gdLst/>
            <a:ahLst/>
            <a:cxnLst/>
            <a:rect l="l" t="t" r="r" b="b"/>
            <a:pathLst>
              <a:path w="5661644" h="4167545" extrusionOk="0">
                <a:moveTo>
                  <a:pt x="5658618" y="3687778"/>
                </a:moveTo>
                <a:cubicBezTo>
                  <a:pt x="5655591" y="2646527"/>
                  <a:pt x="5619276" y="1238861"/>
                  <a:pt x="5619276" y="200246"/>
                </a:cubicBezTo>
                <a:cubicBezTo>
                  <a:pt x="5619276" y="184429"/>
                  <a:pt x="5622302" y="168613"/>
                  <a:pt x="5622302" y="155433"/>
                </a:cubicBezTo>
                <a:cubicBezTo>
                  <a:pt x="5619276" y="152796"/>
                  <a:pt x="5616250" y="152796"/>
                  <a:pt x="5613223" y="150160"/>
                </a:cubicBezTo>
                <a:cubicBezTo>
                  <a:pt x="5613223" y="150160"/>
                  <a:pt x="5610197" y="152796"/>
                  <a:pt x="5610197" y="155433"/>
                </a:cubicBezTo>
                <a:cubicBezTo>
                  <a:pt x="5604145" y="168613"/>
                  <a:pt x="5592040" y="168613"/>
                  <a:pt x="5579934" y="168613"/>
                </a:cubicBezTo>
                <a:cubicBezTo>
                  <a:pt x="5564803" y="165977"/>
                  <a:pt x="5549672" y="152796"/>
                  <a:pt x="5531515" y="158069"/>
                </a:cubicBezTo>
                <a:cubicBezTo>
                  <a:pt x="5525462" y="160705"/>
                  <a:pt x="5513357" y="155433"/>
                  <a:pt x="5510331" y="150160"/>
                </a:cubicBezTo>
                <a:cubicBezTo>
                  <a:pt x="5501252" y="139616"/>
                  <a:pt x="5489147" y="139616"/>
                  <a:pt x="5477042" y="144888"/>
                </a:cubicBezTo>
                <a:cubicBezTo>
                  <a:pt x="5470990" y="147524"/>
                  <a:pt x="5464937" y="144888"/>
                  <a:pt x="5458884" y="144888"/>
                </a:cubicBezTo>
                <a:cubicBezTo>
                  <a:pt x="5449806" y="144888"/>
                  <a:pt x="5437700" y="142252"/>
                  <a:pt x="5428622" y="139616"/>
                </a:cubicBezTo>
                <a:cubicBezTo>
                  <a:pt x="5425596" y="139616"/>
                  <a:pt x="5419543" y="136980"/>
                  <a:pt x="5416517" y="136980"/>
                </a:cubicBezTo>
                <a:cubicBezTo>
                  <a:pt x="5407438" y="134344"/>
                  <a:pt x="5398359" y="126436"/>
                  <a:pt x="5389281" y="136980"/>
                </a:cubicBezTo>
                <a:cubicBezTo>
                  <a:pt x="5389281" y="136980"/>
                  <a:pt x="5383228" y="136980"/>
                  <a:pt x="5380202" y="134344"/>
                </a:cubicBezTo>
                <a:cubicBezTo>
                  <a:pt x="5377176" y="129072"/>
                  <a:pt x="5374149" y="121164"/>
                  <a:pt x="5371123" y="115891"/>
                </a:cubicBezTo>
                <a:cubicBezTo>
                  <a:pt x="5365070" y="107983"/>
                  <a:pt x="5365070" y="94803"/>
                  <a:pt x="5355992" y="89531"/>
                </a:cubicBezTo>
                <a:cubicBezTo>
                  <a:pt x="5349939" y="86895"/>
                  <a:pt x="5346913" y="84258"/>
                  <a:pt x="5343887" y="78986"/>
                </a:cubicBezTo>
                <a:cubicBezTo>
                  <a:pt x="5343887" y="76350"/>
                  <a:pt x="5337834" y="73714"/>
                  <a:pt x="5337834" y="71078"/>
                </a:cubicBezTo>
                <a:lnTo>
                  <a:pt x="5328756" y="63170"/>
                </a:lnTo>
                <a:cubicBezTo>
                  <a:pt x="5325729" y="57898"/>
                  <a:pt x="5322702" y="49989"/>
                  <a:pt x="5316650" y="47353"/>
                </a:cubicBezTo>
                <a:cubicBezTo>
                  <a:pt x="5304545" y="39445"/>
                  <a:pt x="5301519" y="28901"/>
                  <a:pt x="5307571" y="15720"/>
                </a:cubicBezTo>
                <a:cubicBezTo>
                  <a:pt x="5298493" y="13084"/>
                  <a:pt x="5292440" y="7812"/>
                  <a:pt x="5283361" y="7812"/>
                </a:cubicBezTo>
                <a:cubicBezTo>
                  <a:pt x="5247046" y="10448"/>
                  <a:pt x="5207705" y="15720"/>
                  <a:pt x="5171390" y="18356"/>
                </a:cubicBezTo>
                <a:cubicBezTo>
                  <a:pt x="5165337" y="18356"/>
                  <a:pt x="5156258" y="20993"/>
                  <a:pt x="5153233" y="23629"/>
                </a:cubicBezTo>
                <a:cubicBezTo>
                  <a:pt x="5129022" y="36809"/>
                  <a:pt x="5104812" y="26265"/>
                  <a:pt x="5080602" y="23629"/>
                </a:cubicBezTo>
                <a:cubicBezTo>
                  <a:pt x="5062445" y="23629"/>
                  <a:pt x="5044287" y="15720"/>
                  <a:pt x="5026129" y="13084"/>
                </a:cubicBezTo>
                <a:cubicBezTo>
                  <a:pt x="5004946" y="10448"/>
                  <a:pt x="4986788" y="13084"/>
                  <a:pt x="4965605" y="10448"/>
                </a:cubicBezTo>
                <a:cubicBezTo>
                  <a:pt x="4962578" y="10448"/>
                  <a:pt x="4959551" y="7812"/>
                  <a:pt x="4956526" y="5176"/>
                </a:cubicBezTo>
                <a:cubicBezTo>
                  <a:pt x="4950473" y="0"/>
                  <a:pt x="4938368" y="1270"/>
                  <a:pt x="4932315" y="2540"/>
                </a:cubicBezTo>
                <a:cubicBezTo>
                  <a:pt x="4923237" y="7812"/>
                  <a:pt x="4920211" y="15720"/>
                  <a:pt x="4914158" y="23629"/>
                </a:cubicBezTo>
                <a:cubicBezTo>
                  <a:pt x="4899026" y="26265"/>
                  <a:pt x="4877843" y="28901"/>
                  <a:pt x="4862712" y="36809"/>
                </a:cubicBezTo>
                <a:cubicBezTo>
                  <a:pt x="4850606" y="42081"/>
                  <a:pt x="4844554" y="44717"/>
                  <a:pt x="4835475" y="39445"/>
                </a:cubicBezTo>
                <a:lnTo>
                  <a:pt x="4832449" y="42081"/>
                </a:lnTo>
                <a:cubicBezTo>
                  <a:pt x="4838501" y="47353"/>
                  <a:pt x="4841528" y="55262"/>
                  <a:pt x="4847580" y="60534"/>
                </a:cubicBezTo>
                <a:cubicBezTo>
                  <a:pt x="4838501" y="63170"/>
                  <a:pt x="4826396" y="68442"/>
                  <a:pt x="4820344" y="65806"/>
                </a:cubicBezTo>
                <a:cubicBezTo>
                  <a:pt x="4805213" y="63170"/>
                  <a:pt x="4799160" y="68442"/>
                  <a:pt x="4787055" y="73714"/>
                </a:cubicBezTo>
                <a:cubicBezTo>
                  <a:pt x="4774950" y="81622"/>
                  <a:pt x="4759819" y="86895"/>
                  <a:pt x="4747714" y="92167"/>
                </a:cubicBezTo>
                <a:cubicBezTo>
                  <a:pt x="4744687" y="92167"/>
                  <a:pt x="4741661" y="92167"/>
                  <a:pt x="4738635" y="89531"/>
                </a:cubicBezTo>
                <a:cubicBezTo>
                  <a:pt x="4735608" y="89531"/>
                  <a:pt x="4732582" y="86895"/>
                  <a:pt x="4732582" y="86895"/>
                </a:cubicBezTo>
                <a:cubicBezTo>
                  <a:pt x="4717451" y="92167"/>
                  <a:pt x="4702319" y="97439"/>
                  <a:pt x="4687188" y="92167"/>
                </a:cubicBezTo>
                <a:cubicBezTo>
                  <a:pt x="4684162" y="92167"/>
                  <a:pt x="4684162" y="94803"/>
                  <a:pt x="4681136" y="94803"/>
                </a:cubicBezTo>
                <a:cubicBezTo>
                  <a:pt x="4662978" y="100075"/>
                  <a:pt x="4650873" y="118527"/>
                  <a:pt x="4626663" y="118527"/>
                </a:cubicBezTo>
                <a:cubicBezTo>
                  <a:pt x="4608506" y="118527"/>
                  <a:pt x="4590348" y="131708"/>
                  <a:pt x="4572191" y="131708"/>
                </a:cubicBezTo>
                <a:cubicBezTo>
                  <a:pt x="4551007" y="134344"/>
                  <a:pt x="4532850" y="139616"/>
                  <a:pt x="4514692" y="147524"/>
                </a:cubicBezTo>
                <a:cubicBezTo>
                  <a:pt x="4508639" y="150160"/>
                  <a:pt x="4502587" y="150160"/>
                  <a:pt x="4499560" y="150160"/>
                </a:cubicBezTo>
                <a:cubicBezTo>
                  <a:pt x="4484429" y="144888"/>
                  <a:pt x="4475350" y="152796"/>
                  <a:pt x="4469298" y="160705"/>
                </a:cubicBezTo>
                <a:cubicBezTo>
                  <a:pt x="4454166" y="179157"/>
                  <a:pt x="4429956" y="184429"/>
                  <a:pt x="4408773" y="189702"/>
                </a:cubicBezTo>
                <a:cubicBezTo>
                  <a:pt x="4381536" y="194974"/>
                  <a:pt x="4354300" y="197610"/>
                  <a:pt x="4327064" y="200246"/>
                </a:cubicBezTo>
                <a:cubicBezTo>
                  <a:pt x="4324037" y="200246"/>
                  <a:pt x="4321011" y="208154"/>
                  <a:pt x="4314959" y="210790"/>
                </a:cubicBezTo>
                <a:cubicBezTo>
                  <a:pt x="4311932" y="210790"/>
                  <a:pt x="4308906" y="208154"/>
                  <a:pt x="4308906" y="208154"/>
                </a:cubicBezTo>
                <a:cubicBezTo>
                  <a:pt x="4293775" y="223971"/>
                  <a:pt x="4284696" y="247695"/>
                  <a:pt x="4254434" y="245059"/>
                </a:cubicBezTo>
                <a:lnTo>
                  <a:pt x="4251407" y="245059"/>
                </a:lnTo>
                <a:cubicBezTo>
                  <a:pt x="4227197" y="258240"/>
                  <a:pt x="4202987" y="252967"/>
                  <a:pt x="4181803" y="247695"/>
                </a:cubicBezTo>
                <a:cubicBezTo>
                  <a:pt x="4175751" y="247695"/>
                  <a:pt x="4166672" y="242423"/>
                  <a:pt x="4163646" y="237151"/>
                </a:cubicBezTo>
                <a:cubicBezTo>
                  <a:pt x="4154567" y="221335"/>
                  <a:pt x="4130357" y="216062"/>
                  <a:pt x="4112199" y="221335"/>
                </a:cubicBezTo>
                <a:cubicBezTo>
                  <a:pt x="4097068" y="226607"/>
                  <a:pt x="4081936" y="229243"/>
                  <a:pt x="4066805" y="234515"/>
                </a:cubicBezTo>
                <a:cubicBezTo>
                  <a:pt x="4042595" y="239787"/>
                  <a:pt x="4021411" y="242423"/>
                  <a:pt x="3997202" y="231879"/>
                </a:cubicBezTo>
                <a:cubicBezTo>
                  <a:pt x="3972991" y="221335"/>
                  <a:pt x="3954834" y="229243"/>
                  <a:pt x="3942729" y="252967"/>
                </a:cubicBezTo>
                <a:cubicBezTo>
                  <a:pt x="3933650" y="268784"/>
                  <a:pt x="3909440" y="271420"/>
                  <a:pt x="3894309" y="258240"/>
                </a:cubicBezTo>
                <a:cubicBezTo>
                  <a:pt x="3885230" y="250331"/>
                  <a:pt x="3879177" y="252967"/>
                  <a:pt x="3870099" y="258240"/>
                </a:cubicBezTo>
                <a:lnTo>
                  <a:pt x="3851941" y="274056"/>
                </a:lnTo>
                <a:cubicBezTo>
                  <a:pt x="3848915" y="276692"/>
                  <a:pt x="3842862" y="276692"/>
                  <a:pt x="3839836" y="276692"/>
                </a:cubicBezTo>
                <a:lnTo>
                  <a:pt x="3821679" y="276692"/>
                </a:lnTo>
                <a:cubicBezTo>
                  <a:pt x="3809574" y="276692"/>
                  <a:pt x="3797468" y="274056"/>
                  <a:pt x="3785363" y="271420"/>
                </a:cubicBezTo>
                <a:cubicBezTo>
                  <a:pt x="3770232" y="268784"/>
                  <a:pt x="3758127" y="260876"/>
                  <a:pt x="3742996" y="258240"/>
                </a:cubicBezTo>
                <a:cubicBezTo>
                  <a:pt x="3718786" y="255604"/>
                  <a:pt x="3712733" y="237151"/>
                  <a:pt x="3703654" y="223971"/>
                </a:cubicBezTo>
                <a:cubicBezTo>
                  <a:pt x="3697602" y="216062"/>
                  <a:pt x="3685497" y="205518"/>
                  <a:pt x="3673392" y="208154"/>
                </a:cubicBezTo>
                <a:cubicBezTo>
                  <a:pt x="3661287" y="213426"/>
                  <a:pt x="3649182" y="208154"/>
                  <a:pt x="3640103" y="205518"/>
                </a:cubicBezTo>
                <a:cubicBezTo>
                  <a:pt x="3637077" y="205518"/>
                  <a:pt x="3631024" y="202882"/>
                  <a:pt x="3627998" y="202882"/>
                </a:cubicBezTo>
                <a:cubicBezTo>
                  <a:pt x="3606814" y="197610"/>
                  <a:pt x="3591683" y="208154"/>
                  <a:pt x="3576551" y="221335"/>
                </a:cubicBezTo>
                <a:lnTo>
                  <a:pt x="3564447" y="231879"/>
                </a:lnTo>
                <a:cubicBezTo>
                  <a:pt x="3561420" y="234515"/>
                  <a:pt x="3561420" y="239787"/>
                  <a:pt x="3558394" y="242423"/>
                </a:cubicBezTo>
                <a:cubicBezTo>
                  <a:pt x="3540236" y="255604"/>
                  <a:pt x="3522079" y="250331"/>
                  <a:pt x="3500895" y="242423"/>
                </a:cubicBezTo>
                <a:cubicBezTo>
                  <a:pt x="3482737" y="234515"/>
                  <a:pt x="3461554" y="242423"/>
                  <a:pt x="3455501" y="258240"/>
                </a:cubicBezTo>
                <a:cubicBezTo>
                  <a:pt x="3452475" y="268784"/>
                  <a:pt x="3449449" y="276692"/>
                  <a:pt x="3434317" y="281964"/>
                </a:cubicBezTo>
                <a:cubicBezTo>
                  <a:pt x="3419186" y="289873"/>
                  <a:pt x="3401029" y="295145"/>
                  <a:pt x="3398002" y="313597"/>
                </a:cubicBezTo>
                <a:cubicBezTo>
                  <a:pt x="3398002" y="316233"/>
                  <a:pt x="3394976" y="318869"/>
                  <a:pt x="3391950" y="318869"/>
                </a:cubicBezTo>
                <a:cubicBezTo>
                  <a:pt x="3382871" y="321506"/>
                  <a:pt x="3376819" y="324142"/>
                  <a:pt x="3367740" y="326778"/>
                </a:cubicBezTo>
                <a:lnTo>
                  <a:pt x="3340503" y="326778"/>
                </a:lnTo>
                <a:cubicBezTo>
                  <a:pt x="3322346" y="324142"/>
                  <a:pt x="3304188" y="318869"/>
                  <a:pt x="3286031" y="316233"/>
                </a:cubicBezTo>
                <a:cubicBezTo>
                  <a:pt x="3264847" y="313597"/>
                  <a:pt x="3246689" y="324142"/>
                  <a:pt x="3225505" y="326778"/>
                </a:cubicBezTo>
                <a:lnTo>
                  <a:pt x="3222479" y="329414"/>
                </a:lnTo>
                <a:cubicBezTo>
                  <a:pt x="3216427" y="337322"/>
                  <a:pt x="3207348" y="334686"/>
                  <a:pt x="3201296" y="329414"/>
                </a:cubicBezTo>
                <a:cubicBezTo>
                  <a:pt x="3189190" y="318869"/>
                  <a:pt x="3168006" y="316233"/>
                  <a:pt x="3152875" y="321506"/>
                </a:cubicBezTo>
                <a:cubicBezTo>
                  <a:pt x="3134718" y="329414"/>
                  <a:pt x="3116560" y="334686"/>
                  <a:pt x="3098403" y="339958"/>
                </a:cubicBezTo>
                <a:cubicBezTo>
                  <a:pt x="3092350" y="339958"/>
                  <a:pt x="3086298" y="337322"/>
                  <a:pt x="3083271" y="337322"/>
                </a:cubicBezTo>
                <a:cubicBezTo>
                  <a:pt x="3077219" y="337322"/>
                  <a:pt x="3068140" y="334686"/>
                  <a:pt x="3065114" y="337322"/>
                </a:cubicBezTo>
                <a:cubicBezTo>
                  <a:pt x="3040904" y="353139"/>
                  <a:pt x="3016693" y="347866"/>
                  <a:pt x="2995510" y="337322"/>
                </a:cubicBezTo>
                <a:cubicBezTo>
                  <a:pt x="2983405" y="332050"/>
                  <a:pt x="2965247" y="326778"/>
                  <a:pt x="2959195" y="310961"/>
                </a:cubicBezTo>
                <a:cubicBezTo>
                  <a:pt x="2956168" y="300417"/>
                  <a:pt x="2944064" y="289873"/>
                  <a:pt x="2934985" y="281964"/>
                </a:cubicBezTo>
                <a:cubicBezTo>
                  <a:pt x="2919853" y="268784"/>
                  <a:pt x="2904722" y="250331"/>
                  <a:pt x="2877486" y="250331"/>
                </a:cubicBezTo>
                <a:cubicBezTo>
                  <a:pt x="2871433" y="250331"/>
                  <a:pt x="2865381" y="239787"/>
                  <a:pt x="2862354" y="242423"/>
                </a:cubicBezTo>
                <a:cubicBezTo>
                  <a:pt x="2850249" y="245059"/>
                  <a:pt x="2850249" y="239787"/>
                  <a:pt x="2844197" y="234515"/>
                </a:cubicBezTo>
                <a:cubicBezTo>
                  <a:pt x="2838144" y="229243"/>
                  <a:pt x="2829066" y="223971"/>
                  <a:pt x="2823013" y="216062"/>
                </a:cubicBezTo>
                <a:cubicBezTo>
                  <a:pt x="2813934" y="205518"/>
                  <a:pt x="2804855" y="192338"/>
                  <a:pt x="2795777" y="181793"/>
                </a:cubicBezTo>
                <a:cubicBezTo>
                  <a:pt x="2786698" y="171249"/>
                  <a:pt x="2780645" y="158069"/>
                  <a:pt x="2771567" y="147524"/>
                </a:cubicBezTo>
                <a:cubicBezTo>
                  <a:pt x="2768540" y="144888"/>
                  <a:pt x="2759461" y="142252"/>
                  <a:pt x="2756435" y="144888"/>
                </a:cubicBezTo>
                <a:lnTo>
                  <a:pt x="2720120" y="160705"/>
                </a:lnTo>
                <a:cubicBezTo>
                  <a:pt x="2714068" y="163341"/>
                  <a:pt x="2711041" y="168613"/>
                  <a:pt x="2708015" y="173885"/>
                </a:cubicBezTo>
                <a:lnTo>
                  <a:pt x="2704989" y="171249"/>
                </a:lnTo>
                <a:cubicBezTo>
                  <a:pt x="2708015" y="163341"/>
                  <a:pt x="2711041" y="155433"/>
                  <a:pt x="2714068" y="152796"/>
                </a:cubicBezTo>
                <a:lnTo>
                  <a:pt x="2677753" y="144888"/>
                </a:lnTo>
                <a:cubicBezTo>
                  <a:pt x="2668674" y="142252"/>
                  <a:pt x="2653543" y="142252"/>
                  <a:pt x="2647490" y="142252"/>
                </a:cubicBezTo>
                <a:lnTo>
                  <a:pt x="2599070" y="142252"/>
                </a:lnTo>
                <a:cubicBezTo>
                  <a:pt x="2580912" y="142252"/>
                  <a:pt x="2565781" y="139616"/>
                  <a:pt x="2547623" y="142252"/>
                </a:cubicBezTo>
                <a:cubicBezTo>
                  <a:pt x="2535519" y="144888"/>
                  <a:pt x="2526440" y="139616"/>
                  <a:pt x="2517361" y="134344"/>
                </a:cubicBezTo>
                <a:cubicBezTo>
                  <a:pt x="2493151" y="118527"/>
                  <a:pt x="2468941" y="100075"/>
                  <a:pt x="2435652" y="107983"/>
                </a:cubicBezTo>
                <a:cubicBezTo>
                  <a:pt x="2432626" y="107983"/>
                  <a:pt x="2426573" y="105347"/>
                  <a:pt x="2423547" y="102711"/>
                </a:cubicBezTo>
                <a:cubicBezTo>
                  <a:pt x="2414468" y="100075"/>
                  <a:pt x="2408415" y="94803"/>
                  <a:pt x="2396310" y="89531"/>
                </a:cubicBezTo>
                <a:cubicBezTo>
                  <a:pt x="2396310" y="97439"/>
                  <a:pt x="2396310" y="100075"/>
                  <a:pt x="2399337" y="105347"/>
                </a:cubicBezTo>
                <a:cubicBezTo>
                  <a:pt x="2393284" y="110619"/>
                  <a:pt x="2390258" y="107983"/>
                  <a:pt x="2387232" y="105347"/>
                </a:cubicBezTo>
                <a:cubicBezTo>
                  <a:pt x="2384206" y="107983"/>
                  <a:pt x="2381179" y="113255"/>
                  <a:pt x="2378153" y="113255"/>
                </a:cubicBezTo>
                <a:cubicBezTo>
                  <a:pt x="2363022" y="118527"/>
                  <a:pt x="2347890" y="121164"/>
                  <a:pt x="2332759" y="126436"/>
                </a:cubicBezTo>
                <a:cubicBezTo>
                  <a:pt x="2326707" y="129072"/>
                  <a:pt x="2320654" y="131708"/>
                  <a:pt x="2317628" y="134344"/>
                </a:cubicBezTo>
                <a:cubicBezTo>
                  <a:pt x="2305523" y="142252"/>
                  <a:pt x="2296444" y="155433"/>
                  <a:pt x="2275260" y="152796"/>
                </a:cubicBezTo>
                <a:cubicBezTo>
                  <a:pt x="2272234" y="152796"/>
                  <a:pt x="2266181" y="158069"/>
                  <a:pt x="2260129" y="158069"/>
                </a:cubicBezTo>
                <a:cubicBezTo>
                  <a:pt x="2254076" y="160705"/>
                  <a:pt x="2244998" y="160705"/>
                  <a:pt x="2238945" y="163341"/>
                </a:cubicBezTo>
                <a:lnTo>
                  <a:pt x="2232893" y="163341"/>
                </a:lnTo>
                <a:cubicBezTo>
                  <a:pt x="2214735" y="168613"/>
                  <a:pt x="2199604" y="173885"/>
                  <a:pt x="2181446" y="176521"/>
                </a:cubicBezTo>
                <a:lnTo>
                  <a:pt x="2169341" y="176521"/>
                </a:lnTo>
                <a:cubicBezTo>
                  <a:pt x="2154210" y="176521"/>
                  <a:pt x="2142105" y="173885"/>
                  <a:pt x="2126974" y="173885"/>
                </a:cubicBezTo>
                <a:cubicBezTo>
                  <a:pt x="2111842" y="173885"/>
                  <a:pt x="2096711" y="179157"/>
                  <a:pt x="2081580" y="179157"/>
                </a:cubicBezTo>
                <a:cubicBezTo>
                  <a:pt x="2063422" y="179157"/>
                  <a:pt x="2042238" y="179157"/>
                  <a:pt x="2027107" y="168613"/>
                </a:cubicBezTo>
                <a:cubicBezTo>
                  <a:pt x="2024081" y="165977"/>
                  <a:pt x="2015002" y="165977"/>
                  <a:pt x="2008950" y="168613"/>
                </a:cubicBezTo>
                <a:cubicBezTo>
                  <a:pt x="1987766" y="171249"/>
                  <a:pt x="1966582" y="173885"/>
                  <a:pt x="1948424" y="179157"/>
                </a:cubicBezTo>
                <a:cubicBezTo>
                  <a:pt x="1930267" y="184429"/>
                  <a:pt x="1921188" y="179157"/>
                  <a:pt x="1915135" y="165977"/>
                </a:cubicBezTo>
                <a:cubicBezTo>
                  <a:pt x="1912109" y="160705"/>
                  <a:pt x="1906057" y="155433"/>
                  <a:pt x="1900004" y="150160"/>
                </a:cubicBezTo>
                <a:cubicBezTo>
                  <a:pt x="1890925" y="144888"/>
                  <a:pt x="1881847" y="136980"/>
                  <a:pt x="1872768" y="136980"/>
                </a:cubicBezTo>
                <a:cubicBezTo>
                  <a:pt x="1851584" y="136980"/>
                  <a:pt x="1839479" y="126436"/>
                  <a:pt x="1824348" y="118527"/>
                </a:cubicBezTo>
                <a:cubicBezTo>
                  <a:pt x="1800138" y="105347"/>
                  <a:pt x="1778954" y="89531"/>
                  <a:pt x="1748691" y="92167"/>
                </a:cubicBezTo>
                <a:lnTo>
                  <a:pt x="1748691" y="78986"/>
                </a:lnTo>
                <a:cubicBezTo>
                  <a:pt x="1754744" y="78986"/>
                  <a:pt x="1760796" y="78986"/>
                  <a:pt x="1766849" y="76350"/>
                </a:cubicBezTo>
                <a:cubicBezTo>
                  <a:pt x="1757770" y="71078"/>
                  <a:pt x="1757770" y="63170"/>
                  <a:pt x="1751718" y="57898"/>
                </a:cubicBezTo>
                <a:cubicBezTo>
                  <a:pt x="1739612" y="49989"/>
                  <a:pt x="1727507" y="47353"/>
                  <a:pt x="1715402" y="42081"/>
                </a:cubicBezTo>
                <a:cubicBezTo>
                  <a:pt x="1706324" y="39445"/>
                  <a:pt x="1694219" y="39445"/>
                  <a:pt x="1700271" y="52625"/>
                </a:cubicBezTo>
                <a:cubicBezTo>
                  <a:pt x="1685140" y="55262"/>
                  <a:pt x="1673035" y="55262"/>
                  <a:pt x="1666982" y="60534"/>
                </a:cubicBezTo>
                <a:cubicBezTo>
                  <a:pt x="1654877" y="68442"/>
                  <a:pt x="1642772" y="63170"/>
                  <a:pt x="1633693" y="57898"/>
                </a:cubicBezTo>
                <a:cubicBezTo>
                  <a:pt x="1627641" y="55262"/>
                  <a:pt x="1621588" y="52625"/>
                  <a:pt x="1615536" y="55262"/>
                </a:cubicBezTo>
                <a:cubicBezTo>
                  <a:pt x="1579221" y="71078"/>
                  <a:pt x="1542906" y="63170"/>
                  <a:pt x="1506590" y="63170"/>
                </a:cubicBezTo>
                <a:cubicBezTo>
                  <a:pt x="1500538" y="63170"/>
                  <a:pt x="1494485" y="60534"/>
                  <a:pt x="1485407" y="60534"/>
                </a:cubicBezTo>
                <a:cubicBezTo>
                  <a:pt x="1473302" y="57898"/>
                  <a:pt x="1464223" y="52625"/>
                  <a:pt x="1452118" y="49989"/>
                </a:cubicBezTo>
                <a:cubicBezTo>
                  <a:pt x="1440013" y="47353"/>
                  <a:pt x="1424881" y="44717"/>
                  <a:pt x="1412776" y="42081"/>
                </a:cubicBezTo>
                <a:lnTo>
                  <a:pt x="1403698" y="42081"/>
                </a:lnTo>
                <a:cubicBezTo>
                  <a:pt x="1382514" y="42081"/>
                  <a:pt x="1361330" y="44717"/>
                  <a:pt x="1343173" y="44717"/>
                </a:cubicBezTo>
                <a:cubicBezTo>
                  <a:pt x="1328041" y="44717"/>
                  <a:pt x="1312910" y="39445"/>
                  <a:pt x="1294752" y="36809"/>
                </a:cubicBezTo>
                <a:cubicBezTo>
                  <a:pt x="1291726" y="15720"/>
                  <a:pt x="1267516" y="20993"/>
                  <a:pt x="1252385" y="10448"/>
                </a:cubicBezTo>
                <a:cubicBezTo>
                  <a:pt x="1249358" y="7812"/>
                  <a:pt x="1243306" y="10448"/>
                  <a:pt x="1240280" y="10448"/>
                </a:cubicBezTo>
                <a:cubicBezTo>
                  <a:pt x="1222122" y="7812"/>
                  <a:pt x="1210017" y="15720"/>
                  <a:pt x="1203965" y="28901"/>
                </a:cubicBezTo>
                <a:cubicBezTo>
                  <a:pt x="1194886" y="42081"/>
                  <a:pt x="1170676" y="47353"/>
                  <a:pt x="1179754" y="68442"/>
                </a:cubicBezTo>
                <a:cubicBezTo>
                  <a:pt x="1182781" y="71078"/>
                  <a:pt x="1188833" y="73714"/>
                  <a:pt x="1191860" y="78986"/>
                </a:cubicBezTo>
                <a:cubicBezTo>
                  <a:pt x="1191860" y="86895"/>
                  <a:pt x="1188833" y="92167"/>
                  <a:pt x="1179754" y="89531"/>
                </a:cubicBezTo>
                <a:cubicBezTo>
                  <a:pt x="1176728" y="89531"/>
                  <a:pt x="1173702" y="94803"/>
                  <a:pt x="1170676" y="97439"/>
                </a:cubicBezTo>
                <a:cubicBezTo>
                  <a:pt x="1167649" y="100075"/>
                  <a:pt x="1167649" y="105347"/>
                  <a:pt x="1164623" y="105347"/>
                </a:cubicBezTo>
                <a:cubicBezTo>
                  <a:pt x="1146466" y="110619"/>
                  <a:pt x="1134361" y="123800"/>
                  <a:pt x="1113177" y="121164"/>
                </a:cubicBezTo>
                <a:lnTo>
                  <a:pt x="1107124" y="121164"/>
                </a:lnTo>
                <a:cubicBezTo>
                  <a:pt x="1088967" y="134344"/>
                  <a:pt x="1070809" y="131708"/>
                  <a:pt x="1049625" y="129072"/>
                </a:cubicBezTo>
                <a:cubicBezTo>
                  <a:pt x="1040547" y="126436"/>
                  <a:pt x="1028442" y="129072"/>
                  <a:pt x="1016336" y="129072"/>
                </a:cubicBezTo>
                <a:cubicBezTo>
                  <a:pt x="1007258" y="129072"/>
                  <a:pt x="998179" y="129072"/>
                  <a:pt x="989100" y="123800"/>
                </a:cubicBezTo>
                <a:cubicBezTo>
                  <a:pt x="976995" y="118527"/>
                  <a:pt x="964890" y="110619"/>
                  <a:pt x="952785" y="105347"/>
                </a:cubicBezTo>
                <a:cubicBezTo>
                  <a:pt x="940680" y="100075"/>
                  <a:pt x="925549" y="100075"/>
                  <a:pt x="925549" y="81622"/>
                </a:cubicBezTo>
                <a:cubicBezTo>
                  <a:pt x="925549" y="78986"/>
                  <a:pt x="919496" y="76350"/>
                  <a:pt x="919496" y="73714"/>
                </a:cubicBezTo>
                <a:cubicBezTo>
                  <a:pt x="898312" y="89531"/>
                  <a:pt x="880155" y="102711"/>
                  <a:pt x="861997" y="115891"/>
                </a:cubicBezTo>
                <a:cubicBezTo>
                  <a:pt x="852919" y="123800"/>
                  <a:pt x="840813" y="134344"/>
                  <a:pt x="846866" y="147524"/>
                </a:cubicBezTo>
                <a:cubicBezTo>
                  <a:pt x="846866" y="150160"/>
                  <a:pt x="843840" y="152797"/>
                  <a:pt x="843840" y="155433"/>
                </a:cubicBezTo>
                <a:cubicBezTo>
                  <a:pt x="840813" y="160705"/>
                  <a:pt x="837787" y="165977"/>
                  <a:pt x="831735" y="168613"/>
                </a:cubicBezTo>
                <a:cubicBezTo>
                  <a:pt x="825682" y="176521"/>
                  <a:pt x="819630" y="184429"/>
                  <a:pt x="813577" y="194974"/>
                </a:cubicBezTo>
                <a:lnTo>
                  <a:pt x="795420" y="210790"/>
                </a:lnTo>
                <a:cubicBezTo>
                  <a:pt x="789367" y="218698"/>
                  <a:pt x="783315" y="226607"/>
                  <a:pt x="774236" y="231879"/>
                </a:cubicBezTo>
                <a:cubicBezTo>
                  <a:pt x="753052" y="247695"/>
                  <a:pt x="731868" y="263512"/>
                  <a:pt x="707658" y="279328"/>
                </a:cubicBezTo>
                <a:cubicBezTo>
                  <a:pt x="695553" y="289873"/>
                  <a:pt x="680422" y="297781"/>
                  <a:pt x="668317" y="308325"/>
                </a:cubicBezTo>
                <a:cubicBezTo>
                  <a:pt x="647133" y="324142"/>
                  <a:pt x="622923" y="337322"/>
                  <a:pt x="610818" y="361047"/>
                </a:cubicBezTo>
                <a:cubicBezTo>
                  <a:pt x="610818" y="363683"/>
                  <a:pt x="604765" y="366319"/>
                  <a:pt x="601739" y="368955"/>
                </a:cubicBezTo>
                <a:cubicBezTo>
                  <a:pt x="586608" y="379499"/>
                  <a:pt x="562398" y="379499"/>
                  <a:pt x="562398" y="400588"/>
                </a:cubicBezTo>
                <a:cubicBezTo>
                  <a:pt x="538188" y="400588"/>
                  <a:pt x="526083" y="416404"/>
                  <a:pt x="513978" y="429585"/>
                </a:cubicBezTo>
                <a:cubicBezTo>
                  <a:pt x="504899" y="440129"/>
                  <a:pt x="495820" y="453309"/>
                  <a:pt x="483715" y="461218"/>
                </a:cubicBezTo>
                <a:cubicBezTo>
                  <a:pt x="471610" y="466490"/>
                  <a:pt x="456479" y="463854"/>
                  <a:pt x="441347" y="463854"/>
                </a:cubicBezTo>
                <a:cubicBezTo>
                  <a:pt x="435295" y="463854"/>
                  <a:pt x="429242" y="463854"/>
                  <a:pt x="429242" y="466490"/>
                </a:cubicBezTo>
                <a:cubicBezTo>
                  <a:pt x="417137" y="477034"/>
                  <a:pt x="402006" y="484942"/>
                  <a:pt x="392927" y="498123"/>
                </a:cubicBezTo>
                <a:cubicBezTo>
                  <a:pt x="383848" y="511303"/>
                  <a:pt x="374770" y="519211"/>
                  <a:pt x="359638" y="521848"/>
                </a:cubicBezTo>
                <a:cubicBezTo>
                  <a:pt x="344507" y="524484"/>
                  <a:pt x="329376" y="537664"/>
                  <a:pt x="308192" y="529756"/>
                </a:cubicBezTo>
                <a:cubicBezTo>
                  <a:pt x="290034" y="524484"/>
                  <a:pt x="268851" y="529756"/>
                  <a:pt x="256746" y="519211"/>
                </a:cubicBezTo>
                <a:cubicBezTo>
                  <a:pt x="232535" y="521848"/>
                  <a:pt x="214378" y="527120"/>
                  <a:pt x="193194" y="529756"/>
                </a:cubicBezTo>
                <a:cubicBezTo>
                  <a:pt x="168984" y="535028"/>
                  <a:pt x="141748" y="532392"/>
                  <a:pt x="120564" y="548208"/>
                </a:cubicBezTo>
                <a:cubicBezTo>
                  <a:pt x="102406" y="561389"/>
                  <a:pt x="87275" y="574569"/>
                  <a:pt x="60039" y="571933"/>
                </a:cubicBezTo>
                <a:cubicBezTo>
                  <a:pt x="63065" y="587750"/>
                  <a:pt x="66091" y="600930"/>
                  <a:pt x="69117" y="616746"/>
                </a:cubicBezTo>
                <a:cubicBezTo>
                  <a:pt x="75170" y="658924"/>
                  <a:pt x="81223" y="701101"/>
                  <a:pt x="84249" y="743278"/>
                </a:cubicBezTo>
                <a:cubicBezTo>
                  <a:pt x="93328" y="796000"/>
                  <a:pt x="96354" y="846085"/>
                  <a:pt x="90301" y="896171"/>
                </a:cubicBezTo>
                <a:cubicBezTo>
                  <a:pt x="84249" y="967345"/>
                  <a:pt x="57012" y="3403082"/>
                  <a:pt x="29776" y="3468984"/>
                </a:cubicBezTo>
                <a:lnTo>
                  <a:pt x="2540" y="3524342"/>
                </a:lnTo>
                <a:cubicBezTo>
                  <a:pt x="0" y="3537522"/>
                  <a:pt x="5566" y="3545430"/>
                  <a:pt x="20697" y="3548066"/>
                </a:cubicBezTo>
                <a:cubicBezTo>
                  <a:pt x="38855" y="3550702"/>
                  <a:pt x="44907" y="3561246"/>
                  <a:pt x="50960" y="3574427"/>
                </a:cubicBezTo>
                <a:cubicBezTo>
                  <a:pt x="57012" y="3595516"/>
                  <a:pt x="47934" y="3616604"/>
                  <a:pt x="60039" y="3637693"/>
                </a:cubicBezTo>
                <a:cubicBezTo>
                  <a:pt x="66091" y="3648237"/>
                  <a:pt x="60039" y="3666690"/>
                  <a:pt x="57012" y="3682506"/>
                </a:cubicBezTo>
                <a:cubicBezTo>
                  <a:pt x="53986" y="3703595"/>
                  <a:pt x="60039" y="3724683"/>
                  <a:pt x="69117" y="3743136"/>
                </a:cubicBezTo>
                <a:cubicBezTo>
                  <a:pt x="90301" y="3774769"/>
                  <a:pt x="93328" y="3811674"/>
                  <a:pt x="93328" y="3845943"/>
                </a:cubicBezTo>
                <a:cubicBezTo>
                  <a:pt x="93328" y="3853851"/>
                  <a:pt x="96354" y="3861759"/>
                  <a:pt x="99380" y="3867032"/>
                </a:cubicBezTo>
                <a:cubicBezTo>
                  <a:pt x="105433" y="3872304"/>
                  <a:pt x="117538" y="3877576"/>
                  <a:pt x="129643" y="3880212"/>
                </a:cubicBezTo>
                <a:lnTo>
                  <a:pt x="202273" y="3911845"/>
                </a:lnTo>
                <a:cubicBezTo>
                  <a:pt x="235562" y="3927661"/>
                  <a:pt x="262798" y="3925025"/>
                  <a:pt x="293061" y="3906573"/>
                </a:cubicBezTo>
                <a:cubicBezTo>
                  <a:pt x="296087" y="3903937"/>
                  <a:pt x="305166" y="3901300"/>
                  <a:pt x="308192" y="3901300"/>
                </a:cubicBezTo>
                <a:cubicBezTo>
                  <a:pt x="329376" y="3903937"/>
                  <a:pt x="350560" y="3903937"/>
                  <a:pt x="368717" y="3919754"/>
                </a:cubicBezTo>
                <a:cubicBezTo>
                  <a:pt x="389901" y="3935570"/>
                  <a:pt x="420164" y="3946114"/>
                  <a:pt x="444374" y="3959295"/>
                </a:cubicBezTo>
                <a:cubicBezTo>
                  <a:pt x="459505" y="3967203"/>
                  <a:pt x="477662" y="3977747"/>
                  <a:pt x="486741" y="3988291"/>
                </a:cubicBezTo>
                <a:cubicBezTo>
                  <a:pt x="492794" y="3993563"/>
                  <a:pt x="498846" y="3998836"/>
                  <a:pt x="504899" y="4001471"/>
                </a:cubicBezTo>
                <a:cubicBezTo>
                  <a:pt x="538188" y="4012016"/>
                  <a:pt x="556345" y="4038377"/>
                  <a:pt x="577529" y="4059465"/>
                </a:cubicBezTo>
                <a:cubicBezTo>
                  <a:pt x="595686" y="4077918"/>
                  <a:pt x="619897" y="4088462"/>
                  <a:pt x="647133" y="4091099"/>
                </a:cubicBezTo>
                <a:cubicBezTo>
                  <a:pt x="677396" y="4096371"/>
                  <a:pt x="707658" y="4099007"/>
                  <a:pt x="737921" y="4104279"/>
                </a:cubicBezTo>
                <a:cubicBezTo>
                  <a:pt x="750026" y="4106915"/>
                  <a:pt x="765157" y="4109551"/>
                  <a:pt x="777262" y="4114823"/>
                </a:cubicBezTo>
                <a:cubicBezTo>
                  <a:pt x="792393" y="4120095"/>
                  <a:pt x="807525" y="4120095"/>
                  <a:pt x="819630" y="4128004"/>
                </a:cubicBezTo>
                <a:cubicBezTo>
                  <a:pt x="837787" y="4141184"/>
                  <a:pt x="855945" y="4149092"/>
                  <a:pt x="880155" y="4143820"/>
                </a:cubicBezTo>
                <a:cubicBezTo>
                  <a:pt x="889234" y="4141184"/>
                  <a:pt x="901339" y="4146456"/>
                  <a:pt x="910417" y="4149092"/>
                </a:cubicBezTo>
                <a:cubicBezTo>
                  <a:pt x="913444" y="4149092"/>
                  <a:pt x="916470" y="4151728"/>
                  <a:pt x="919496" y="4151728"/>
                </a:cubicBezTo>
                <a:cubicBezTo>
                  <a:pt x="952785" y="4154364"/>
                  <a:pt x="983048" y="4149092"/>
                  <a:pt x="1013310" y="4143820"/>
                </a:cubicBezTo>
                <a:cubicBezTo>
                  <a:pt x="1025415" y="4141184"/>
                  <a:pt x="1037520" y="4138548"/>
                  <a:pt x="1049625" y="4133275"/>
                </a:cubicBezTo>
                <a:cubicBezTo>
                  <a:pt x="1082914" y="4120095"/>
                  <a:pt x="1116203" y="4106915"/>
                  <a:pt x="1146466" y="4091099"/>
                </a:cubicBezTo>
                <a:cubicBezTo>
                  <a:pt x="1167649" y="4080554"/>
                  <a:pt x="1188833" y="4070010"/>
                  <a:pt x="1213043" y="4080554"/>
                </a:cubicBezTo>
                <a:lnTo>
                  <a:pt x="1225148" y="4080554"/>
                </a:lnTo>
                <a:cubicBezTo>
                  <a:pt x="1246332" y="4080554"/>
                  <a:pt x="1267516" y="4077918"/>
                  <a:pt x="1285674" y="4075282"/>
                </a:cubicBezTo>
                <a:cubicBezTo>
                  <a:pt x="1288700" y="4075282"/>
                  <a:pt x="1294752" y="4075282"/>
                  <a:pt x="1294752" y="4072646"/>
                </a:cubicBezTo>
                <a:cubicBezTo>
                  <a:pt x="1303831" y="4062102"/>
                  <a:pt x="1318962" y="4062102"/>
                  <a:pt x="1334094" y="4059465"/>
                </a:cubicBezTo>
                <a:cubicBezTo>
                  <a:pt x="1358304" y="4056829"/>
                  <a:pt x="1382514" y="4056829"/>
                  <a:pt x="1400671" y="4043649"/>
                </a:cubicBezTo>
                <a:cubicBezTo>
                  <a:pt x="1418829" y="4033104"/>
                  <a:pt x="1436986" y="4030469"/>
                  <a:pt x="1458170" y="4027832"/>
                </a:cubicBezTo>
                <a:cubicBezTo>
                  <a:pt x="1461197" y="4027832"/>
                  <a:pt x="1467249" y="4025196"/>
                  <a:pt x="1470275" y="4025196"/>
                </a:cubicBezTo>
                <a:cubicBezTo>
                  <a:pt x="1485407" y="4022561"/>
                  <a:pt x="1500538" y="4014652"/>
                  <a:pt x="1512643" y="4017288"/>
                </a:cubicBezTo>
                <a:cubicBezTo>
                  <a:pt x="1539879" y="4022561"/>
                  <a:pt x="1551984" y="4014652"/>
                  <a:pt x="1570142" y="3993563"/>
                </a:cubicBezTo>
                <a:cubicBezTo>
                  <a:pt x="1573168" y="3988291"/>
                  <a:pt x="1582247" y="3985655"/>
                  <a:pt x="1588299" y="3983019"/>
                </a:cubicBezTo>
                <a:cubicBezTo>
                  <a:pt x="1603431" y="3980383"/>
                  <a:pt x="1618562" y="3983019"/>
                  <a:pt x="1633693" y="3980383"/>
                </a:cubicBezTo>
                <a:cubicBezTo>
                  <a:pt x="1642772" y="3980383"/>
                  <a:pt x="1651851" y="3972475"/>
                  <a:pt x="1657903" y="3972475"/>
                </a:cubicBezTo>
                <a:cubicBezTo>
                  <a:pt x="1682113" y="3975111"/>
                  <a:pt x="1709350" y="3967203"/>
                  <a:pt x="1730534" y="3980383"/>
                </a:cubicBezTo>
                <a:cubicBezTo>
                  <a:pt x="1733560" y="3983019"/>
                  <a:pt x="1739612" y="3983019"/>
                  <a:pt x="1745665" y="3983019"/>
                </a:cubicBezTo>
                <a:cubicBezTo>
                  <a:pt x="1785006" y="3985655"/>
                  <a:pt x="1818295" y="3996200"/>
                  <a:pt x="1845531" y="4017288"/>
                </a:cubicBezTo>
                <a:cubicBezTo>
                  <a:pt x="1854610" y="4025196"/>
                  <a:pt x="1866715" y="4030469"/>
                  <a:pt x="1875794" y="4035741"/>
                </a:cubicBezTo>
                <a:cubicBezTo>
                  <a:pt x="1884873" y="4041013"/>
                  <a:pt x="1896978" y="4041013"/>
                  <a:pt x="1906057" y="4043649"/>
                </a:cubicBezTo>
                <a:cubicBezTo>
                  <a:pt x="1915135" y="4046285"/>
                  <a:pt x="1921188" y="4048921"/>
                  <a:pt x="1930267" y="4048921"/>
                </a:cubicBezTo>
                <a:cubicBezTo>
                  <a:pt x="1945398" y="4048921"/>
                  <a:pt x="1957503" y="4054193"/>
                  <a:pt x="1966582" y="4064738"/>
                </a:cubicBezTo>
                <a:cubicBezTo>
                  <a:pt x="1969608" y="4067374"/>
                  <a:pt x="1972634" y="4070010"/>
                  <a:pt x="1975661" y="4075282"/>
                </a:cubicBezTo>
                <a:cubicBezTo>
                  <a:pt x="1972634" y="4083190"/>
                  <a:pt x="1990792" y="4104279"/>
                  <a:pt x="2002897" y="4104279"/>
                </a:cubicBezTo>
                <a:cubicBezTo>
                  <a:pt x="2024081" y="4104279"/>
                  <a:pt x="2045265" y="4109551"/>
                  <a:pt x="2063422" y="4122732"/>
                </a:cubicBezTo>
                <a:cubicBezTo>
                  <a:pt x="2066448" y="4125367"/>
                  <a:pt x="2072501" y="4125367"/>
                  <a:pt x="2078553" y="4122732"/>
                </a:cubicBezTo>
                <a:cubicBezTo>
                  <a:pt x="2087632" y="4120095"/>
                  <a:pt x="2093685" y="4120095"/>
                  <a:pt x="2099737" y="4128004"/>
                </a:cubicBezTo>
                <a:cubicBezTo>
                  <a:pt x="2102763" y="4130640"/>
                  <a:pt x="2114868" y="4130640"/>
                  <a:pt x="2120921" y="4130640"/>
                </a:cubicBezTo>
                <a:cubicBezTo>
                  <a:pt x="2136052" y="4130640"/>
                  <a:pt x="2154210" y="4128004"/>
                  <a:pt x="2169341" y="4130640"/>
                </a:cubicBezTo>
                <a:cubicBezTo>
                  <a:pt x="2196577" y="4133275"/>
                  <a:pt x="2220788" y="4135912"/>
                  <a:pt x="2248024" y="4141184"/>
                </a:cubicBezTo>
                <a:cubicBezTo>
                  <a:pt x="2254076" y="4141184"/>
                  <a:pt x="2260129" y="4143820"/>
                  <a:pt x="2263155" y="4146456"/>
                </a:cubicBezTo>
                <a:cubicBezTo>
                  <a:pt x="2269208" y="4159636"/>
                  <a:pt x="2284339" y="4159636"/>
                  <a:pt x="2293418" y="4162273"/>
                </a:cubicBezTo>
                <a:cubicBezTo>
                  <a:pt x="2302497" y="4164908"/>
                  <a:pt x="2314602" y="4167545"/>
                  <a:pt x="2320654" y="4167545"/>
                </a:cubicBezTo>
                <a:cubicBezTo>
                  <a:pt x="2323680" y="4164908"/>
                  <a:pt x="2329733" y="4162273"/>
                  <a:pt x="2335785" y="4157000"/>
                </a:cubicBezTo>
                <a:cubicBezTo>
                  <a:pt x="2323680" y="4157000"/>
                  <a:pt x="2317628" y="4159636"/>
                  <a:pt x="2311575" y="4159636"/>
                </a:cubicBezTo>
                <a:cubicBezTo>
                  <a:pt x="2323680" y="4146456"/>
                  <a:pt x="2335785" y="4143820"/>
                  <a:pt x="2350917" y="4151728"/>
                </a:cubicBezTo>
                <a:cubicBezTo>
                  <a:pt x="2369074" y="4164908"/>
                  <a:pt x="2384206" y="4164908"/>
                  <a:pt x="2405389" y="4151728"/>
                </a:cubicBezTo>
                <a:lnTo>
                  <a:pt x="2423547" y="4143820"/>
                </a:lnTo>
                <a:lnTo>
                  <a:pt x="2423547" y="4130640"/>
                </a:lnTo>
                <a:cubicBezTo>
                  <a:pt x="2432626" y="4133275"/>
                  <a:pt x="2441704" y="4138548"/>
                  <a:pt x="2447757" y="4138548"/>
                </a:cubicBezTo>
                <a:cubicBezTo>
                  <a:pt x="2465914" y="4130640"/>
                  <a:pt x="2484072" y="4122732"/>
                  <a:pt x="2499203" y="4112187"/>
                </a:cubicBezTo>
                <a:cubicBezTo>
                  <a:pt x="2517361" y="4101643"/>
                  <a:pt x="2532492" y="4088462"/>
                  <a:pt x="2547623" y="4077918"/>
                </a:cubicBezTo>
                <a:cubicBezTo>
                  <a:pt x="2550650" y="4077918"/>
                  <a:pt x="2550650" y="4075282"/>
                  <a:pt x="2553676" y="4075282"/>
                </a:cubicBezTo>
                <a:cubicBezTo>
                  <a:pt x="2574860" y="4070010"/>
                  <a:pt x="2593017" y="4067374"/>
                  <a:pt x="2614201" y="4062102"/>
                </a:cubicBezTo>
                <a:cubicBezTo>
                  <a:pt x="2626306" y="4059465"/>
                  <a:pt x="2635385" y="4054193"/>
                  <a:pt x="2647490" y="4051557"/>
                </a:cubicBezTo>
                <a:cubicBezTo>
                  <a:pt x="2656569" y="4048921"/>
                  <a:pt x="2662621" y="4048921"/>
                  <a:pt x="2671700" y="4046285"/>
                </a:cubicBezTo>
                <a:lnTo>
                  <a:pt x="2701963" y="4046285"/>
                </a:lnTo>
                <a:cubicBezTo>
                  <a:pt x="2708015" y="4046285"/>
                  <a:pt x="2717094" y="4046285"/>
                  <a:pt x="2723146" y="4043649"/>
                </a:cubicBezTo>
                <a:cubicBezTo>
                  <a:pt x="2726173" y="4038377"/>
                  <a:pt x="2732225" y="4030469"/>
                  <a:pt x="2735251" y="4030469"/>
                </a:cubicBezTo>
                <a:cubicBezTo>
                  <a:pt x="2744330" y="4030469"/>
                  <a:pt x="2750383" y="4035741"/>
                  <a:pt x="2759461" y="4038377"/>
                </a:cubicBezTo>
                <a:cubicBezTo>
                  <a:pt x="2762488" y="4038377"/>
                  <a:pt x="2762488" y="4041013"/>
                  <a:pt x="2762488" y="4043649"/>
                </a:cubicBezTo>
                <a:cubicBezTo>
                  <a:pt x="2774593" y="4054193"/>
                  <a:pt x="2783672" y="4067374"/>
                  <a:pt x="2795777" y="4077918"/>
                </a:cubicBezTo>
                <a:cubicBezTo>
                  <a:pt x="2810908" y="4091099"/>
                  <a:pt x="2826039" y="4091099"/>
                  <a:pt x="2835118" y="4083190"/>
                </a:cubicBezTo>
                <a:cubicBezTo>
                  <a:pt x="2850249" y="4072646"/>
                  <a:pt x="2862354" y="4064738"/>
                  <a:pt x="2883538" y="4070010"/>
                </a:cubicBezTo>
                <a:cubicBezTo>
                  <a:pt x="2886565" y="4070010"/>
                  <a:pt x="2892617" y="4072646"/>
                  <a:pt x="2895643" y="4070010"/>
                </a:cubicBezTo>
                <a:cubicBezTo>
                  <a:pt x="2910775" y="4064738"/>
                  <a:pt x="2928932" y="4059465"/>
                  <a:pt x="2944064" y="4051557"/>
                </a:cubicBezTo>
                <a:cubicBezTo>
                  <a:pt x="2953142" y="4048921"/>
                  <a:pt x="2965247" y="4048921"/>
                  <a:pt x="2968274" y="4043649"/>
                </a:cubicBezTo>
                <a:cubicBezTo>
                  <a:pt x="2977352" y="4027832"/>
                  <a:pt x="2992484" y="4019924"/>
                  <a:pt x="3007615" y="4009380"/>
                </a:cubicBezTo>
                <a:cubicBezTo>
                  <a:pt x="3016693" y="4001471"/>
                  <a:pt x="3025772" y="3990928"/>
                  <a:pt x="3034851" y="3988291"/>
                </a:cubicBezTo>
                <a:cubicBezTo>
                  <a:pt x="3056035" y="3983019"/>
                  <a:pt x="3071166" y="3967203"/>
                  <a:pt x="3089324" y="3956658"/>
                </a:cubicBezTo>
                <a:cubicBezTo>
                  <a:pt x="3104455" y="3948750"/>
                  <a:pt x="3113534" y="3932934"/>
                  <a:pt x="3128665" y="3930298"/>
                </a:cubicBezTo>
                <a:cubicBezTo>
                  <a:pt x="3152875" y="3925025"/>
                  <a:pt x="3171033" y="3911845"/>
                  <a:pt x="3192217" y="3898665"/>
                </a:cubicBezTo>
                <a:cubicBezTo>
                  <a:pt x="3204322" y="3890757"/>
                  <a:pt x="3219453" y="3885484"/>
                  <a:pt x="3234584" y="3888120"/>
                </a:cubicBezTo>
                <a:cubicBezTo>
                  <a:pt x="3243663" y="3890757"/>
                  <a:pt x="3255768" y="3888120"/>
                  <a:pt x="3261821" y="3885484"/>
                </a:cubicBezTo>
                <a:cubicBezTo>
                  <a:pt x="3273926" y="3880212"/>
                  <a:pt x="3286031" y="3872304"/>
                  <a:pt x="3298136" y="3867032"/>
                </a:cubicBezTo>
                <a:cubicBezTo>
                  <a:pt x="3307215" y="3861759"/>
                  <a:pt x="3316293" y="3856487"/>
                  <a:pt x="3325372" y="3856487"/>
                </a:cubicBezTo>
                <a:cubicBezTo>
                  <a:pt x="3355635" y="3853851"/>
                  <a:pt x="3379845" y="3848579"/>
                  <a:pt x="3394976" y="3822218"/>
                </a:cubicBezTo>
                <a:cubicBezTo>
                  <a:pt x="3401029" y="3811674"/>
                  <a:pt x="3431291" y="3798494"/>
                  <a:pt x="3443396" y="3803766"/>
                </a:cubicBezTo>
                <a:cubicBezTo>
                  <a:pt x="3464580" y="3811674"/>
                  <a:pt x="3479711" y="3806402"/>
                  <a:pt x="3491816" y="3790585"/>
                </a:cubicBezTo>
                <a:cubicBezTo>
                  <a:pt x="3500895" y="3782677"/>
                  <a:pt x="3513000" y="3785313"/>
                  <a:pt x="3522079" y="3790585"/>
                </a:cubicBezTo>
                <a:cubicBezTo>
                  <a:pt x="3528131" y="3795857"/>
                  <a:pt x="3534184" y="3798494"/>
                  <a:pt x="3540236" y="3798494"/>
                </a:cubicBezTo>
                <a:cubicBezTo>
                  <a:pt x="3561420" y="3801130"/>
                  <a:pt x="3585630" y="3798494"/>
                  <a:pt x="3606814" y="3801130"/>
                </a:cubicBezTo>
                <a:cubicBezTo>
                  <a:pt x="3624972" y="3803766"/>
                  <a:pt x="3643129" y="3798494"/>
                  <a:pt x="3655234" y="3787950"/>
                </a:cubicBezTo>
                <a:cubicBezTo>
                  <a:pt x="3667339" y="3777405"/>
                  <a:pt x="3676418" y="3777405"/>
                  <a:pt x="3694575" y="3782677"/>
                </a:cubicBezTo>
                <a:cubicBezTo>
                  <a:pt x="3709707" y="3787950"/>
                  <a:pt x="3721812" y="3801130"/>
                  <a:pt x="3742996" y="3798494"/>
                </a:cubicBezTo>
                <a:cubicBezTo>
                  <a:pt x="3761153" y="3795857"/>
                  <a:pt x="3782337" y="3803766"/>
                  <a:pt x="3803521" y="3795857"/>
                </a:cubicBezTo>
                <a:lnTo>
                  <a:pt x="3815626" y="3795857"/>
                </a:lnTo>
                <a:cubicBezTo>
                  <a:pt x="3833783" y="3801130"/>
                  <a:pt x="3851941" y="3803766"/>
                  <a:pt x="3867072" y="3816946"/>
                </a:cubicBezTo>
                <a:cubicBezTo>
                  <a:pt x="3885230" y="3830127"/>
                  <a:pt x="3888256" y="3732592"/>
                  <a:pt x="3906414" y="3743136"/>
                </a:cubicBezTo>
                <a:cubicBezTo>
                  <a:pt x="3933650" y="3758953"/>
                  <a:pt x="3927598" y="3743136"/>
                  <a:pt x="3954834" y="3756316"/>
                </a:cubicBezTo>
                <a:cubicBezTo>
                  <a:pt x="3976018" y="3764225"/>
                  <a:pt x="3966939" y="3735228"/>
                  <a:pt x="3991149" y="3740500"/>
                </a:cubicBezTo>
                <a:cubicBezTo>
                  <a:pt x="3994175" y="3740500"/>
                  <a:pt x="4030490" y="3761589"/>
                  <a:pt x="4030490" y="3758953"/>
                </a:cubicBezTo>
                <a:cubicBezTo>
                  <a:pt x="4045622" y="3751044"/>
                  <a:pt x="4060753" y="3671962"/>
                  <a:pt x="4075884" y="3674598"/>
                </a:cubicBezTo>
                <a:cubicBezTo>
                  <a:pt x="4106146" y="3682506"/>
                  <a:pt x="4133383" y="3677234"/>
                  <a:pt x="4160620" y="3666690"/>
                </a:cubicBezTo>
                <a:cubicBezTo>
                  <a:pt x="4175751" y="3661417"/>
                  <a:pt x="4199961" y="3642965"/>
                  <a:pt x="4212066" y="3650873"/>
                </a:cubicBezTo>
                <a:cubicBezTo>
                  <a:pt x="4233250" y="3664053"/>
                  <a:pt x="4254434" y="3669326"/>
                  <a:pt x="4278643" y="3671962"/>
                </a:cubicBezTo>
                <a:cubicBezTo>
                  <a:pt x="4281670" y="3671962"/>
                  <a:pt x="4284696" y="3674598"/>
                  <a:pt x="4287722" y="3677234"/>
                </a:cubicBezTo>
                <a:cubicBezTo>
                  <a:pt x="4296801" y="3687778"/>
                  <a:pt x="4339168" y="3658782"/>
                  <a:pt x="4348247" y="3669326"/>
                </a:cubicBezTo>
                <a:cubicBezTo>
                  <a:pt x="4360353" y="3685142"/>
                  <a:pt x="4372457" y="3700959"/>
                  <a:pt x="4384562" y="3714139"/>
                </a:cubicBezTo>
                <a:cubicBezTo>
                  <a:pt x="4390615" y="3719411"/>
                  <a:pt x="4399694" y="3722047"/>
                  <a:pt x="4402720" y="3727320"/>
                </a:cubicBezTo>
                <a:cubicBezTo>
                  <a:pt x="4405746" y="3740500"/>
                  <a:pt x="4411799" y="3745772"/>
                  <a:pt x="4426930" y="3745772"/>
                </a:cubicBezTo>
                <a:cubicBezTo>
                  <a:pt x="4436009" y="3745772"/>
                  <a:pt x="4445087" y="3748408"/>
                  <a:pt x="4451141" y="3753680"/>
                </a:cubicBezTo>
                <a:cubicBezTo>
                  <a:pt x="4466272" y="3761589"/>
                  <a:pt x="4478376" y="3769497"/>
                  <a:pt x="4490482" y="3777405"/>
                </a:cubicBezTo>
                <a:cubicBezTo>
                  <a:pt x="4505613" y="3785313"/>
                  <a:pt x="4520744" y="3793221"/>
                  <a:pt x="4526797" y="3806402"/>
                </a:cubicBezTo>
                <a:cubicBezTo>
                  <a:pt x="4529823" y="3811674"/>
                  <a:pt x="4532850" y="3814310"/>
                  <a:pt x="4535875" y="3816946"/>
                </a:cubicBezTo>
                <a:cubicBezTo>
                  <a:pt x="4547981" y="3827491"/>
                  <a:pt x="4560085" y="3835399"/>
                  <a:pt x="4572191" y="3845943"/>
                </a:cubicBezTo>
                <a:cubicBezTo>
                  <a:pt x="4590348" y="3859124"/>
                  <a:pt x="4605479" y="3874940"/>
                  <a:pt x="4623637" y="3888120"/>
                </a:cubicBezTo>
                <a:cubicBezTo>
                  <a:pt x="4629689" y="3890757"/>
                  <a:pt x="4635742" y="3896028"/>
                  <a:pt x="4641794" y="3898665"/>
                </a:cubicBezTo>
                <a:cubicBezTo>
                  <a:pt x="4653900" y="3903937"/>
                  <a:pt x="4666005" y="3909209"/>
                  <a:pt x="4675083" y="3917117"/>
                </a:cubicBezTo>
                <a:cubicBezTo>
                  <a:pt x="4684162" y="3925025"/>
                  <a:pt x="4726530" y="3877576"/>
                  <a:pt x="4732582" y="3888120"/>
                </a:cubicBezTo>
                <a:cubicBezTo>
                  <a:pt x="4732582" y="3890757"/>
                  <a:pt x="4735608" y="3890757"/>
                  <a:pt x="4738635" y="3890757"/>
                </a:cubicBezTo>
                <a:cubicBezTo>
                  <a:pt x="4756792" y="3903937"/>
                  <a:pt x="4774950" y="3898665"/>
                  <a:pt x="4793107" y="3893393"/>
                </a:cubicBezTo>
                <a:cubicBezTo>
                  <a:pt x="4799160" y="3890757"/>
                  <a:pt x="4805213" y="3888120"/>
                  <a:pt x="4808239" y="3890757"/>
                </a:cubicBezTo>
                <a:cubicBezTo>
                  <a:pt x="4829423" y="3898665"/>
                  <a:pt x="4844554" y="3917117"/>
                  <a:pt x="4871790" y="3919754"/>
                </a:cubicBezTo>
                <a:cubicBezTo>
                  <a:pt x="4871790" y="3919754"/>
                  <a:pt x="4874817" y="3919754"/>
                  <a:pt x="4874817" y="3922389"/>
                </a:cubicBezTo>
                <a:cubicBezTo>
                  <a:pt x="4880869" y="3938206"/>
                  <a:pt x="4899026" y="3938206"/>
                  <a:pt x="4914158" y="3940842"/>
                </a:cubicBezTo>
                <a:cubicBezTo>
                  <a:pt x="4923237" y="3940842"/>
                  <a:pt x="4932315" y="3943478"/>
                  <a:pt x="4938368" y="3946114"/>
                </a:cubicBezTo>
                <a:cubicBezTo>
                  <a:pt x="4956526" y="3954022"/>
                  <a:pt x="4974683" y="3964567"/>
                  <a:pt x="4995867" y="3969839"/>
                </a:cubicBezTo>
                <a:cubicBezTo>
                  <a:pt x="5023103" y="3977747"/>
                  <a:pt x="5050339" y="3983019"/>
                  <a:pt x="5071524" y="3996200"/>
                </a:cubicBezTo>
                <a:cubicBezTo>
                  <a:pt x="5074549" y="3996200"/>
                  <a:pt x="5077576" y="3996200"/>
                  <a:pt x="5077576" y="3998836"/>
                </a:cubicBezTo>
                <a:cubicBezTo>
                  <a:pt x="5086655" y="4004108"/>
                  <a:pt x="5101786" y="4006744"/>
                  <a:pt x="5107838" y="4014652"/>
                </a:cubicBezTo>
                <a:cubicBezTo>
                  <a:pt x="5116917" y="4030469"/>
                  <a:pt x="5141127" y="4027832"/>
                  <a:pt x="5153233" y="4041013"/>
                </a:cubicBezTo>
                <a:lnTo>
                  <a:pt x="5156258" y="4041013"/>
                </a:lnTo>
                <a:cubicBezTo>
                  <a:pt x="5168364" y="4041013"/>
                  <a:pt x="5180469" y="4043649"/>
                  <a:pt x="5195600" y="4043649"/>
                </a:cubicBezTo>
                <a:cubicBezTo>
                  <a:pt x="5201652" y="4041013"/>
                  <a:pt x="5210731" y="4035741"/>
                  <a:pt x="5216784" y="4035741"/>
                </a:cubicBezTo>
                <a:cubicBezTo>
                  <a:pt x="5244020" y="4043649"/>
                  <a:pt x="5271256" y="4043649"/>
                  <a:pt x="5289414" y="4022561"/>
                </a:cubicBezTo>
                <a:cubicBezTo>
                  <a:pt x="5292440" y="4019924"/>
                  <a:pt x="5298493" y="4019924"/>
                  <a:pt x="5304545" y="4019924"/>
                </a:cubicBezTo>
                <a:lnTo>
                  <a:pt x="5328756" y="4019924"/>
                </a:lnTo>
                <a:cubicBezTo>
                  <a:pt x="5355992" y="4014652"/>
                  <a:pt x="5380202" y="4009380"/>
                  <a:pt x="5407438" y="4006744"/>
                </a:cubicBezTo>
                <a:cubicBezTo>
                  <a:pt x="5419543" y="4004108"/>
                  <a:pt x="5434675" y="4009380"/>
                  <a:pt x="5446779" y="4012016"/>
                </a:cubicBezTo>
                <a:cubicBezTo>
                  <a:pt x="5458884" y="4014652"/>
                  <a:pt x="5470990" y="4014652"/>
                  <a:pt x="5483095" y="4014652"/>
                </a:cubicBezTo>
                <a:cubicBezTo>
                  <a:pt x="5498226" y="4014652"/>
                  <a:pt x="5510331" y="4009380"/>
                  <a:pt x="5525462" y="4009380"/>
                </a:cubicBezTo>
                <a:cubicBezTo>
                  <a:pt x="5537567" y="4006744"/>
                  <a:pt x="5552699" y="4006744"/>
                  <a:pt x="5564803" y="4004108"/>
                </a:cubicBezTo>
                <a:cubicBezTo>
                  <a:pt x="5592040" y="3998836"/>
                  <a:pt x="5616250" y="3993563"/>
                  <a:pt x="5643486" y="3990928"/>
                </a:cubicBezTo>
                <a:cubicBezTo>
                  <a:pt x="5661644" y="3901300"/>
                  <a:pt x="5658618" y="3795857"/>
                  <a:pt x="5658618" y="3687778"/>
                </a:cubicBezTo>
                <a:close/>
              </a:path>
            </a:pathLst>
          </a:custGeom>
          <a:blipFill rotWithShape="1">
            <a:blip r:embed="rId4">
              <a:alphaModFix amt="13000"/>
            </a:blip>
            <a:stretch>
              <a:fillRect l="-52" t="-5129" r="-12" b="-50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9" name="Google Shape;1049;p34"/>
          <p:cNvSpPr/>
          <p:nvPr/>
        </p:nvSpPr>
        <p:spPr>
          <a:xfrm>
            <a:off x="6304851" y="3796861"/>
            <a:ext cx="4890977" cy="151176"/>
          </a:xfrm>
          <a:custGeom>
            <a:avLst/>
            <a:gdLst/>
            <a:ahLst/>
            <a:cxnLst/>
            <a:rect l="l" t="t" r="r" b="b"/>
            <a:pathLst>
              <a:path w="4890977" h="151176" extrusionOk="0">
                <a:moveTo>
                  <a:pt x="0" y="0"/>
                </a:moveTo>
                <a:lnTo>
                  <a:pt x="4890977" y="0"/>
                </a:lnTo>
                <a:lnTo>
                  <a:pt x="4890977" y="151176"/>
                </a:lnTo>
                <a:lnTo>
                  <a:pt x="0" y="1511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0" name="Google Shape;1050;p34"/>
          <p:cNvSpPr/>
          <p:nvPr/>
        </p:nvSpPr>
        <p:spPr>
          <a:xfrm rot="564876">
            <a:off x="8238748" y="108922"/>
            <a:ext cx="561594" cy="572325"/>
          </a:xfrm>
          <a:custGeom>
            <a:avLst/>
            <a:gdLst/>
            <a:ahLst/>
            <a:cxnLst/>
            <a:rect l="l" t="t" r="r" b="b"/>
            <a:pathLst>
              <a:path w="561594" h="572325" extrusionOk="0">
                <a:moveTo>
                  <a:pt x="0" y="0"/>
                </a:moveTo>
                <a:lnTo>
                  <a:pt x="561594" y="0"/>
                </a:lnTo>
                <a:lnTo>
                  <a:pt x="561594" y="572326"/>
                </a:lnTo>
                <a:lnTo>
                  <a:pt x="0" y="57232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51" name="Google Shape;1051;p34"/>
          <p:cNvGrpSpPr/>
          <p:nvPr/>
        </p:nvGrpSpPr>
        <p:grpSpPr>
          <a:xfrm rot="3047705">
            <a:off x="-5953092" y="-2399286"/>
            <a:ext cx="8708432" cy="6031395"/>
            <a:chOff x="0" y="0"/>
            <a:chExt cx="3429000" cy="2374900"/>
          </a:xfrm>
        </p:grpSpPr>
        <p:sp>
          <p:nvSpPr>
            <p:cNvPr id="1052" name="Google Shape;1052;p3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7">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3" name="Google Shape;1053;p3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8">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54" name="Google Shape;1054;p34"/>
          <p:cNvSpPr/>
          <p:nvPr/>
        </p:nvSpPr>
        <p:spPr>
          <a:xfrm rot="-4335944">
            <a:off x="2052974" y="-95786"/>
            <a:ext cx="1157000" cy="299546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9">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5" name="Google Shape;1055;p34"/>
          <p:cNvSpPr/>
          <p:nvPr/>
        </p:nvSpPr>
        <p:spPr>
          <a:xfrm rot="-8696648">
            <a:off x="16325826" y="9089432"/>
            <a:ext cx="2769237" cy="1883102"/>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0">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6" name="Google Shape;1056;p34"/>
          <p:cNvSpPr/>
          <p:nvPr/>
        </p:nvSpPr>
        <p:spPr>
          <a:xfrm rot="-1855457">
            <a:off x="17179307" y="7029479"/>
            <a:ext cx="1506778" cy="3901043"/>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9">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7" name="Google Shape;1057;p34"/>
          <p:cNvSpPr/>
          <p:nvPr/>
        </p:nvSpPr>
        <p:spPr>
          <a:xfrm rot="-148964" flipH="1">
            <a:off x="14083673" y="360249"/>
            <a:ext cx="4804842" cy="3485355"/>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8" name="Google Shape;1058;p34"/>
          <p:cNvSpPr txBox="1"/>
          <p:nvPr/>
        </p:nvSpPr>
        <p:spPr>
          <a:xfrm>
            <a:off x="3176492" y="523300"/>
            <a:ext cx="11333700" cy="3332400"/>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5000">
                <a:solidFill>
                  <a:srgbClr val="402B2B"/>
                </a:solidFill>
                <a:latin typeface="Play"/>
                <a:ea typeface="Play"/>
                <a:cs typeface="Play"/>
                <a:sym typeface="Play"/>
              </a:rPr>
              <a:t>European citizenship is founded on a set of values and principles that shape the rights and duties of every EU citizen. </a:t>
            </a:r>
            <a:endParaRPr sz="5000"/>
          </a:p>
        </p:txBody>
      </p:sp>
      <p:sp>
        <p:nvSpPr>
          <p:cNvPr id="1059" name="Google Shape;1059;p34"/>
          <p:cNvSpPr txBox="1"/>
          <p:nvPr/>
        </p:nvSpPr>
        <p:spPr>
          <a:xfrm>
            <a:off x="1375982" y="4195749"/>
            <a:ext cx="15536036" cy="5380990"/>
          </a:xfrm>
          <a:prstGeom prst="rect">
            <a:avLst/>
          </a:prstGeom>
          <a:noFill/>
          <a:ln>
            <a:noFill/>
          </a:ln>
        </p:spPr>
        <p:txBody>
          <a:bodyPr spcFirstLastPara="1" wrap="square" lIns="0" tIns="0" rIns="0" bIns="0" anchor="t" anchorCtr="0">
            <a:spAutoFit/>
          </a:bodyPr>
          <a:lstStyle/>
          <a:p>
            <a:pPr marL="0" marR="0" lvl="0" indent="0" algn="ctr" rtl="0">
              <a:lnSpc>
                <a:spcPct val="264388"/>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0011"/>
              </a:lnSpc>
              <a:spcBef>
                <a:spcPts val="0"/>
              </a:spcBef>
              <a:spcAft>
                <a:spcPts val="0"/>
              </a:spcAft>
              <a:buNone/>
            </a:pPr>
            <a:r>
              <a:rPr lang="en-US" sz="3399">
                <a:solidFill>
                  <a:srgbClr val="402B2B"/>
                </a:solidFill>
                <a:latin typeface="Arial"/>
                <a:ea typeface="Arial"/>
                <a:cs typeface="Arial"/>
                <a:sym typeface="Arial"/>
              </a:rPr>
              <a:t>These rights and responsibilities are codified in the </a:t>
            </a:r>
            <a:r>
              <a:rPr lang="en-US" sz="3399" b="1">
                <a:solidFill>
                  <a:srgbClr val="402B2B"/>
                </a:solidFill>
                <a:latin typeface="Arial"/>
                <a:ea typeface="Arial"/>
                <a:cs typeface="Arial"/>
                <a:sym typeface="Arial"/>
              </a:rPr>
              <a:t>Charter of Fundamental Rights of the European Union</a:t>
            </a:r>
            <a:r>
              <a:rPr lang="en-US" sz="3399">
                <a:solidFill>
                  <a:srgbClr val="402B2B"/>
                </a:solidFill>
                <a:latin typeface="Arial"/>
                <a:ea typeface="Arial"/>
                <a:cs typeface="Arial"/>
                <a:sym typeface="Arial"/>
              </a:rPr>
              <a:t>, which ensures that citizens enjoy protection, equal treatment, and the freedom to engage in the political and social life of the Union. </a:t>
            </a:r>
            <a:endParaRPr/>
          </a:p>
          <a:p>
            <a:pPr marL="0" marR="0" lvl="0" indent="0" algn="ctr" rtl="0">
              <a:lnSpc>
                <a:spcPct val="140011"/>
              </a:lnSpc>
              <a:spcBef>
                <a:spcPts val="0"/>
              </a:spcBef>
              <a:spcAft>
                <a:spcPts val="0"/>
              </a:spcAft>
              <a:buNone/>
            </a:pPr>
            <a:r>
              <a:rPr lang="en-US" sz="3399" b="1">
                <a:solidFill>
                  <a:srgbClr val="402B2B"/>
                </a:solidFill>
                <a:latin typeface="Arial"/>
                <a:ea typeface="Arial"/>
                <a:cs typeface="Arial"/>
                <a:sym typeface="Arial"/>
              </a:rPr>
              <a:t>These values promote unity, respect for human dignity, democracy, and solidarity across all member states</a:t>
            </a:r>
            <a:r>
              <a:rPr lang="en-US" sz="3399">
                <a:solidFill>
                  <a:srgbClr val="402B2B"/>
                </a:solidFill>
                <a:latin typeface="Arial"/>
                <a:ea typeface="Arial"/>
                <a:cs typeface="Arial"/>
                <a:sym typeface="Arial"/>
              </a:rPr>
              <a:t>.</a:t>
            </a:r>
            <a:endParaRPr/>
          </a:p>
          <a:p>
            <a:pPr marL="0" marR="0" lvl="0" indent="0" algn="ctr" rtl="0">
              <a:lnSpc>
                <a:spcPct val="140011"/>
              </a:lnSpc>
              <a:spcBef>
                <a:spcPts val="0"/>
              </a:spcBef>
              <a:spcAft>
                <a:spcPts val="0"/>
              </a:spcAft>
              <a:buNone/>
            </a:pPr>
            <a:endParaRPr sz="3399">
              <a:solidFill>
                <a:srgbClr val="402B2B"/>
              </a:solidFill>
              <a:latin typeface="Arial"/>
              <a:ea typeface="Arial"/>
              <a:cs typeface="Arial"/>
              <a:sym typeface="Arial"/>
            </a:endParaRPr>
          </a:p>
          <a:p>
            <a:pPr marL="0" marR="0" lvl="0" indent="0" algn="ctr" rtl="0">
              <a:lnSpc>
                <a:spcPct val="140011"/>
              </a:lnSpc>
              <a:spcBef>
                <a:spcPts val="0"/>
              </a:spcBef>
              <a:spcAft>
                <a:spcPts val="0"/>
              </a:spcAft>
              <a:buNone/>
            </a:pPr>
            <a:endParaRPr sz="3399">
              <a:solidFill>
                <a:srgbClr val="402B2B"/>
              </a:solidFill>
              <a:latin typeface="Arial"/>
              <a:ea typeface="Arial"/>
              <a:cs typeface="Arial"/>
              <a:sym typeface="Arial"/>
            </a:endParaRPr>
          </a:p>
        </p:txBody>
      </p:sp>
      <p:sp>
        <p:nvSpPr>
          <p:cNvPr id="1060" name="Google Shape;1060;p34"/>
          <p:cNvSpPr/>
          <p:nvPr/>
        </p:nvSpPr>
        <p:spPr>
          <a:xfrm>
            <a:off x="245452" y="7679300"/>
            <a:ext cx="2319347" cy="2351682"/>
          </a:xfrm>
          <a:custGeom>
            <a:avLst/>
            <a:gdLst/>
            <a:ahLst/>
            <a:cxnLst/>
            <a:rect l="l" t="t" r="r" b="b"/>
            <a:pathLst>
              <a:path w="2319347" h="2351682" extrusionOk="0">
                <a:moveTo>
                  <a:pt x="0" y="0"/>
                </a:moveTo>
                <a:lnTo>
                  <a:pt x="2319347" y="0"/>
                </a:lnTo>
                <a:lnTo>
                  <a:pt x="2319347" y="2351683"/>
                </a:lnTo>
                <a:lnTo>
                  <a:pt x="0" y="2351683"/>
                </a:lnTo>
                <a:lnTo>
                  <a:pt x="0" y="0"/>
                </a:lnTo>
                <a:close/>
              </a:path>
            </a:pathLst>
          </a:custGeom>
          <a:blipFill rotWithShape="1">
            <a:blip r:embed="rId12">
              <a:alphaModFix amt="58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35"/>
          <p:cNvSpPr/>
          <p:nvPr/>
        </p:nvSpPr>
        <p:spPr>
          <a:xfrm flipH="1">
            <a:off x="0" y="0"/>
            <a:ext cx="18288000" cy="10287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2" t="-25936" r="-6978" b="-81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7" name="Google Shape;1067;p35"/>
          <p:cNvSpPr/>
          <p:nvPr/>
        </p:nvSpPr>
        <p:spPr>
          <a:xfrm>
            <a:off x="6306406" y="3237735"/>
            <a:ext cx="4890977" cy="151176"/>
          </a:xfrm>
          <a:custGeom>
            <a:avLst/>
            <a:gdLst/>
            <a:ahLst/>
            <a:cxnLst/>
            <a:rect l="l" t="t" r="r" b="b"/>
            <a:pathLst>
              <a:path w="4890977" h="151176" extrusionOk="0">
                <a:moveTo>
                  <a:pt x="0" y="0"/>
                </a:moveTo>
                <a:lnTo>
                  <a:pt x="4890977" y="0"/>
                </a:lnTo>
                <a:lnTo>
                  <a:pt x="4890977" y="151175"/>
                </a:lnTo>
                <a:lnTo>
                  <a:pt x="0" y="1511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8" name="Google Shape;1068;p35"/>
          <p:cNvSpPr txBox="1"/>
          <p:nvPr/>
        </p:nvSpPr>
        <p:spPr>
          <a:xfrm>
            <a:off x="712302" y="8155302"/>
            <a:ext cx="3446214" cy="14909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The right to move and reside freely within the EU.</a:t>
            </a:r>
            <a:endParaRPr/>
          </a:p>
          <a:p>
            <a:pPr marL="0" marR="0" lvl="0" indent="0" algn="ctr" rtl="0">
              <a:lnSpc>
                <a:spcPct val="140014"/>
              </a:lnSpc>
              <a:spcBef>
                <a:spcPts val="0"/>
              </a:spcBef>
              <a:spcAft>
                <a:spcPts val="0"/>
              </a:spcAft>
              <a:buNone/>
            </a:pPr>
            <a:endParaRPr sz="2799">
              <a:solidFill>
                <a:srgbClr val="402B2B"/>
              </a:solidFill>
              <a:latin typeface="Play"/>
              <a:ea typeface="Play"/>
              <a:cs typeface="Play"/>
              <a:sym typeface="Play"/>
            </a:endParaRPr>
          </a:p>
        </p:txBody>
      </p:sp>
      <p:sp>
        <p:nvSpPr>
          <p:cNvPr id="1069" name="Google Shape;1069;p35"/>
          <p:cNvSpPr txBox="1"/>
          <p:nvPr/>
        </p:nvSpPr>
        <p:spPr>
          <a:xfrm>
            <a:off x="4851283" y="8186801"/>
            <a:ext cx="3656700" cy="14625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500">
                <a:solidFill>
                  <a:srgbClr val="402B2B"/>
                </a:solidFill>
                <a:latin typeface="Play"/>
                <a:ea typeface="Play"/>
                <a:cs typeface="Play"/>
                <a:sym typeface="Play"/>
              </a:rPr>
              <a:t>The right to participate in the democratic life of the EU</a:t>
            </a:r>
            <a:endParaRPr sz="2500"/>
          </a:p>
        </p:txBody>
      </p:sp>
      <p:grpSp>
        <p:nvGrpSpPr>
          <p:cNvPr id="1070" name="Google Shape;1070;p35"/>
          <p:cNvGrpSpPr/>
          <p:nvPr/>
        </p:nvGrpSpPr>
        <p:grpSpPr>
          <a:xfrm rot="-71184">
            <a:off x="563436" y="4502432"/>
            <a:ext cx="3642449" cy="3979643"/>
            <a:chOff x="0" y="0"/>
            <a:chExt cx="4856598" cy="5306191"/>
          </a:xfrm>
        </p:grpSpPr>
        <p:sp>
          <p:nvSpPr>
            <p:cNvPr id="1071" name="Google Shape;1071;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72" name="Google Shape;1072;p35"/>
            <p:cNvGrpSpPr/>
            <p:nvPr/>
          </p:nvGrpSpPr>
          <p:grpSpPr>
            <a:xfrm>
              <a:off x="189223" y="0"/>
              <a:ext cx="4667375" cy="4663005"/>
              <a:chOff x="0" y="0"/>
              <a:chExt cx="3255264" cy="3252216"/>
            </a:xfrm>
          </p:grpSpPr>
          <p:sp>
            <p:nvSpPr>
              <p:cNvPr id="1073" name="Google Shape;1073;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4" name="Google Shape;1074;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7">
                  <a:alphaModFix/>
                </a:blip>
                <a:stretch>
                  <a:fillRect l="-46220" r="-4622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075" name="Google Shape;1075;p35"/>
          <p:cNvSpPr/>
          <p:nvPr/>
        </p:nvSpPr>
        <p:spPr>
          <a:xfrm rot="564876">
            <a:off x="3652107" y="4328658"/>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76" name="Google Shape;1076;p35"/>
          <p:cNvGrpSpPr/>
          <p:nvPr/>
        </p:nvGrpSpPr>
        <p:grpSpPr>
          <a:xfrm rot="-71184">
            <a:off x="9078223" y="4462227"/>
            <a:ext cx="3642449" cy="3979643"/>
            <a:chOff x="0" y="0"/>
            <a:chExt cx="4856598" cy="5306191"/>
          </a:xfrm>
        </p:grpSpPr>
        <p:sp>
          <p:nvSpPr>
            <p:cNvPr id="1077" name="Google Shape;1077;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78" name="Google Shape;1078;p35"/>
            <p:cNvGrpSpPr/>
            <p:nvPr/>
          </p:nvGrpSpPr>
          <p:grpSpPr>
            <a:xfrm>
              <a:off x="189223" y="0"/>
              <a:ext cx="4667375" cy="4663005"/>
              <a:chOff x="0" y="0"/>
              <a:chExt cx="3255264" cy="3252216"/>
            </a:xfrm>
          </p:grpSpPr>
          <p:sp>
            <p:nvSpPr>
              <p:cNvPr id="1079" name="Google Shape;1079;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0" name="Google Shape;1080;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9">
                  <a:alphaModFix/>
                </a:blip>
                <a:stretch>
                  <a:fillRect l="-49017" r="-4901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081" name="Google Shape;1081;p35"/>
          <p:cNvSpPr/>
          <p:nvPr/>
        </p:nvSpPr>
        <p:spPr>
          <a:xfrm rot="564876">
            <a:off x="12214166"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82" name="Google Shape;1082;p35"/>
          <p:cNvGrpSpPr/>
          <p:nvPr/>
        </p:nvGrpSpPr>
        <p:grpSpPr>
          <a:xfrm rot="-71184">
            <a:off x="4824575" y="4502432"/>
            <a:ext cx="3642449" cy="3979643"/>
            <a:chOff x="0" y="0"/>
            <a:chExt cx="4856598" cy="5306191"/>
          </a:xfrm>
        </p:grpSpPr>
        <p:sp>
          <p:nvSpPr>
            <p:cNvPr id="1083" name="Google Shape;1083;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84" name="Google Shape;1084;p35"/>
            <p:cNvGrpSpPr/>
            <p:nvPr/>
          </p:nvGrpSpPr>
          <p:grpSpPr>
            <a:xfrm>
              <a:off x="189223" y="0"/>
              <a:ext cx="4667375" cy="4663005"/>
              <a:chOff x="0" y="0"/>
              <a:chExt cx="3255264" cy="3252216"/>
            </a:xfrm>
          </p:grpSpPr>
          <p:sp>
            <p:nvSpPr>
              <p:cNvPr id="1085" name="Google Shape;1085;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6" name="Google Shape;1086;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0">
                  <a:alphaModFix/>
                </a:blip>
                <a:stretch>
                  <a:fillRect l="-15457" r="-1545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087" name="Google Shape;1087;p35"/>
          <p:cNvSpPr/>
          <p:nvPr/>
        </p:nvSpPr>
        <p:spPr>
          <a:xfrm rot="564876">
            <a:off x="8056060"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88" name="Google Shape;1088;p35"/>
          <p:cNvGrpSpPr/>
          <p:nvPr/>
        </p:nvGrpSpPr>
        <p:grpSpPr>
          <a:xfrm rot="3047705">
            <a:off x="-5953092" y="-2399286"/>
            <a:ext cx="8708432" cy="6031395"/>
            <a:chOff x="0" y="0"/>
            <a:chExt cx="3429000" cy="2374900"/>
          </a:xfrm>
        </p:grpSpPr>
        <p:sp>
          <p:nvSpPr>
            <p:cNvPr id="1089" name="Google Shape;1089;p3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0" name="Google Shape;1090;p3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91" name="Google Shape;1091;p35"/>
          <p:cNvSpPr/>
          <p:nvPr/>
        </p:nvSpPr>
        <p:spPr>
          <a:xfrm rot="-4335944">
            <a:off x="2052974" y="-95786"/>
            <a:ext cx="1157000" cy="299546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2" name="Google Shape;1092;p35"/>
          <p:cNvSpPr txBox="1"/>
          <p:nvPr/>
        </p:nvSpPr>
        <p:spPr>
          <a:xfrm>
            <a:off x="4749043" y="438790"/>
            <a:ext cx="8450700" cy="2364300"/>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8000">
                <a:solidFill>
                  <a:srgbClr val="402B2B"/>
                </a:solidFill>
                <a:latin typeface="Play"/>
                <a:ea typeface="Play"/>
                <a:cs typeface="Play"/>
                <a:sym typeface="Play"/>
              </a:rPr>
              <a:t>Rights of the European Citizen</a:t>
            </a:r>
            <a:endParaRPr sz="8000"/>
          </a:p>
        </p:txBody>
      </p:sp>
      <p:sp>
        <p:nvSpPr>
          <p:cNvPr id="1093" name="Google Shape;1093;p35"/>
          <p:cNvSpPr/>
          <p:nvPr/>
        </p:nvSpPr>
        <p:spPr>
          <a:xfrm rot="-8696648">
            <a:off x="16325826" y="9089432"/>
            <a:ext cx="2769237" cy="1883102"/>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4">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4" name="Google Shape;1094;p35"/>
          <p:cNvSpPr/>
          <p:nvPr/>
        </p:nvSpPr>
        <p:spPr>
          <a:xfrm rot="-1855457">
            <a:off x="17179307" y="7029479"/>
            <a:ext cx="1506778" cy="3901043"/>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5" name="Google Shape;1095;p35"/>
          <p:cNvSpPr/>
          <p:nvPr/>
        </p:nvSpPr>
        <p:spPr>
          <a:xfrm rot="-148964" flipH="1">
            <a:off x="14083673" y="360249"/>
            <a:ext cx="4804842" cy="3485355"/>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6" name="Google Shape;1096;p35"/>
          <p:cNvSpPr txBox="1"/>
          <p:nvPr/>
        </p:nvSpPr>
        <p:spPr>
          <a:xfrm>
            <a:off x="9162238" y="8231067"/>
            <a:ext cx="3656550" cy="5003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Respect for human dignity</a:t>
            </a:r>
            <a:endParaRPr/>
          </a:p>
        </p:txBody>
      </p:sp>
      <p:grpSp>
        <p:nvGrpSpPr>
          <p:cNvPr id="1097" name="Google Shape;1097;p35"/>
          <p:cNvGrpSpPr/>
          <p:nvPr/>
        </p:nvGrpSpPr>
        <p:grpSpPr>
          <a:xfrm rot="-71184">
            <a:off x="13240597" y="4441998"/>
            <a:ext cx="3642449" cy="3979643"/>
            <a:chOff x="0" y="0"/>
            <a:chExt cx="4856598" cy="5306191"/>
          </a:xfrm>
        </p:grpSpPr>
        <p:sp>
          <p:nvSpPr>
            <p:cNvPr id="1098" name="Google Shape;1098;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99" name="Google Shape;1099;p35"/>
            <p:cNvGrpSpPr/>
            <p:nvPr/>
          </p:nvGrpSpPr>
          <p:grpSpPr>
            <a:xfrm>
              <a:off x="189223" y="0"/>
              <a:ext cx="4667375" cy="4663005"/>
              <a:chOff x="0" y="0"/>
              <a:chExt cx="3255264" cy="3252216"/>
            </a:xfrm>
          </p:grpSpPr>
          <p:sp>
            <p:nvSpPr>
              <p:cNvPr id="1100" name="Google Shape;1100;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1" name="Google Shape;1101;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6">
                  <a:alphaModFix/>
                </a:blip>
                <a:stretch>
                  <a:fillRect l="-21109" r="-211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102" name="Google Shape;1102;p35"/>
          <p:cNvSpPr/>
          <p:nvPr/>
        </p:nvSpPr>
        <p:spPr>
          <a:xfrm rot="564876">
            <a:off x="16376540" y="423495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3" name="Google Shape;1103;p35"/>
          <p:cNvSpPr txBox="1"/>
          <p:nvPr/>
        </p:nvSpPr>
        <p:spPr>
          <a:xfrm>
            <a:off x="13324612" y="8210837"/>
            <a:ext cx="3656550" cy="5003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Equality between people.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p36"/>
          <p:cNvSpPr/>
          <p:nvPr/>
        </p:nvSpPr>
        <p:spPr>
          <a:xfrm flipH="1">
            <a:off x="0" y="0"/>
            <a:ext cx="18288000" cy="10287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2" t="-25936" r="-6978" b="-81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0" name="Google Shape;1110;p36"/>
          <p:cNvSpPr/>
          <p:nvPr/>
        </p:nvSpPr>
        <p:spPr>
          <a:xfrm>
            <a:off x="6306406" y="3237735"/>
            <a:ext cx="4890977" cy="151176"/>
          </a:xfrm>
          <a:custGeom>
            <a:avLst/>
            <a:gdLst/>
            <a:ahLst/>
            <a:cxnLst/>
            <a:rect l="l" t="t" r="r" b="b"/>
            <a:pathLst>
              <a:path w="4890977" h="151176" extrusionOk="0">
                <a:moveTo>
                  <a:pt x="0" y="0"/>
                </a:moveTo>
                <a:lnTo>
                  <a:pt x="4890977" y="0"/>
                </a:lnTo>
                <a:lnTo>
                  <a:pt x="4890977" y="151175"/>
                </a:lnTo>
                <a:lnTo>
                  <a:pt x="0" y="1511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1" name="Google Shape;1111;p36"/>
          <p:cNvSpPr txBox="1"/>
          <p:nvPr/>
        </p:nvSpPr>
        <p:spPr>
          <a:xfrm>
            <a:off x="13725291" y="8262620"/>
            <a:ext cx="3446214" cy="5003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Respect for the Law</a:t>
            </a:r>
            <a:endParaRPr/>
          </a:p>
        </p:txBody>
      </p:sp>
      <p:sp>
        <p:nvSpPr>
          <p:cNvPr id="1112" name="Google Shape;1112;p36"/>
          <p:cNvSpPr txBox="1"/>
          <p:nvPr/>
        </p:nvSpPr>
        <p:spPr>
          <a:xfrm>
            <a:off x="4851283" y="8186801"/>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Engagement in Democratic Processes</a:t>
            </a:r>
            <a:endParaRPr/>
          </a:p>
        </p:txBody>
      </p:sp>
      <p:grpSp>
        <p:nvGrpSpPr>
          <p:cNvPr id="1113" name="Google Shape;1113;p36"/>
          <p:cNvGrpSpPr/>
          <p:nvPr/>
        </p:nvGrpSpPr>
        <p:grpSpPr>
          <a:xfrm rot="-71184">
            <a:off x="13488247" y="4462227"/>
            <a:ext cx="3642449" cy="3979643"/>
            <a:chOff x="0" y="0"/>
            <a:chExt cx="4856598" cy="5306191"/>
          </a:xfrm>
        </p:grpSpPr>
        <p:sp>
          <p:nvSpPr>
            <p:cNvPr id="1114" name="Google Shape;1114;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15" name="Google Shape;1115;p36"/>
            <p:cNvGrpSpPr/>
            <p:nvPr/>
          </p:nvGrpSpPr>
          <p:grpSpPr>
            <a:xfrm>
              <a:off x="189223" y="0"/>
              <a:ext cx="4667375" cy="4663005"/>
              <a:chOff x="0" y="0"/>
              <a:chExt cx="3255264" cy="3252216"/>
            </a:xfrm>
          </p:grpSpPr>
          <p:sp>
            <p:nvSpPr>
              <p:cNvPr id="1116" name="Google Shape;1116;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7" name="Google Shape;1117;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7">
                  <a:alphaModFix/>
                </a:blip>
                <a:stretch>
                  <a:fillRect l="-38121" r="-38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118" name="Google Shape;1118;p36"/>
          <p:cNvGrpSpPr/>
          <p:nvPr/>
        </p:nvGrpSpPr>
        <p:grpSpPr>
          <a:xfrm rot="-71184">
            <a:off x="573471" y="4638757"/>
            <a:ext cx="3642449" cy="3979643"/>
            <a:chOff x="0" y="0"/>
            <a:chExt cx="4856598" cy="5306191"/>
          </a:xfrm>
        </p:grpSpPr>
        <p:sp>
          <p:nvSpPr>
            <p:cNvPr id="1119" name="Google Shape;1119;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20" name="Google Shape;1120;p36"/>
            <p:cNvGrpSpPr/>
            <p:nvPr/>
          </p:nvGrpSpPr>
          <p:grpSpPr>
            <a:xfrm>
              <a:off x="189223" y="0"/>
              <a:ext cx="4667375" cy="4663005"/>
              <a:chOff x="0" y="0"/>
              <a:chExt cx="3255264" cy="3252216"/>
            </a:xfrm>
          </p:grpSpPr>
          <p:sp>
            <p:nvSpPr>
              <p:cNvPr id="1121" name="Google Shape;1121;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2" name="Google Shape;1122;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8">
                  <a:alphaModFix/>
                </a:blip>
                <a:stretch>
                  <a:fillRect l="-10948" t="-25841" r="-20166" b="-656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123" name="Google Shape;1123;p36"/>
          <p:cNvSpPr/>
          <p:nvPr/>
        </p:nvSpPr>
        <p:spPr>
          <a:xfrm rot="564876">
            <a:off x="3652107" y="4328658"/>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24" name="Google Shape;1124;p36"/>
          <p:cNvGrpSpPr/>
          <p:nvPr/>
        </p:nvGrpSpPr>
        <p:grpSpPr>
          <a:xfrm rot="-71184">
            <a:off x="9078223" y="4462227"/>
            <a:ext cx="3642449" cy="3979643"/>
            <a:chOff x="0" y="0"/>
            <a:chExt cx="4856598" cy="5306191"/>
          </a:xfrm>
        </p:grpSpPr>
        <p:sp>
          <p:nvSpPr>
            <p:cNvPr id="1125" name="Google Shape;1125;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26" name="Google Shape;1126;p36"/>
            <p:cNvGrpSpPr/>
            <p:nvPr/>
          </p:nvGrpSpPr>
          <p:grpSpPr>
            <a:xfrm>
              <a:off x="189223" y="0"/>
              <a:ext cx="4667375" cy="4663005"/>
              <a:chOff x="0" y="0"/>
              <a:chExt cx="3255264" cy="3252216"/>
            </a:xfrm>
          </p:grpSpPr>
          <p:sp>
            <p:nvSpPr>
              <p:cNvPr id="1127" name="Google Shape;1127;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0">
                  <a:alphaModFix/>
                </a:blip>
                <a:stretch>
                  <a:fillRect l="-4974" r="-777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129" name="Google Shape;1129;p36"/>
          <p:cNvSpPr/>
          <p:nvPr/>
        </p:nvSpPr>
        <p:spPr>
          <a:xfrm rot="564876">
            <a:off x="12214166"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30" name="Google Shape;1130;p36"/>
          <p:cNvGrpSpPr/>
          <p:nvPr/>
        </p:nvGrpSpPr>
        <p:grpSpPr>
          <a:xfrm rot="-71184">
            <a:off x="4824575" y="4502432"/>
            <a:ext cx="3642449" cy="3979643"/>
            <a:chOff x="0" y="0"/>
            <a:chExt cx="4856598" cy="5306191"/>
          </a:xfrm>
        </p:grpSpPr>
        <p:sp>
          <p:nvSpPr>
            <p:cNvPr id="1131" name="Google Shape;1131;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32" name="Google Shape;1132;p36"/>
            <p:cNvGrpSpPr/>
            <p:nvPr/>
          </p:nvGrpSpPr>
          <p:grpSpPr>
            <a:xfrm>
              <a:off x="189223" y="0"/>
              <a:ext cx="4667375" cy="4663005"/>
              <a:chOff x="0" y="0"/>
              <a:chExt cx="3255264" cy="3252216"/>
            </a:xfrm>
          </p:grpSpPr>
          <p:sp>
            <p:nvSpPr>
              <p:cNvPr id="1133" name="Google Shape;1133;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4" name="Google Shape;1134;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1">
                  <a:alphaModFix/>
                </a:blip>
                <a:stretch>
                  <a:fillRect l="-16093" r="-1609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135" name="Google Shape;1135;p36"/>
          <p:cNvSpPr/>
          <p:nvPr/>
        </p:nvSpPr>
        <p:spPr>
          <a:xfrm rot="564876">
            <a:off x="8056060"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36" name="Google Shape;1136;p36"/>
          <p:cNvGrpSpPr/>
          <p:nvPr/>
        </p:nvGrpSpPr>
        <p:grpSpPr>
          <a:xfrm rot="3047705">
            <a:off x="-5953092" y="-2399286"/>
            <a:ext cx="8708432" cy="6031395"/>
            <a:chOff x="0" y="0"/>
            <a:chExt cx="3429000" cy="2374900"/>
          </a:xfrm>
        </p:grpSpPr>
        <p:sp>
          <p:nvSpPr>
            <p:cNvPr id="1137" name="Google Shape;1137;p3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8" name="Google Shape;1138;p3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3">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39" name="Google Shape;1139;p36"/>
          <p:cNvSpPr/>
          <p:nvPr/>
        </p:nvSpPr>
        <p:spPr>
          <a:xfrm rot="-4335944">
            <a:off x="2052974" y="-95786"/>
            <a:ext cx="1157000" cy="299546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0" name="Google Shape;1140;p36"/>
          <p:cNvSpPr txBox="1"/>
          <p:nvPr/>
        </p:nvSpPr>
        <p:spPr>
          <a:xfrm>
            <a:off x="4749043" y="438790"/>
            <a:ext cx="8450700" cy="2511900"/>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8500">
                <a:solidFill>
                  <a:srgbClr val="402B2B"/>
                </a:solidFill>
                <a:latin typeface="Play"/>
                <a:ea typeface="Play"/>
                <a:cs typeface="Play"/>
                <a:sym typeface="Play"/>
              </a:rPr>
              <a:t>Duties of the European Citizen</a:t>
            </a:r>
            <a:endParaRPr sz="8500"/>
          </a:p>
        </p:txBody>
      </p:sp>
      <p:sp>
        <p:nvSpPr>
          <p:cNvPr id="1141" name="Google Shape;1141;p36"/>
          <p:cNvSpPr/>
          <p:nvPr/>
        </p:nvSpPr>
        <p:spPr>
          <a:xfrm rot="-8696648">
            <a:off x="16325826" y="9089432"/>
            <a:ext cx="2769237" cy="1883102"/>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5">
              <a:alphaModFix amt="70000"/>
            </a:blip>
            <a:stretch>
              <a:fillRect l="-2487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2" name="Google Shape;1142;p36"/>
          <p:cNvSpPr/>
          <p:nvPr/>
        </p:nvSpPr>
        <p:spPr>
          <a:xfrm rot="-1855457">
            <a:off x="17179307" y="7029479"/>
            <a:ext cx="1506778" cy="3901043"/>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3" name="Google Shape;1143;p36"/>
          <p:cNvSpPr/>
          <p:nvPr/>
        </p:nvSpPr>
        <p:spPr>
          <a:xfrm rot="-148964" flipH="1">
            <a:off x="14083673" y="360249"/>
            <a:ext cx="4804842" cy="3485355"/>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4" name="Google Shape;1144;p36"/>
          <p:cNvSpPr txBox="1"/>
          <p:nvPr/>
        </p:nvSpPr>
        <p:spPr>
          <a:xfrm>
            <a:off x="9162238" y="8231067"/>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Contribute to Society and the Economy</a:t>
            </a:r>
            <a:endParaRPr/>
          </a:p>
        </p:txBody>
      </p:sp>
      <p:sp>
        <p:nvSpPr>
          <p:cNvPr id="1145" name="Google Shape;1145;p36"/>
          <p:cNvSpPr/>
          <p:nvPr/>
        </p:nvSpPr>
        <p:spPr>
          <a:xfrm rot="564876">
            <a:off x="16376540" y="423495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6" name="Google Shape;1146;p36"/>
          <p:cNvSpPr txBox="1"/>
          <p:nvPr/>
        </p:nvSpPr>
        <p:spPr>
          <a:xfrm>
            <a:off x="600179" y="8262620"/>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799">
                <a:solidFill>
                  <a:srgbClr val="402B2B"/>
                </a:solidFill>
                <a:latin typeface="Play"/>
                <a:ea typeface="Play"/>
                <a:cs typeface="Play"/>
                <a:sym typeface="Play"/>
              </a:rPr>
              <a:t>Solidarity and Support for Fundamental Values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51"/>
        <p:cNvGrpSpPr/>
        <p:nvPr/>
      </p:nvGrpSpPr>
      <p:grpSpPr>
        <a:xfrm>
          <a:off x="0" y="0"/>
          <a:ext cx="0" cy="0"/>
          <a:chOff x="0" y="0"/>
          <a:chExt cx="0" cy="0"/>
        </a:xfrm>
      </p:grpSpPr>
      <p:sp>
        <p:nvSpPr>
          <p:cNvPr id="1152" name="Google Shape;1152;p3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53" name="Google Shape;1153;p37"/>
          <p:cNvGrpSpPr/>
          <p:nvPr/>
        </p:nvGrpSpPr>
        <p:grpSpPr>
          <a:xfrm rot="-9182015">
            <a:off x="-2124369" y="5931532"/>
            <a:ext cx="7989165" cy="5533237"/>
            <a:chOff x="0" y="0"/>
            <a:chExt cx="3429000" cy="2374900"/>
          </a:xfrm>
        </p:grpSpPr>
        <p:sp>
          <p:nvSpPr>
            <p:cNvPr id="1154" name="Google Shape;1154;p3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5" name="Google Shape;1155;p3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156" name="Google Shape;1156;p37"/>
          <p:cNvGrpSpPr/>
          <p:nvPr/>
        </p:nvGrpSpPr>
        <p:grpSpPr>
          <a:xfrm>
            <a:off x="734279" y="386155"/>
            <a:ext cx="16819442" cy="9514689"/>
            <a:chOff x="0" y="0"/>
            <a:chExt cx="22425922" cy="12686252"/>
          </a:xfrm>
        </p:grpSpPr>
        <p:sp>
          <p:nvSpPr>
            <p:cNvPr id="1157" name="Google Shape;1157;p37"/>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8" name="Google Shape;1158;p37"/>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59" name="Google Shape;1159;p37"/>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0" name="Google Shape;1160;p37"/>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1" name="Google Shape;1161;p37"/>
          <p:cNvSpPr/>
          <p:nvPr/>
        </p:nvSpPr>
        <p:spPr>
          <a:xfrm>
            <a:off x="8761025" y="799715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2" name="Google Shape;1162;p37"/>
          <p:cNvSpPr txBox="1"/>
          <p:nvPr/>
        </p:nvSpPr>
        <p:spPr>
          <a:xfrm>
            <a:off x="2885732" y="3669514"/>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Roleplay Game: </a:t>
            </a:r>
            <a:endParaRPr/>
          </a:p>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“Citizen’s duties”</a:t>
            </a:r>
            <a:endParaRPr/>
          </a:p>
        </p:txBody>
      </p:sp>
      <p:sp>
        <p:nvSpPr>
          <p:cNvPr id="1163" name="Google Shape;1163;p37"/>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4" name="Google Shape;1164;p37"/>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5" name="Google Shape;1165;p37"/>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6" name="Google Shape;1166;p37"/>
          <p:cNvSpPr txBox="1"/>
          <p:nvPr/>
        </p:nvSpPr>
        <p:spPr>
          <a:xfrm>
            <a:off x="7478197" y="1686610"/>
            <a:ext cx="3331607"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7 </a:t>
            </a:r>
            <a:endParaRPr/>
          </a:p>
        </p:txBody>
      </p:sp>
      <p:sp>
        <p:nvSpPr>
          <p:cNvPr id="1167" name="Google Shape;1167;p37"/>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sp>
        <p:nvSpPr>
          <p:cNvPr id="1173" name="Google Shape;1173;p3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4" name="Google Shape;1174;p38"/>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75" name="Google Shape;1175;p38"/>
          <p:cNvGrpSpPr/>
          <p:nvPr/>
        </p:nvGrpSpPr>
        <p:grpSpPr>
          <a:xfrm rot="-9182015">
            <a:off x="-2124369" y="5931532"/>
            <a:ext cx="7989165" cy="5533237"/>
            <a:chOff x="0" y="0"/>
            <a:chExt cx="3429000" cy="2374900"/>
          </a:xfrm>
        </p:grpSpPr>
        <p:sp>
          <p:nvSpPr>
            <p:cNvPr id="1176" name="Google Shape;1176;p3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7" name="Google Shape;1177;p3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178" name="Google Shape;1178;p38"/>
          <p:cNvGrpSpPr/>
          <p:nvPr/>
        </p:nvGrpSpPr>
        <p:grpSpPr>
          <a:xfrm>
            <a:off x="734279" y="386155"/>
            <a:ext cx="16819442" cy="9514689"/>
            <a:chOff x="0" y="0"/>
            <a:chExt cx="22425922" cy="12686252"/>
          </a:xfrm>
        </p:grpSpPr>
        <p:sp>
          <p:nvSpPr>
            <p:cNvPr id="1179" name="Google Shape;1179;p38"/>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0" name="Google Shape;1180;p38"/>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81" name="Google Shape;1181;p38"/>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2" name="Google Shape;1182;p38"/>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3" name="Google Shape;1183;p38"/>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4" name="Google Shape;1184;p38"/>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5" name="Google Shape;1185;p38"/>
          <p:cNvSpPr txBox="1"/>
          <p:nvPr/>
        </p:nvSpPr>
        <p:spPr>
          <a:xfrm>
            <a:off x="3300710" y="3395837"/>
            <a:ext cx="11088300" cy="3078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0000">
                <a:solidFill>
                  <a:srgbClr val="AB6000"/>
                </a:solidFill>
                <a:latin typeface="Play"/>
                <a:ea typeface="Play"/>
                <a:cs typeface="Play"/>
                <a:sym typeface="Play"/>
              </a:rPr>
              <a:t>5.</a:t>
            </a:r>
            <a:r>
              <a:rPr lang="en-US" sz="10000">
                <a:solidFill>
                  <a:srgbClr val="402B2B"/>
                </a:solidFill>
                <a:latin typeface="Play"/>
                <a:ea typeface="Play"/>
                <a:cs typeface="Play"/>
                <a:sym typeface="Play"/>
              </a:rPr>
              <a:t> The Profile of the Global Citizen</a:t>
            </a:r>
            <a:endParaRPr sz="10000"/>
          </a:p>
        </p:txBody>
      </p:sp>
      <p:sp>
        <p:nvSpPr>
          <p:cNvPr id="1186" name="Google Shape;1186;p38"/>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974806"/>
        </a:solidFill>
        <a:effectLst/>
      </p:bgPr>
    </p:bg>
    <p:spTree>
      <p:nvGrpSpPr>
        <p:cNvPr id="1" name="Shape 1191"/>
        <p:cNvGrpSpPr/>
        <p:nvPr/>
      </p:nvGrpSpPr>
      <p:grpSpPr>
        <a:xfrm>
          <a:off x="0" y="0"/>
          <a:ext cx="0" cy="0"/>
          <a:chOff x="0" y="0"/>
          <a:chExt cx="0" cy="0"/>
        </a:xfrm>
      </p:grpSpPr>
      <p:sp>
        <p:nvSpPr>
          <p:cNvPr id="1192" name="Google Shape;1192;p3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3" name="Google Shape;1193;p39"/>
          <p:cNvSpPr/>
          <p:nvPr/>
        </p:nvSpPr>
        <p:spPr>
          <a:xfrm>
            <a:off x="-603974" y="4693825"/>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4" name="Google Shape;1194;p39"/>
          <p:cNvSpPr/>
          <p:nvPr/>
        </p:nvSpPr>
        <p:spPr>
          <a:xfrm>
            <a:off x="-378416" y="4997353"/>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5" name="Google Shape;1195;p39"/>
          <p:cNvSpPr/>
          <p:nvPr/>
        </p:nvSpPr>
        <p:spPr>
          <a:xfrm flipH="1">
            <a:off x="90298" y="-1069061"/>
            <a:ext cx="18145504" cy="1210483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6" name="Google Shape;1196;p39"/>
          <p:cNvSpPr/>
          <p:nvPr/>
        </p:nvSpPr>
        <p:spPr>
          <a:xfrm rot="-68087">
            <a:off x="765661" y="8696463"/>
            <a:ext cx="706674" cy="720177"/>
          </a:xfrm>
          <a:custGeom>
            <a:avLst/>
            <a:gdLst/>
            <a:ahLst/>
            <a:cxnLst/>
            <a:rect l="l" t="t" r="r" b="b"/>
            <a:pathLst>
              <a:path w="706674" h="720177" extrusionOk="0">
                <a:moveTo>
                  <a:pt x="0" y="0"/>
                </a:moveTo>
                <a:lnTo>
                  <a:pt x="706674" y="0"/>
                </a:lnTo>
                <a:lnTo>
                  <a:pt x="706674" y="720177"/>
                </a:lnTo>
                <a:lnTo>
                  <a:pt x="0" y="72017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7" name="Google Shape;1197;p39"/>
          <p:cNvSpPr/>
          <p:nvPr/>
        </p:nvSpPr>
        <p:spPr>
          <a:xfrm rot="-68087">
            <a:off x="16996261" y="6686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198" name="Google Shape;1198;p39"/>
          <p:cNvCxnSpPr/>
          <p:nvPr/>
        </p:nvCxnSpPr>
        <p:spPr>
          <a:xfrm>
            <a:off x="5943600" y="8685923"/>
            <a:ext cx="1575135" cy="0"/>
          </a:xfrm>
          <a:prstGeom prst="straightConnector1">
            <a:avLst/>
          </a:prstGeom>
          <a:noFill/>
          <a:ln w="85725" cap="rnd" cmpd="sng">
            <a:solidFill>
              <a:srgbClr val="402B2B"/>
            </a:solidFill>
            <a:prstDash val="dash"/>
            <a:round/>
            <a:headEnd type="none" w="sm" len="sm"/>
            <a:tailEnd type="none" w="sm" len="sm"/>
          </a:ln>
        </p:spPr>
      </p:cxnSp>
      <p:grpSp>
        <p:nvGrpSpPr>
          <p:cNvPr id="1199" name="Google Shape;1199;p39"/>
          <p:cNvGrpSpPr/>
          <p:nvPr/>
        </p:nvGrpSpPr>
        <p:grpSpPr>
          <a:xfrm rot="-7294832">
            <a:off x="13949573" y="8583298"/>
            <a:ext cx="10325542" cy="7151394"/>
            <a:chOff x="0" y="0"/>
            <a:chExt cx="3429000" cy="2374900"/>
          </a:xfrm>
        </p:grpSpPr>
        <p:sp>
          <p:nvSpPr>
            <p:cNvPr id="1200" name="Google Shape;1200;p3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1" name="Google Shape;1201;p3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02" name="Google Shape;1202;p39"/>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3" name="Google Shape;1203;p39"/>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4" name="Google Shape;1204;p39"/>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5" name="Google Shape;1205;p39"/>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6" name="Google Shape;1206;p39"/>
          <p:cNvSpPr txBox="1"/>
          <p:nvPr/>
        </p:nvSpPr>
        <p:spPr>
          <a:xfrm>
            <a:off x="4124417" y="308039"/>
            <a:ext cx="9534900" cy="175620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None/>
            </a:pPr>
            <a:r>
              <a:rPr lang="en-US" sz="3500">
                <a:solidFill>
                  <a:srgbClr val="402B2B"/>
                </a:solidFill>
                <a:latin typeface="Play"/>
                <a:ea typeface="Play"/>
                <a:cs typeface="Play"/>
                <a:sym typeface="Play"/>
              </a:rPr>
              <a:t>Global citizen  works to make the world a better place by respecting diversity and supporting common values like fairness and sustainability.</a:t>
            </a:r>
            <a:endParaRPr sz="3500"/>
          </a:p>
        </p:txBody>
      </p:sp>
      <p:sp>
        <p:nvSpPr>
          <p:cNvPr id="1207" name="Google Shape;1207;p39"/>
          <p:cNvSpPr txBox="1"/>
          <p:nvPr/>
        </p:nvSpPr>
        <p:spPr>
          <a:xfrm>
            <a:off x="1652690" y="5415206"/>
            <a:ext cx="3189054" cy="4265783"/>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None/>
            </a:pPr>
            <a:r>
              <a:rPr lang="en-US" sz="2000" dirty="0">
                <a:solidFill>
                  <a:srgbClr val="000000"/>
                </a:solidFill>
                <a:latin typeface="Atkinson Hyperlegible"/>
                <a:ea typeface="Atkinson Hyperlegible"/>
                <a:cs typeface="Atkinson Hyperlegible"/>
                <a:sym typeface="Atkinson Hyperlegible"/>
              </a:rPr>
              <a:t>Every person is part of many groups, like their family,</a:t>
            </a:r>
            <a:endParaRPr sz="1200" dirty="0"/>
          </a:p>
          <a:p>
            <a:pPr marL="0" marR="0" lvl="0" indent="0" algn="l" rtl="0">
              <a:lnSpc>
                <a:spcPct val="126000"/>
              </a:lnSpc>
              <a:spcBef>
                <a:spcPts val="0"/>
              </a:spcBef>
              <a:spcAft>
                <a:spcPts val="0"/>
              </a:spcAft>
              <a:buNone/>
            </a:pPr>
            <a:r>
              <a:rPr lang="en-US" sz="2000" dirty="0">
                <a:solidFill>
                  <a:srgbClr val="000000"/>
                </a:solidFill>
                <a:latin typeface="Atkinson Hyperlegible"/>
                <a:ea typeface="Atkinson Hyperlegible"/>
                <a:cs typeface="Atkinson Hyperlegible"/>
                <a:sym typeface="Atkinson Hyperlegible"/>
              </a:rPr>
              <a:t>school, or a sports team.</a:t>
            </a:r>
            <a:endParaRPr sz="2000" dirty="0">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None/>
            </a:pPr>
            <a:r>
              <a:rPr lang="en-US" sz="2000" dirty="0">
                <a:solidFill>
                  <a:srgbClr val="000000"/>
                </a:solidFill>
                <a:latin typeface="Atkinson Hyperlegible"/>
                <a:ea typeface="Atkinson Hyperlegible"/>
                <a:cs typeface="Atkinson Hyperlegible"/>
                <a:sym typeface="Atkinson Hyperlegible"/>
              </a:rPr>
              <a:t>These groups, along with work organizations and communities, </a:t>
            </a:r>
            <a:r>
              <a:rPr lang="en-US" sz="2000" b="1" dirty="0">
                <a:solidFill>
                  <a:srgbClr val="000000"/>
                </a:solidFill>
                <a:latin typeface="Atkinson Hyperlegible"/>
                <a:ea typeface="Atkinson Hyperlegible"/>
                <a:cs typeface="Atkinson Hyperlegible"/>
                <a:sym typeface="Atkinson Hyperlegible"/>
              </a:rPr>
              <a:t>make up society</a:t>
            </a:r>
            <a:r>
              <a:rPr lang="en-US" sz="2000" dirty="0">
                <a:solidFill>
                  <a:srgbClr val="000000"/>
                </a:solidFill>
                <a:latin typeface="Atkinson Hyperlegible"/>
                <a:ea typeface="Atkinson Hyperlegible"/>
                <a:cs typeface="Atkinson Hyperlegible"/>
                <a:sym typeface="Atkinson Hyperlegible"/>
              </a:rPr>
              <a:t>.  Together, they help shape things like the </a:t>
            </a:r>
            <a:r>
              <a:rPr lang="en-US" sz="2000" b="1" dirty="0">
                <a:solidFill>
                  <a:srgbClr val="000000"/>
                </a:solidFill>
                <a:latin typeface="Atkinson Hyperlegible"/>
                <a:ea typeface="Atkinson Hyperlegible"/>
                <a:cs typeface="Atkinson Hyperlegible"/>
                <a:sym typeface="Atkinson Hyperlegible"/>
              </a:rPr>
              <a:t>economy</a:t>
            </a:r>
            <a:r>
              <a:rPr lang="en-US" sz="2000" dirty="0">
                <a:solidFill>
                  <a:srgbClr val="000000"/>
                </a:solidFill>
                <a:latin typeface="Atkinson Hyperlegible"/>
                <a:ea typeface="Atkinson Hyperlegible"/>
                <a:cs typeface="Atkinson Hyperlegible"/>
                <a:sym typeface="Atkinson Hyperlegible"/>
              </a:rPr>
              <a:t> (money and jobs) and </a:t>
            </a:r>
            <a:r>
              <a:rPr lang="en-US" sz="2000" b="1" dirty="0">
                <a:solidFill>
                  <a:srgbClr val="000000"/>
                </a:solidFill>
                <a:latin typeface="Atkinson Hyperlegible"/>
                <a:ea typeface="Atkinson Hyperlegible"/>
                <a:cs typeface="Atkinson Hyperlegible"/>
                <a:sym typeface="Atkinson Hyperlegible"/>
              </a:rPr>
              <a:t>culture</a:t>
            </a:r>
            <a:r>
              <a:rPr lang="en-US" sz="2000" dirty="0">
                <a:solidFill>
                  <a:srgbClr val="000000"/>
                </a:solidFill>
                <a:latin typeface="Atkinson Hyperlegible"/>
                <a:ea typeface="Atkinson Hyperlegible"/>
                <a:cs typeface="Atkinson Hyperlegible"/>
                <a:sym typeface="Atkinson Hyperlegible"/>
              </a:rPr>
              <a:t> (traditions, beliefs) and </a:t>
            </a:r>
            <a:r>
              <a:rPr lang="en-US" sz="2000" b="1" dirty="0">
                <a:solidFill>
                  <a:srgbClr val="000000"/>
                </a:solidFill>
                <a:latin typeface="Atkinson Hyperlegible"/>
                <a:ea typeface="Atkinson Hyperlegible"/>
                <a:cs typeface="Atkinson Hyperlegible"/>
                <a:sym typeface="Atkinson Hyperlegible"/>
              </a:rPr>
              <a:t>ways of life</a:t>
            </a:r>
            <a:r>
              <a:rPr lang="en-US" sz="2000" dirty="0">
                <a:solidFill>
                  <a:srgbClr val="000000"/>
                </a:solidFill>
                <a:latin typeface="Atkinson Hyperlegible"/>
                <a:ea typeface="Atkinson Hyperlegible"/>
                <a:cs typeface="Atkinson Hyperlegible"/>
                <a:sym typeface="Atkinson Hyperlegible"/>
              </a:rPr>
              <a:t>.</a:t>
            </a:r>
            <a:endParaRPr sz="1200" dirty="0"/>
          </a:p>
        </p:txBody>
      </p:sp>
      <p:sp>
        <p:nvSpPr>
          <p:cNvPr id="1208" name="Google Shape;1208;p39"/>
          <p:cNvSpPr txBox="1"/>
          <p:nvPr/>
        </p:nvSpPr>
        <p:spPr>
          <a:xfrm>
            <a:off x="5616366" y="4262046"/>
            <a:ext cx="2915985" cy="3994023"/>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None/>
            </a:pPr>
            <a:r>
              <a:rPr lang="en-US" sz="2100">
                <a:solidFill>
                  <a:srgbClr val="000000"/>
                </a:solidFill>
                <a:latin typeface="Atkinson Hyperlegible"/>
                <a:ea typeface="Atkinson Hyperlegible"/>
                <a:cs typeface="Atkinson Hyperlegible"/>
                <a:sym typeface="Atkinson Hyperlegible"/>
              </a:rPr>
              <a:t>Everyone must be treated with respect, have their freedom protected, and have equal rights. </a:t>
            </a:r>
            <a:endParaRPr/>
          </a:p>
          <a:p>
            <a:pPr marL="0" marR="0" lvl="0" indent="0" algn="l" rtl="0">
              <a:lnSpc>
                <a:spcPct val="126000"/>
              </a:lnSpc>
              <a:spcBef>
                <a:spcPts val="0"/>
              </a:spcBef>
              <a:spcAft>
                <a:spcPts val="0"/>
              </a:spcAft>
              <a:buNone/>
            </a:pPr>
            <a:endParaRPr sz="2100">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None/>
            </a:pPr>
            <a:r>
              <a:rPr lang="en-US" sz="2100">
                <a:solidFill>
                  <a:srgbClr val="000000"/>
                </a:solidFill>
                <a:latin typeface="Atkinson Hyperlegible"/>
                <a:ea typeface="Atkinson Hyperlegible"/>
                <a:cs typeface="Atkinson Hyperlegible"/>
                <a:sym typeface="Atkinson Hyperlegible"/>
              </a:rPr>
              <a:t>These rules are written in the </a:t>
            </a:r>
            <a:r>
              <a:rPr lang="en-US" sz="2100" b="1">
                <a:solidFill>
                  <a:srgbClr val="000000"/>
                </a:solidFill>
                <a:latin typeface="Atkinson Hyperlegible"/>
                <a:ea typeface="Atkinson Hyperlegible"/>
                <a:cs typeface="Atkinson Hyperlegible"/>
                <a:sym typeface="Atkinson Hyperlegible"/>
              </a:rPr>
              <a:t>Treaty on European Union </a:t>
            </a:r>
            <a:r>
              <a:rPr lang="en-US" sz="2100">
                <a:solidFill>
                  <a:srgbClr val="000000"/>
                </a:solidFill>
                <a:latin typeface="Atkinson Hyperlegible"/>
                <a:ea typeface="Atkinson Hyperlegible"/>
                <a:cs typeface="Atkinson Hyperlegible"/>
                <a:sym typeface="Atkinson Hyperlegible"/>
              </a:rPr>
              <a:t>and the </a:t>
            </a:r>
            <a:r>
              <a:rPr lang="en-US" sz="2100" b="1">
                <a:solidFill>
                  <a:srgbClr val="000000"/>
                </a:solidFill>
                <a:latin typeface="Atkinson Hyperlegible"/>
                <a:ea typeface="Atkinson Hyperlegible"/>
                <a:cs typeface="Atkinson Hyperlegible"/>
                <a:sym typeface="Atkinson Hyperlegible"/>
              </a:rPr>
              <a:t>Charter of Fundamental Rights</a:t>
            </a:r>
            <a:r>
              <a:rPr lang="en-US" sz="2100">
                <a:solidFill>
                  <a:srgbClr val="000000"/>
                </a:solidFill>
                <a:latin typeface="Atkinson Hyperlegible"/>
                <a:ea typeface="Atkinson Hyperlegible"/>
                <a:cs typeface="Atkinson Hyperlegible"/>
                <a:sym typeface="Atkinson Hyperlegible"/>
              </a:rPr>
              <a:t>, which all countries agree to follow.</a:t>
            </a:r>
            <a:endParaRPr/>
          </a:p>
          <a:p>
            <a:pPr marL="0" marR="0" lvl="0" indent="0" algn="l" rtl="0">
              <a:lnSpc>
                <a:spcPct val="126000"/>
              </a:lnSpc>
              <a:spcBef>
                <a:spcPts val="0"/>
              </a:spcBef>
              <a:spcAft>
                <a:spcPts val="0"/>
              </a:spcAft>
              <a:buNone/>
            </a:pPr>
            <a:endParaRPr sz="2100">
              <a:solidFill>
                <a:srgbClr val="000000"/>
              </a:solidFill>
              <a:latin typeface="Atkinson Hyperlegible"/>
              <a:ea typeface="Atkinson Hyperlegible"/>
              <a:cs typeface="Atkinson Hyperlegible"/>
              <a:sym typeface="Atkinson Hyperlegible"/>
            </a:endParaRPr>
          </a:p>
        </p:txBody>
      </p:sp>
      <p:sp>
        <p:nvSpPr>
          <p:cNvPr id="1209" name="Google Shape;1209;p39"/>
          <p:cNvSpPr txBox="1"/>
          <p:nvPr/>
        </p:nvSpPr>
        <p:spPr>
          <a:xfrm>
            <a:off x="9817584" y="4973833"/>
            <a:ext cx="3258296" cy="5293116"/>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None/>
            </a:pPr>
            <a:r>
              <a:rPr lang="en-US" sz="2100" dirty="0">
                <a:solidFill>
                  <a:srgbClr val="000000"/>
                </a:solidFill>
                <a:latin typeface="Atkinson Hyperlegible"/>
                <a:ea typeface="Atkinson Hyperlegible"/>
                <a:cs typeface="Atkinson Hyperlegible"/>
                <a:sym typeface="Atkinson Hyperlegible"/>
              </a:rPr>
              <a:t>To be a good global citizen, you need to understand what’s </a:t>
            </a:r>
            <a:r>
              <a:rPr lang="en-US" sz="2100" b="1" dirty="0">
                <a:solidFill>
                  <a:srgbClr val="000000"/>
                </a:solidFill>
                <a:latin typeface="Atkinson Hyperlegible"/>
                <a:ea typeface="Atkinson Hyperlegible"/>
                <a:cs typeface="Atkinson Hyperlegible"/>
                <a:sym typeface="Atkinson Hyperlegible"/>
              </a:rPr>
              <a:t>happening in the world today and why it matters. </a:t>
            </a:r>
            <a:r>
              <a:rPr lang="en-US" sz="2100" dirty="0">
                <a:solidFill>
                  <a:srgbClr val="000000"/>
                </a:solidFill>
                <a:latin typeface="Atkinson Hyperlegible"/>
                <a:ea typeface="Atkinson Hyperlegible"/>
                <a:cs typeface="Atkinson Hyperlegible"/>
                <a:sym typeface="Atkinson Hyperlegible"/>
              </a:rPr>
              <a:t>Climate change, wars, and protests affect everyone. </a:t>
            </a:r>
            <a:endParaRPr sz="2100" dirty="0">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None/>
            </a:pPr>
            <a:r>
              <a:rPr lang="en-US" sz="2100" dirty="0">
                <a:solidFill>
                  <a:srgbClr val="000000"/>
                </a:solidFill>
                <a:latin typeface="Atkinson Hyperlegible"/>
                <a:ea typeface="Atkinson Hyperlegible"/>
                <a:cs typeface="Atkinson Hyperlegible"/>
                <a:sym typeface="Atkinson Hyperlegible"/>
              </a:rPr>
              <a:t>It’s important to </a:t>
            </a:r>
            <a:r>
              <a:rPr lang="en-US" sz="2100" b="1" dirty="0">
                <a:solidFill>
                  <a:srgbClr val="000000"/>
                </a:solidFill>
                <a:latin typeface="Atkinson Hyperlegible"/>
                <a:ea typeface="Atkinson Hyperlegible"/>
                <a:cs typeface="Atkinson Hyperlegible"/>
                <a:sym typeface="Atkinson Hyperlegible"/>
              </a:rPr>
              <a:t>learn from history</a:t>
            </a:r>
            <a:r>
              <a:rPr lang="en-US" sz="2100" dirty="0">
                <a:solidFill>
                  <a:srgbClr val="000000"/>
                </a:solidFill>
                <a:latin typeface="Atkinson Hyperlegible"/>
                <a:ea typeface="Atkinson Hyperlegible"/>
                <a:cs typeface="Atkinson Hyperlegible"/>
                <a:sym typeface="Atkinson Hyperlegible"/>
              </a:rPr>
              <a:t>, like how events such as World War II or the fall of the Berlin Wall changed Europe and the world.</a:t>
            </a:r>
            <a:endParaRPr dirty="0"/>
          </a:p>
        </p:txBody>
      </p:sp>
      <p:sp>
        <p:nvSpPr>
          <p:cNvPr id="1210" name="Google Shape;1210;p39"/>
          <p:cNvSpPr txBox="1"/>
          <p:nvPr/>
        </p:nvSpPr>
        <p:spPr>
          <a:xfrm>
            <a:off x="14123630" y="3287705"/>
            <a:ext cx="3332705" cy="4327398"/>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None/>
            </a:pPr>
            <a:r>
              <a:rPr lang="en-US" sz="2100" dirty="0">
                <a:solidFill>
                  <a:srgbClr val="000000"/>
                </a:solidFill>
                <a:latin typeface="Atkinson Hyperlegible"/>
                <a:ea typeface="Atkinson Hyperlegible"/>
                <a:cs typeface="Atkinson Hyperlegible"/>
                <a:sym typeface="Atkinson Hyperlegible"/>
              </a:rPr>
              <a:t>A global citizen understands that </a:t>
            </a:r>
            <a:r>
              <a:rPr lang="en-US" sz="2100" b="1" dirty="0">
                <a:solidFill>
                  <a:srgbClr val="000000"/>
                </a:solidFill>
                <a:latin typeface="Atkinson Hyperlegible"/>
                <a:ea typeface="Atkinson Hyperlegible"/>
                <a:cs typeface="Atkinson Hyperlegible"/>
                <a:sym typeface="Atkinson Hyperlegible"/>
              </a:rPr>
              <a:t>people have different languages, traditions, and ways of life</a:t>
            </a:r>
            <a:r>
              <a:rPr lang="en-US" sz="2100" dirty="0">
                <a:solidFill>
                  <a:srgbClr val="000000"/>
                </a:solidFill>
                <a:latin typeface="Atkinson Hyperlegible"/>
                <a:ea typeface="Atkinson Hyperlegible"/>
                <a:cs typeface="Atkinson Hyperlegible"/>
                <a:sym typeface="Atkinson Hyperlegible"/>
              </a:rPr>
              <a:t>, and that these differences make the world more interesting and connected. </a:t>
            </a:r>
            <a:endParaRPr dirty="0"/>
          </a:p>
          <a:p>
            <a:pPr marL="0" marR="0" lvl="0" indent="0" algn="l" rtl="0">
              <a:lnSpc>
                <a:spcPct val="126000"/>
              </a:lnSpc>
              <a:spcBef>
                <a:spcPts val="0"/>
              </a:spcBef>
              <a:spcAft>
                <a:spcPts val="0"/>
              </a:spcAft>
              <a:buNone/>
            </a:pPr>
            <a:endParaRPr sz="2100" dirty="0">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None/>
            </a:pPr>
            <a:r>
              <a:rPr lang="en-US" sz="2100" dirty="0">
                <a:solidFill>
                  <a:srgbClr val="000000"/>
                </a:solidFill>
                <a:latin typeface="Atkinson Hyperlegible"/>
                <a:ea typeface="Atkinson Hyperlegible"/>
                <a:cs typeface="Atkinson Hyperlegible"/>
                <a:sym typeface="Atkinson Hyperlegible"/>
              </a:rPr>
              <a:t>At the same time, </a:t>
            </a:r>
            <a:r>
              <a:rPr lang="en-US" sz="2100" b="1" dirty="0">
                <a:solidFill>
                  <a:srgbClr val="000000"/>
                </a:solidFill>
                <a:latin typeface="Atkinson Hyperlegible"/>
                <a:ea typeface="Atkinson Hyperlegible"/>
                <a:cs typeface="Atkinson Hyperlegible"/>
                <a:sym typeface="Atkinson Hyperlegible"/>
              </a:rPr>
              <a:t>people from different backgrounds share common values, like respecting each other and working together.</a:t>
            </a:r>
            <a:endParaRPr dirty="0"/>
          </a:p>
        </p:txBody>
      </p:sp>
      <p:sp>
        <p:nvSpPr>
          <p:cNvPr id="1211" name="Google Shape;1211;p39"/>
          <p:cNvSpPr/>
          <p:nvPr/>
        </p:nvSpPr>
        <p:spPr>
          <a:xfrm>
            <a:off x="1575515" y="4078174"/>
            <a:ext cx="2915926" cy="1106130"/>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2" name="Google Shape;1212;p39"/>
          <p:cNvSpPr txBox="1"/>
          <p:nvPr/>
        </p:nvSpPr>
        <p:spPr>
          <a:xfrm>
            <a:off x="1652690" y="4223946"/>
            <a:ext cx="2767800" cy="7389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FFFBF2"/>
                </a:solidFill>
                <a:latin typeface="Ultra"/>
                <a:ea typeface="Ultra"/>
                <a:cs typeface="Ultra"/>
                <a:sym typeface="Ultra"/>
              </a:rPr>
              <a:t>People, Groups and Society</a:t>
            </a:r>
            <a:endParaRPr sz="2000"/>
          </a:p>
        </p:txBody>
      </p:sp>
      <p:sp>
        <p:nvSpPr>
          <p:cNvPr id="1213" name="Google Shape;1213;p39"/>
          <p:cNvSpPr/>
          <p:nvPr/>
        </p:nvSpPr>
        <p:spPr>
          <a:xfrm>
            <a:off x="5505347" y="3308910"/>
            <a:ext cx="3086151" cy="895986"/>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4" name="Google Shape;1214;p39"/>
          <p:cNvSpPr txBox="1"/>
          <p:nvPr/>
        </p:nvSpPr>
        <p:spPr>
          <a:xfrm>
            <a:off x="5531282" y="3528535"/>
            <a:ext cx="3086100" cy="307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FFFBF2"/>
                </a:solidFill>
                <a:latin typeface="Ultra"/>
                <a:ea typeface="Ultra"/>
                <a:cs typeface="Ultra"/>
                <a:sym typeface="Ultra"/>
              </a:rPr>
              <a:t>Values of Europe</a:t>
            </a:r>
            <a:endParaRPr sz="2000"/>
          </a:p>
        </p:txBody>
      </p:sp>
      <p:sp>
        <p:nvSpPr>
          <p:cNvPr id="1215" name="Google Shape;1215;p39"/>
          <p:cNvSpPr/>
          <p:nvPr/>
        </p:nvSpPr>
        <p:spPr>
          <a:xfrm>
            <a:off x="9623451" y="3691433"/>
            <a:ext cx="3086151" cy="1155606"/>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6" name="Google Shape;1216;p39"/>
          <p:cNvSpPr txBox="1"/>
          <p:nvPr/>
        </p:nvSpPr>
        <p:spPr>
          <a:xfrm>
            <a:off x="9817584" y="3852729"/>
            <a:ext cx="2767800" cy="7389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FFFBF2"/>
                </a:solidFill>
                <a:latin typeface="Ultra"/>
                <a:ea typeface="Ultra"/>
                <a:cs typeface="Ultra"/>
                <a:sym typeface="Ultra"/>
              </a:rPr>
              <a:t>World Events and History</a:t>
            </a:r>
            <a:endParaRPr sz="2000"/>
          </a:p>
        </p:txBody>
      </p:sp>
      <p:sp>
        <p:nvSpPr>
          <p:cNvPr id="1217" name="Google Shape;1217;p39"/>
          <p:cNvSpPr/>
          <p:nvPr/>
        </p:nvSpPr>
        <p:spPr>
          <a:xfrm>
            <a:off x="14163583" y="1713574"/>
            <a:ext cx="3086151" cy="1413004"/>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8" name="Google Shape;1218;p39"/>
          <p:cNvSpPr txBox="1"/>
          <p:nvPr/>
        </p:nvSpPr>
        <p:spPr>
          <a:xfrm>
            <a:off x="14221330" y="1705920"/>
            <a:ext cx="2767800" cy="11697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FFFBF2"/>
                </a:solidFill>
                <a:latin typeface="Ultra"/>
                <a:ea typeface="Ultra"/>
                <a:cs typeface="Ultra"/>
                <a:sym typeface="Ultra"/>
              </a:rPr>
              <a:t>Diversity and Cultural Identities</a:t>
            </a:r>
            <a:endParaRPr sz="2000"/>
          </a:p>
        </p:txBody>
      </p:sp>
      <p:cxnSp>
        <p:nvCxnSpPr>
          <p:cNvPr id="1219" name="Google Shape;1219;p39"/>
          <p:cNvCxnSpPr>
            <a:stCxn id="1211" idx="3"/>
          </p:cNvCxnSpPr>
          <p:nvPr/>
        </p:nvCxnSpPr>
        <p:spPr>
          <a:xfrm rot="10800000" flipH="1">
            <a:off x="4491441" y="3832339"/>
            <a:ext cx="958800" cy="798900"/>
          </a:xfrm>
          <a:prstGeom prst="straightConnector1">
            <a:avLst/>
          </a:prstGeom>
          <a:noFill/>
          <a:ln w="57150" cap="flat" cmpd="sng">
            <a:solidFill>
              <a:srgbClr val="BD4B48"/>
            </a:solidFill>
            <a:prstDash val="dash"/>
            <a:round/>
            <a:headEnd type="none" w="sm" len="sm"/>
            <a:tailEnd type="none" w="sm" len="sm"/>
          </a:ln>
        </p:spPr>
      </p:cxnSp>
      <p:cxnSp>
        <p:nvCxnSpPr>
          <p:cNvPr id="1220" name="Google Shape;1220;p39"/>
          <p:cNvCxnSpPr/>
          <p:nvPr/>
        </p:nvCxnSpPr>
        <p:spPr>
          <a:xfrm rot="10800000">
            <a:off x="8664550" y="3832192"/>
            <a:ext cx="958901" cy="492342"/>
          </a:xfrm>
          <a:prstGeom prst="straightConnector1">
            <a:avLst/>
          </a:prstGeom>
          <a:noFill/>
          <a:ln w="60325" cap="flat" cmpd="sng">
            <a:solidFill>
              <a:srgbClr val="BD4B48"/>
            </a:solidFill>
            <a:prstDash val="dash"/>
            <a:round/>
            <a:headEnd type="none" w="sm" len="sm"/>
            <a:tailEnd type="none" w="sm" len="sm"/>
          </a:ln>
        </p:spPr>
      </p:cxnSp>
      <p:cxnSp>
        <p:nvCxnSpPr>
          <p:cNvPr id="1221" name="Google Shape;1221;p39"/>
          <p:cNvCxnSpPr>
            <a:endCxn id="1217" idx="1"/>
          </p:cNvCxnSpPr>
          <p:nvPr/>
        </p:nvCxnSpPr>
        <p:spPr>
          <a:xfrm rot="10800000" flipH="1">
            <a:off x="12709483" y="2420076"/>
            <a:ext cx="1454100" cy="1851000"/>
          </a:xfrm>
          <a:prstGeom prst="straightConnector1">
            <a:avLst/>
          </a:prstGeom>
          <a:noFill/>
          <a:ln w="60325" cap="flat" cmpd="sng">
            <a:solidFill>
              <a:srgbClr val="974806"/>
            </a:solidFill>
            <a:prstDash val="dash"/>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7" name="Google Shape;1227;p4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8" name="Google Shape;1228;p40"/>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9" name="Google Shape;1229;p40"/>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0" name="Google Shape;1230;p40"/>
          <p:cNvSpPr/>
          <p:nvPr/>
        </p:nvSpPr>
        <p:spPr>
          <a:xfrm flipH="1">
            <a:off x="90298" y="-1069061"/>
            <a:ext cx="18145504" cy="1210483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1" name="Google Shape;1231;p40"/>
          <p:cNvSpPr/>
          <p:nvPr/>
        </p:nvSpPr>
        <p:spPr>
          <a:xfrm rot="-68087">
            <a:off x="16996261" y="6686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32" name="Google Shape;1232;p40"/>
          <p:cNvGrpSpPr/>
          <p:nvPr/>
        </p:nvGrpSpPr>
        <p:grpSpPr>
          <a:xfrm rot="-7294832">
            <a:off x="13949573" y="8583298"/>
            <a:ext cx="10325542" cy="7151394"/>
            <a:chOff x="0" y="0"/>
            <a:chExt cx="3429000" cy="2374900"/>
          </a:xfrm>
        </p:grpSpPr>
        <p:sp>
          <p:nvSpPr>
            <p:cNvPr id="1233" name="Google Shape;1233;p4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4" name="Google Shape;1234;p4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35" name="Google Shape;1235;p40"/>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6" name="Google Shape;1236;p40"/>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7" name="Google Shape;1237;p40"/>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8" name="Google Shape;1238;p40"/>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39" name="Google Shape;1239;p40"/>
          <p:cNvGrpSpPr/>
          <p:nvPr/>
        </p:nvGrpSpPr>
        <p:grpSpPr>
          <a:xfrm rot="-746325">
            <a:off x="1338153" y="3833855"/>
            <a:ext cx="3536820" cy="4107937"/>
            <a:chOff x="0" y="0"/>
            <a:chExt cx="5466080" cy="6348730"/>
          </a:xfrm>
        </p:grpSpPr>
        <p:sp>
          <p:nvSpPr>
            <p:cNvPr id="1240" name="Google Shape;1240;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1" name="Google Shape;1241;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2" name="Google Shape;1242;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3" name="Google Shape;1243;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44" name="Google Shape;1244;p40"/>
          <p:cNvSpPr txBox="1"/>
          <p:nvPr/>
        </p:nvSpPr>
        <p:spPr>
          <a:xfrm>
            <a:off x="3971530" y="197887"/>
            <a:ext cx="9534900" cy="131130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None/>
            </a:pPr>
            <a:r>
              <a:rPr lang="en-US" sz="4000">
                <a:solidFill>
                  <a:srgbClr val="402B2B"/>
                </a:solidFill>
                <a:latin typeface="Play"/>
                <a:ea typeface="Play"/>
                <a:cs typeface="Play"/>
                <a:sym typeface="Play"/>
              </a:rPr>
              <a:t>Europe is built on some important shared values that everyone agrees on</a:t>
            </a:r>
            <a:endParaRPr sz="4000"/>
          </a:p>
        </p:txBody>
      </p:sp>
      <p:sp>
        <p:nvSpPr>
          <p:cNvPr id="1245" name="Google Shape;1245;p40"/>
          <p:cNvSpPr txBox="1"/>
          <p:nvPr/>
        </p:nvSpPr>
        <p:spPr>
          <a:xfrm rot="-794375">
            <a:off x="1446653" y="4258192"/>
            <a:ext cx="3114373" cy="238950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300" b="1">
                <a:solidFill>
                  <a:srgbClr val="000000"/>
                </a:solidFill>
                <a:latin typeface="Arial"/>
                <a:ea typeface="Arial"/>
                <a:cs typeface="Arial"/>
                <a:sym typeface="Arial"/>
              </a:rPr>
              <a:t>Every person deserves to be treated with respect and should have their basic needs and rights protected.</a:t>
            </a:r>
            <a:endParaRPr/>
          </a:p>
        </p:txBody>
      </p:sp>
      <p:sp>
        <p:nvSpPr>
          <p:cNvPr id="1246" name="Google Shape;1246;p40"/>
          <p:cNvSpPr txBox="1"/>
          <p:nvPr/>
        </p:nvSpPr>
        <p:spPr>
          <a:xfrm rot="-775932">
            <a:off x="2435750" y="7008517"/>
            <a:ext cx="2224326" cy="8248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Respect for human dignity </a:t>
            </a:r>
            <a:endParaRPr/>
          </a:p>
        </p:txBody>
      </p:sp>
      <p:sp>
        <p:nvSpPr>
          <p:cNvPr id="1247" name="Google Shape;1247;p40"/>
          <p:cNvSpPr/>
          <p:nvPr/>
        </p:nvSpPr>
        <p:spPr>
          <a:xfrm rot="-68087">
            <a:off x="1053258" y="414449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48" name="Google Shape;1248;p40"/>
          <p:cNvGrpSpPr/>
          <p:nvPr/>
        </p:nvGrpSpPr>
        <p:grpSpPr>
          <a:xfrm rot="111034">
            <a:off x="4930194" y="1966758"/>
            <a:ext cx="3536820" cy="4107937"/>
            <a:chOff x="0" y="0"/>
            <a:chExt cx="5466080" cy="6348730"/>
          </a:xfrm>
        </p:grpSpPr>
        <p:sp>
          <p:nvSpPr>
            <p:cNvPr id="1249" name="Google Shape;1249;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0" name="Google Shape;1250;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1" name="Google Shape;1251;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2" name="Google Shape;1252;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53" name="Google Shape;1253;p40"/>
          <p:cNvSpPr txBox="1"/>
          <p:nvPr/>
        </p:nvSpPr>
        <p:spPr>
          <a:xfrm rot="142649">
            <a:off x="5159753" y="2319580"/>
            <a:ext cx="2957846" cy="246272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People have the right to make their own choices, like where to live, what to believe, and what to say, as long as they don’t harm others.</a:t>
            </a:r>
            <a:endParaRPr sz="1300"/>
          </a:p>
        </p:txBody>
      </p:sp>
      <p:sp>
        <p:nvSpPr>
          <p:cNvPr id="1254" name="Google Shape;1254;p40"/>
          <p:cNvSpPr txBox="1"/>
          <p:nvPr/>
        </p:nvSpPr>
        <p:spPr>
          <a:xfrm rot="124707">
            <a:off x="4799416" y="5395364"/>
            <a:ext cx="3667659"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Freedom</a:t>
            </a:r>
            <a:endParaRPr/>
          </a:p>
        </p:txBody>
      </p:sp>
      <p:sp>
        <p:nvSpPr>
          <p:cNvPr id="1255" name="Google Shape;1255;p40"/>
          <p:cNvSpPr/>
          <p:nvPr/>
        </p:nvSpPr>
        <p:spPr>
          <a:xfrm rot="-68087">
            <a:off x="6622256" y="1805453"/>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56" name="Google Shape;1256;p40"/>
          <p:cNvGrpSpPr/>
          <p:nvPr/>
        </p:nvGrpSpPr>
        <p:grpSpPr>
          <a:xfrm rot="-183217">
            <a:off x="6101202" y="5944262"/>
            <a:ext cx="3536820" cy="4107937"/>
            <a:chOff x="0" y="0"/>
            <a:chExt cx="5466080" cy="6348730"/>
          </a:xfrm>
        </p:grpSpPr>
        <p:sp>
          <p:nvSpPr>
            <p:cNvPr id="1257" name="Google Shape;1257;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8" name="Google Shape;1258;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9" name="Google Shape;1259;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0" name="Google Shape;1260;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61" name="Google Shape;1261;p40"/>
          <p:cNvSpPr txBox="1"/>
          <p:nvPr/>
        </p:nvSpPr>
        <p:spPr>
          <a:xfrm rot="-172874">
            <a:off x="6504744" y="6404967"/>
            <a:ext cx="2727863" cy="232536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200" b="1">
                <a:solidFill>
                  <a:srgbClr val="402B2B"/>
                </a:solidFill>
                <a:latin typeface="Arial"/>
                <a:ea typeface="Arial"/>
                <a:cs typeface="Arial"/>
                <a:sym typeface="Arial"/>
              </a:rPr>
              <a:t>In Europe, people can vote and have a say in how their country is run. Leaders are chosen by the people.</a:t>
            </a:r>
            <a:endParaRPr/>
          </a:p>
        </p:txBody>
      </p:sp>
      <p:sp>
        <p:nvSpPr>
          <p:cNvPr id="1262" name="Google Shape;1262;p40"/>
          <p:cNvSpPr txBox="1"/>
          <p:nvPr/>
        </p:nvSpPr>
        <p:spPr>
          <a:xfrm rot="-218076">
            <a:off x="6821418" y="9293369"/>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Democracy</a:t>
            </a:r>
            <a:endParaRPr/>
          </a:p>
        </p:txBody>
      </p:sp>
      <p:grpSp>
        <p:nvGrpSpPr>
          <p:cNvPr id="1263" name="Google Shape;1263;p40"/>
          <p:cNvGrpSpPr/>
          <p:nvPr/>
        </p:nvGrpSpPr>
        <p:grpSpPr>
          <a:xfrm>
            <a:off x="9646466" y="1684304"/>
            <a:ext cx="3536820" cy="4107937"/>
            <a:chOff x="0" y="0"/>
            <a:chExt cx="5466080" cy="6348730"/>
          </a:xfrm>
        </p:grpSpPr>
        <p:sp>
          <p:nvSpPr>
            <p:cNvPr id="1264" name="Google Shape;1264;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5" name="Google Shape;1265;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6" name="Google Shape;1266;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7" name="Google Shape;1267;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68" name="Google Shape;1268;p40"/>
          <p:cNvSpPr txBox="1"/>
          <p:nvPr/>
        </p:nvSpPr>
        <p:spPr>
          <a:xfrm>
            <a:off x="9967651" y="2163681"/>
            <a:ext cx="2540652" cy="238950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300" b="1">
                <a:solidFill>
                  <a:srgbClr val="402B2B"/>
                </a:solidFill>
                <a:latin typeface="Arial"/>
                <a:ea typeface="Arial"/>
                <a:cs typeface="Arial"/>
                <a:sym typeface="Arial"/>
              </a:rPr>
              <a:t>Everyone should be treated equally, no matter their gender, race, or background.</a:t>
            </a:r>
            <a:endParaRPr/>
          </a:p>
        </p:txBody>
      </p:sp>
      <p:sp>
        <p:nvSpPr>
          <p:cNvPr id="1269" name="Google Shape;1269;p40"/>
          <p:cNvSpPr txBox="1"/>
          <p:nvPr/>
        </p:nvSpPr>
        <p:spPr>
          <a:xfrm>
            <a:off x="9646466" y="5131066"/>
            <a:ext cx="3667659"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Equality</a:t>
            </a:r>
            <a:endParaRPr/>
          </a:p>
        </p:txBody>
      </p:sp>
      <p:grpSp>
        <p:nvGrpSpPr>
          <p:cNvPr id="1270" name="Google Shape;1270;p40"/>
          <p:cNvGrpSpPr/>
          <p:nvPr/>
        </p:nvGrpSpPr>
        <p:grpSpPr>
          <a:xfrm rot="-538841">
            <a:off x="9945415" y="5721856"/>
            <a:ext cx="3536820" cy="4107937"/>
            <a:chOff x="0" y="0"/>
            <a:chExt cx="5466080" cy="6348730"/>
          </a:xfrm>
        </p:grpSpPr>
        <p:sp>
          <p:nvSpPr>
            <p:cNvPr id="1271" name="Google Shape;1271;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2" name="Google Shape;1272;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3" name="Google Shape;1273;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4" name="Google Shape;1274;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75" name="Google Shape;1275;p40"/>
          <p:cNvSpPr txBox="1"/>
          <p:nvPr/>
        </p:nvSpPr>
        <p:spPr>
          <a:xfrm rot="-559425">
            <a:off x="10317745" y="6528036"/>
            <a:ext cx="2572870" cy="174624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500" b="1">
                <a:solidFill>
                  <a:srgbClr val="402B2B"/>
                </a:solidFill>
                <a:latin typeface="Arial"/>
                <a:ea typeface="Arial"/>
                <a:cs typeface="Arial"/>
                <a:sym typeface="Arial"/>
              </a:rPr>
              <a:t> Laws apply to everyone, and no one is above the law.</a:t>
            </a:r>
            <a:endParaRPr/>
          </a:p>
        </p:txBody>
      </p:sp>
      <p:sp>
        <p:nvSpPr>
          <p:cNvPr id="1276" name="Google Shape;1276;p40"/>
          <p:cNvSpPr txBox="1"/>
          <p:nvPr/>
        </p:nvSpPr>
        <p:spPr>
          <a:xfrm rot="-525168">
            <a:off x="10112244" y="9134640"/>
            <a:ext cx="3667659"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Rule of law</a:t>
            </a:r>
            <a:endParaRPr/>
          </a:p>
        </p:txBody>
      </p:sp>
      <p:sp>
        <p:nvSpPr>
          <p:cNvPr id="1277" name="Google Shape;1277;p40"/>
          <p:cNvSpPr/>
          <p:nvPr/>
        </p:nvSpPr>
        <p:spPr>
          <a:xfrm rot="-68087">
            <a:off x="12511834" y="154717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8" name="Google Shape;1278;p40"/>
          <p:cNvSpPr/>
          <p:nvPr/>
        </p:nvSpPr>
        <p:spPr>
          <a:xfrm rot="-68087">
            <a:off x="7873165" y="5856437"/>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9" name="Google Shape;1279;p40"/>
          <p:cNvSpPr/>
          <p:nvPr/>
        </p:nvSpPr>
        <p:spPr>
          <a:xfrm rot="-68087">
            <a:off x="10025874" y="5856437"/>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80" name="Google Shape;1280;p40"/>
          <p:cNvGrpSpPr/>
          <p:nvPr/>
        </p:nvGrpSpPr>
        <p:grpSpPr>
          <a:xfrm rot="111034">
            <a:off x="13812134" y="2211135"/>
            <a:ext cx="3536820" cy="4107937"/>
            <a:chOff x="0" y="0"/>
            <a:chExt cx="5466080" cy="6348730"/>
          </a:xfrm>
        </p:grpSpPr>
        <p:sp>
          <p:nvSpPr>
            <p:cNvPr id="1281" name="Google Shape;1281;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2" name="Google Shape;1282;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3" name="Google Shape;1283;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4" name="Google Shape;1284;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85" name="Google Shape;1285;p40"/>
          <p:cNvSpPr txBox="1"/>
          <p:nvPr/>
        </p:nvSpPr>
        <p:spPr>
          <a:xfrm>
            <a:off x="14185208" y="2655179"/>
            <a:ext cx="2719200" cy="24627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These are basic rights that everyone should have, like the right to privacy, education, and protection from harm.</a:t>
            </a:r>
            <a:endParaRPr sz="2000"/>
          </a:p>
        </p:txBody>
      </p:sp>
      <p:sp>
        <p:nvSpPr>
          <p:cNvPr id="1286" name="Google Shape;1286;p40"/>
          <p:cNvSpPr txBox="1"/>
          <p:nvPr/>
        </p:nvSpPr>
        <p:spPr>
          <a:xfrm rot="124707">
            <a:off x="13759336" y="5504308"/>
            <a:ext cx="3667659" cy="76327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a:solidFill>
                  <a:srgbClr val="000000"/>
                </a:solidFill>
                <a:latin typeface="Arial"/>
                <a:ea typeface="Arial"/>
                <a:cs typeface="Arial"/>
                <a:sym typeface="Arial"/>
              </a:rPr>
              <a:t>Respect for </a:t>
            </a:r>
            <a:endParaRPr/>
          </a:p>
          <a:p>
            <a:pPr marL="0" marR="0" lvl="0" indent="0" algn="ctr" rtl="0">
              <a:lnSpc>
                <a:spcPct val="140018"/>
              </a:lnSpc>
              <a:spcBef>
                <a:spcPts val="0"/>
              </a:spcBef>
              <a:spcAft>
                <a:spcPts val="0"/>
              </a:spcAft>
              <a:buNone/>
            </a:pPr>
            <a:r>
              <a:rPr lang="en-US" sz="2199">
                <a:solidFill>
                  <a:srgbClr val="000000"/>
                </a:solidFill>
                <a:latin typeface="Arial"/>
                <a:ea typeface="Arial"/>
                <a:cs typeface="Arial"/>
                <a:sym typeface="Arial"/>
              </a:rPr>
              <a:t>human rights:</a:t>
            </a:r>
            <a:endParaRPr/>
          </a:p>
        </p:txBody>
      </p:sp>
      <p:sp>
        <p:nvSpPr>
          <p:cNvPr id="1287" name="Google Shape;1287;p40"/>
          <p:cNvSpPr/>
          <p:nvPr/>
        </p:nvSpPr>
        <p:spPr>
          <a:xfrm rot="-68087">
            <a:off x="15504197" y="2049830"/>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8" name="Google Shape;1288;p40"/>
          <p:cNvSpPr txBox="1"/>
          <p:nvPr/>
        </p:nvSpPr>
        <p:spPr>
          <a:xfrm>
            <a:off x="389357" y="8540751"/>
            <a:ext cx="5434590" cy="1436291"/>
          </a:xfrm>
          <a:prstGeom prst="rect">
            <a:avLst/>
          </a:prstGeom>
          <a:noFill/>
          <a:ln>
            <a:noFill/>
          </a:ln>
        </p:spPr>
        <p:txBody>
          <a:bodyPr spcFirstLastPara="1" wrap="square" lIns="0" tIns="0" rIns="0" bIns="0" anchor="t" anchorCtr="0">
            <a:spAutoFit/>
          </a:bodyPr>
          <a:lstStyle/>
          <a:p>
            <a:pPr marL="0" marR="0" lvl="0" indent="0" algn="ctr" rtl="0">
              <a:lnSpc>
                <a:spcPct val="116666"/>
              </a:lnSpc>
              <a:spcBef>
                <a:spcPts val="0"/>
              </a:spcBef>
              <a:spcAft>
                <a:spcPts val="0"/>
              </a:spcAft>
              <a:buNone/>
            </a:pPr>
            <a:r>
              <a:rPr lang="en-US" sz="2400" b="1">
                <a:solidFill>
                  <a:srgbClr val="493423"/>
                </a:solidFill>
                <a:latin typeface="Times New Roman"/>
                <a:ea typeface="Times New Roman"/>
                <a:cs typeface="Times New Roman"/>
                <a:sym typeface="Times New Roman"/>
              </a:rPr>
              <a:t>Article II of the </a:t>
            </a:r>
            <a:endParaRPr/>
          </a:p>
          <a:p>
            <a:pPr marL="0" marR="0" lvl="0" indent="0" algn="ctr" rtl="0">
              <a:lnSpc>
                <a:spcPct val="116666"/>
              </a:lnSpc>
              <a:spcBef>
                <a:spcPts val="0"/>
              </a:spcBef>
              <a:spcAft>
                <a:spcPts val="0"/>
              </a:spcAft>
              <a:buNone/>
            </a:pPr>
            <a:r>
              <a:rPr lang="en-US" sz="2400" b="1">
                <a:solidFill>
                  <a:srgbClr val="493423"/>
                </a:solidFill>
                <a:latin typeface="Times New Roman"/>
                <a:ea typeface="Times New Roman"/>
                <a:cs typeface="Times New Roman"/>
                <a:sym typeface="Times New Roman"/>
              </a:rPr>
              <a:t>Treaty on European Union </a:t>
            </a:r>
            <a:endParaRPr/>
          </a:p>
          <a:p>
            <a:pPr marL="0" marR="0" lvl="0" indent="0" algn="ctr" rtl="0">
              <a:lnSpc>
                <a:spcPct val="116666"/>
              </a:lnSpc>
              <a:spcBef>
                <a:spcPts val="0"/>
              </a:spcBef>
              <a:spcAft>
                <a:spcPts val="0"/>
              </a:spcAft>
              <a:buNone/>
            </a:pPr>
            <a:r>
              <a:rPr lang="en-US" sz="2400" b="1">
                <a:solidFill>
                  <a:srgbClr val="493423"/>
                </a:solidFill>
                <a:latin typeface="Times New Roman"/>
                <a:ea typeface="Times New Roman"/>
                <a:cs typeface="Times New Roman"/>
                <a:sym typeface="Times New Roman"/>
              </a:rPr>
              <a:t>and </a:t>
            </a:r>
            <a:endParaRPr/>
          </a:p>
          <a:p>
            <a:pPr marL="0" marR="0" lvl="0" indent="0" algn="ctr" rtl="0">
              <a:lnSpc>
                <a:spcPct val="116666"/>
              </a:lnSpc>
              <a:spcBef>
                <a:spcPts val="0"/>
              </a:spcBef>
              <a:spcAft>
                <a:spcPts val="0"/>
              </a:spcAft>
              <a:buNone/>
            </a:pPr>
            <a:r>
              <a:rPr lang="en-US" sz="2400" b="1">
                <a:solidFill>
                  <a:srgbClr val="493423"/>
                </a:solidFill>
                <a:latin typeface="Times New Roman"/>
                <a:ea typeface="Times New Roman"/>
                <a:cs typeface="Times New Roman"/>
                <a:sym typeface="Times New Roman"/>
              </a:rPr>
              <a:t>the Charter of Fundamental Rights.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p4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5" name="Google Shape;1295;p41"/>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6" name="Google Shape;1296;p41"/>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7" name="Google Shape;1297;p41"/>
          <p:cNvSpPr/>
          <p:nvPr/>
        </p:nvSpPr>
        <p:spPr>
          <a:xfrm flipH="1">
            <a:off x="90298" y="-1069061"/>
            <a:ext cx="18145504" cy="1210483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8" name="Google Shape;1298;p41"/>
          <p:cNvSpPr/>
          <p:nvPr/>
        </p:nvSpPr>
        <p:spPr>
          <a:xfrm rot="-68087">
            <a:off x="16996261" y="6686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99" name="Google Shape;1299;p41"/>
          <p:cNvGrpSpPr/>
          <p:nvPr/>
        </p:nvGrpSpPr>
        <p:grpSpPr>
          <a:xfrm rot="-7294832">
            <a:off x="13949573" y="8583298"/>
            <a:ext cx="10325542" cy="7151394"/>
            <a:chOff x="0" y="0"/>
            <a:chExt cx="3429000" cy="2374900"/>
          </a:xfrm>
        </p:grpSpPr>
        <p:sp>
          <p:nvSpPr>
            <p:cNvPr id="1300" name="Google Shape;1300;p4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1" name="Google Shape;1301;p4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02" name="Google Shape;1302;p41"/>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3" name="Google Shape;1303;p41"/>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4" name="Google Shape;1304;p41"/>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5" name="Google Shape;1305;p41"/>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06" name="Google Shape;1306;p41"/>
          <p:cNvGrpSpPr/>
          <p:nvPr/>
        </p:nvGrpSpPr>
        <p:grpSpPr>
          <a:xfrm rot="-746325">
            <a:off x="1338153" y="3833855"/>
            <a:ext cx="3536820" cy="4107937"/>
            <a:chOff x="0" y="0"/>
            <a:chExt cx="5466080" cy="6348730"/>
          </a:xfrm>
        </p:grpSpPr>
        <p:sp>
          <p:nvSpPr>
            <p:cNvPr id="1307" name="Google Shape;1307;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8" name="Google Shape;1308;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22128" r="-22127"/>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9" name="Google Shape;1309;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0" name="Google Shape;1310;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11" name="Google Shape;1311;p41"/>
          <p:cNvSpPr txBox="1"/>
          <p:nvPr/>
        </p:nvSpPr>
        <p:spPr>
          <a:xfrm>
            <a:off x="3971530" y="197887"/>
            <a:ext cx="9534900" cy="200730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None/>
            </a:pPr>
            <a:r>
              <a:rPr lang="en-US" sz="4000">
                <a:solidFill>
                  <a:srgbClr val="402B2B"/>
                </a:solidFill>
                <a:latin typeface="Play"/>
                <a:ea typeface="Play"/>
                <a:cs typeface="Play"/>
                <a:sym typeface="Play"/>
              </a:rPr>
              <a:t>Diversity means that people come from different backgrounds, countries, and traditions. </a:t>
            </a:r>
            <a:endParaRPr sz="4000"/>
          </a:p>
        </p:txBody>
      </p:sp>
      <p:sp>
        <p:nvSpPr>
          <p:cNvPr id="1312" name="Google Shape;1312;p41"/>
          <p:cNvSpPr txBox="1"/>
          <p:nvPr/>
        </p:nvSpPr>
        <p:spPr>
          <a:xfrm rot="-775932">
            <a:off x="2348736" y="7223324"/>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Italy</a:t>
            </a:r>
            <a:endParaRPr/>
          </a:p>
        </p:txBody>
      </p:sp>
      <p:sp>
        <p:nvSpPr>
          <p:cNvPr id="1313" name="Google Shape;1313;p41"/>
          <p:cNvSpPr/>
          <p:nvPr/>
        </p:nvSpPr>
        <p:spPr>
          <a:xfrm rot="-68087">
            <a:off x="1053258" y="414449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14" name="Google Shape;1314;p41"/>
          <p:cNvGrpSpPr/>
          <p:nvPr/>
        </p:nvGrpSpPr>
        <p:grpSpPr>
          <a:xfrm rot="152813">
            <a:off x="5334604" y="6101688"/>
            <a:ext cx="3536820" cy="4107937"/>
            <a:chOff x="0" y="0"/>
            <a:chExt cx="5466080" cy="6348730"/>
          </a:xfrm>
        </p:grpSpPr>
        <p:sp>
          <p:nvSpPr>
            <p:cNvPr id="1315" name="Google Shape;1315;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6" name="Google Shape;1316;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5">
                <a:alphaModFix/>
              </a:blip>
              <a:stretch>
                <a:fillRect l="-21931" r="-21930"/>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7" name="Google Shape;1317;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8" name="Google Shape;1318;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19" name="Google Shape;1319;p41"/>
          <p:cNvGrpSpPr/>
          <p:nvPr/>
        </p:nvGrpSpPr>
        <p:grpSpPr>
          <a:xfrm rot="-404516">
            <a:off x="7192491" y="2627217"/>
            <a:ext cx="3536820" cy="4107937"/>
            <a:chOff x="0" y="0"/>
            <a:chExt cx="5466080" cy="6348730"/>
          </a:xfrm>
        </p:grpSpPr>
        <p:sp>
          <p:nvSpPr>
            <p:cNvPr id="1320" name="Google Shape;1320;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1" name="Google Shape;1321;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6">
                <a:alphaModFix/>
              </a:blip>
              <a:stretch>
                <a:fillRect l="-21931" r="-21930"/>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2" name="Google Shape;1322;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3" name="Google Shape;1323;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24" name="Google Shape;1324;p41"/>
          <p:cNvGrpSpPr/>
          <p:nvPr/>
        </p:nvGrpSpPr>
        <p:grpSpPr>
          <a:xfrm rot="971629">
            <a:off x="10180656" y="5395052"/>
            <a:ext cx="3536820" cy="4107937"/>
            <a:chOff x="0" y="0"/>
            <a:chExt cx="5466080" cy="6348730"/>
          </a:xfrm>
        </p:grpSpPr>
        <p:sp>
          <p:nvSpPr>
            <p:cNvPr id="1325" name="Google Shape;1325;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6" name="Google Shape;1326;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7">
                <a:alphaModFix/>
              </a:blip>
              <a:stretch>
                <a:fillRect l="-22128" r="-22127"/>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7" name="Google Shape;1327;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8" name="Google Shape;1328;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29" name="Google Shape;1329;p41"/>
          <p:cNvGrpSpPr/>
          <p:nvPr/>
        </p:nvGrpSpPr>
        <p:grpSpPr>
          <a:xfrm rot="-273065">
            <a:off x="13532470" y="2531594"/>
            <a:ext cx="3536820" cy="4107937"/>
            <a:chOff x="0" y="0"/>
            <a:chExt cx="5466080" cy="6348730"/>
          </a:xfrm>
        </p:grpSpPr>
        <p:sp>
          <p:nvSpPr>
            <p:cNvPr id="1330" name="Google Shape;1330;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1" name="Google Shape;1331;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8">
                <a:alphaModFix/>
              </a:blip>
              <a:stretch>
                <a:fillRect l="-22128" r="-22127"/>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2" name="Google Shape;1332;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3" name="Google Shape;1333;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34" name="Google Shape;1334;p41"/>
          <p:cNvGrpSpPr/>
          <p:nvPr/>
        </p:nvGrpSpPr>
        <p:grpSpPr>
          <a:xfrm rot="235289">
            <a:off x="9966272" y="1679261"/>
            <a:ext cx="3536820" cy="4107937"/>
            <a:chOff x="0" y="0"/>
            <a:chExt cx="5466080" cy="6348730"/>
          </a:xfrm>
        </p:grpSpPr>
        <p:sp>
          <p:nvSpPr>
            <p:cNvPr id="1335" name="Google Shape;1335;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6" name="Google Shape;1336;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9">
                <a:alphaModFix/>
              </a:blip>
              <a:stretch>
                <a:fillRect l="-17888" r="-17887"/>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7" name="Google Shape;1337;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8" name="Google Shape;1338;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39" name="Google Shape;1339;p41"/>
          <p:cNvGrpSpPr/>
          <p:nvPr/>
        </p:nvGrpSpPr>
        <p:grpSpPr>
          <a:xfrm rot="380328">
            <a:off x="3857654" y="2531596"/>
            <a:ext cx="3536820" cy="4107937"/>
            <a:chOff x="0" y="0"/>
            <a:chExt cx="5466080" cy="6348730"/>
          </a:xfrm>
        </p:grpSpPr>
        <p:sp>
          <p:nvSpPr>
            <p:cNvPr id="1340" name="Google Shape;1340;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1" name="Google Shape;1341;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20">
                <a:alphaModFix/>
              </a:blip>
              <a:stretch>
                <a:fillRect l="-19563" r="-19562"/>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2" name="Google Shape;1342;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3" name="Google Shape;1343;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44" name="Google Shape;1344;p41"/>
          <p:cNvSpPr txBox="1"/>
          <p:nvPr/>
        </p:nvSpPr>
        <p:spPr>
          <a:xfrm rot="427026">
            <a:off x="4166844" y="5977198"/>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Germany</a:t>
            </a:r>
            <a:endParaRPr/>
          </a:p>
        </p:txBody>
      </p:sp>
      <p:sp>
        <p:nvSpPr>
          <p:cNvPr id="1345" name="Google Shape;1345;p41"/>
          <p:cNvSpPr txBox="1"/>
          <p:nvPr/>
        </p:nvSpPr>
        <p:spPr>
          <a:xfrm rot="73751">
            <a:off x="5851936" y="9485895"/>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SPAIN</a:t>
            </a:r>
            <a:endParaRPr/>
          </a:p>
        </p:txBody>
      </p:sp>
      <p:sp>
        <p:nvSpPr>
          <p:cNvPr id="1346" name="Google Shape;1346;p41"/>
          <p:cNvSpPr txBox="1"/>
          <p:nvPr/>
        </p:nvSpPr>
        <p:spPr>
          <a:xfrm rot="-478876">
            <a:off x="8028531" y="6089844"/>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Sud Africa</a:t>
            </a:r>
            <a:endParaRPr/>
          </a:p>
        </p:txBody>
      </p:sp>
      <p:sp>
        <p:nvSpPr>
          <p:cNvPr id="1347" name="Google Shape;1347;p41"/>
          <p:cNvSpPr txBox="1"/>
          <p:nvPr/>
        </p:nvSpPr>
        <p:spPr>
          <a:xfrm rot="-279684">
            <a:off x="14232293" y="5890316"/>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FRANCE</a:t>
            </a:r>
            <a:endParaRPr/>
          </a:p>
        </p:txBody>
      </p:sp>
      <p:sp>
        <p:nvSpPr>
          <p:cNvPr id="1348" name="Google Shape;1348;p41"/>
          <p:cNvSpPr txBox="1"/>
          <p:nvPr/>
        </p:nvSpPr>
        <p:spPr>
          <a:xfrm rot="981388">
            <a:off x="10464895" y="8750434"/>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Romania</a:t>
            </a:r>
            <a:endParaRPr/>
          </a:p>
        </p:txBody>
      </p:sp>
      <p:sp>
        <p:nvSpPr>
          <p:cNvPr id="1349" name="Google Shape;1349;p41"/>
          <p:cNvSpPr txBox="1"/>
          <p:nvPr/>
        </p:nvSpPr>
        <p:spPr>
          <a:xfrm rot="186958">
            <a:off x="10456810" y="5091360"/>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ASIA</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4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56" name="Google Shape;1356;p42" descr="Immagine che contiene silhouette, ombra, bianco e nero"/>
          <p:cNvPicPr preferRelativeResize="0"/>
          <p:nvPr/>
        </p:nvPicPr>
        <p:blipFill rotWithShape="1">
          <a:blip r:embed="rId4">
            <a:alphaModFix amt="45000"/>
          </a:blip>
          <a:srcRect/>
          <a:stretch/>
        </p:blipFill>
        <p:spPr>
          <a:xfrm>
            <a:off x="-20614" y="4827114"/>
            <a:ext cx="18287999" cy="6243363"/>
          </a:xfrm>
          <a:prstGeom prst="rect">
            <a:avLst/>
          </a:prstGeom>
          <a:noFill/>
          <a:ln>
            <a:noFill/>
          </a:ln>
          <a:effectLst>
            <a:outerShdw blurRad="50800" dist="50800" dir="5400000" algn="ctr" rotWithShape="0">
              <a:srgbClr val="000000"/>
            </a:outerShdw>
          </a:effectLst>
        </p:spPr>
      </p:pic>
      <p:sp>
        <p:nvSpPr>
          <p:cNvPr id="1357" name="Google Shape;1357;p42"/>
          <p:cNvSpPr/>
          <p:nvPr/>
        </p:nvSpPr>
        <p:spPr>
          <a:xfrm>
            <a:off x="-405096" y="2813633"/>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8" name="Google Shape;1358;p42"/>
          <p:cNvSpPr/>
          <p:nvPr/>
        </p:nvSpPr>
        <p:spPr>
          <a:xfrm>
            <a:off x="-40428" y="3066293"/>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6">
              <a:alphaModFix/>
            </a:blip>
            <a:stretch>
              <a:fillRect t="-113460" b="-89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9" name="Google Shape;1359;p42"/>
          <p:cNvSpPr/>
          <p:nvPr/>
        </p:nvSpPr>
        <p:spPr>
          <a:xfrm flipH="1">
            <a:off x="-145116" y="-934330"/>
            <a:ext cx="18661716" cy="6231340"/>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7">
              <a:alphaModFix/>
            </a:blip>
            <a:stretch>
              <a:fillRect/>
            </a:stretch>
          </a:blipFill>
          <a:ln>
            <a:noFill/>
          </a:ln>
          <a:effectLst>
            <a:outerShdw blurRad="50800" dist="50800" dir="5400000" sx="102000" sy="102000" algn="ctr" rotWithShape="0">
              <a:srgbClr val="000000">
                <a:alpha val="3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0" name="Google Shape;1360;p42"/>
          <p:cNvSpPr/>
          <p:nvPr/>
        </p:nvSpPr>
        <p:spPr>
          <a:xfrm>
            <a:off x="1773760" y="2668151"/>
            <a:ext cx="2044674" cy="548934"/>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8">
              <a:alphaModFix/>
            </a:blip>
            <a:stretch>
              <a:fillRect t="-10117" r="-1200" b="-40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1" name="Google Shape;1361;p42"/>
          <p:cNvSpPr/>
          <p:nvPr/>
        </p:nvSpPr>
        <p:spPr>
          <a:xfrm>
            <a:off x="1832984" y="197866"/>
            <a:ext cx="2044674" cy="282135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2" name="Google Shape;1362;p42"/>
          <p:cNvSpPr txBox="1"/>
          <p:nvPr/>
        </p:nvSpPr>
        <p:spPr>
          <a:xfrm>
            <a:off x="4034617" y="285833"/>
            <a:ext cx="9534900" cy="1333200"/>
          </a:xfrm>
          <a:prstGeom prst="rect">
            <a:avLst/>
          </a:prstGeom>
          <a:noFill/>
          <a:ln>
            <a:noFill/>
          </a:ln>
        </p:spPr>
        <p:txBody>
          <a:bodyPr spcFirstLastPara="1" wrap="square" lIns="0" tIns="0" rIns="0" bIns="0" anchor="t" anchorCtr="0">
            <a:spAutoFit/>
          </a:bodyPr>
          <a:lstStyle/>
          <a:p>
            <a:pPr marL="0" marR="0" lvl="0" indent="0" algn="ctr" rtl="0">
              <a:lnSpc>
                <a:spcPct val="96240"/>
              </a:lnSpc>
              <a:spcBef>
                <a:spcPts val="0"/>
              </a:spcBef>
              <a:spcAft>
                <a:spcPts val="0"/>
              </a:spcAft>
              <a:buNone/>
            </a:pPr>
            <a:r>
              <a:rPr lang="en-US" sz="4500" b="0" i="0">
                <a:solidFill>
                  <a:srgbClr val="402B2B"/>
                </a:solidFill>
                <a:latin typeface="Play"/>
                <a:ea typeface="Play"/>
                <a:cs typeface="Play"/>
                <a:sym typeface="Play"/>
              </a:rPr>
              <a:t>EUROPEAN UNION  </a:t>
            </a:r>
            <a:endParaRPr sz="4500"/>
          </a:p>
          <a:p>
            <a:pPr marL="0" marR="0" lvl="0" indent="0" algn="ctr" rtl="0">
              <a:lnSpc>
                <a:spcPct val="96240"/>
              </a:lnSpc>
              <a:spcBef>
                <a:spcPts val="0"/>
              </a:spcBef>
              <a:spcAft>
                <a:spcPts val="0"/>
              </a:spcAft>
              <a:buNone/>
            </a:pPr>
            <a:r>
              <a:rPr lang="en-US" sz="4500" b="0" i="0">
                <a:solidFill>
                  <a:srgbClr val="402B2B"/>
                </a:solidFill>
                <a:latin typeface="Play"/>
                <a:ea typeface="Play"/>
                <a:cs typeface="Play"/>
                <a:sym typeface="Play"/>
              </a:rPr>
              <a:t>AND THE MIGRATION </a:t>
            </a:r>
            <a:r>
              <a:rPr lang="en-US" sz="4500">
                <a:solidFill>
                  <a:srgbClr val="402B2B"/>
                </a:solidFill>
                <a:latin typeface="Play"/>
                <a:ea typeface="Play"/>
                <a:cs typeface="Play"/>
                <a:sym typeface="Play"/>
              </a:rPr>
              <a:t>ISSUE</a:t>
            </a:r>
            <a:r>
              <a:rPr lang="en-US" sz="4500" b="0" i="0">
                <a:solidFill>
                  <a:srgbClr val="402B2B"/>
                </a:solidFill>
                <a:latin typeface="Play"/>
                <a:ea typeface="Play"/>
                <a:cs typeface="Play"/>
                <a:sym typeface="Play"/>
              </a:rPr>
              <a:t> </a:t>
            </a:r>
            <a:endParaRPr sz="4500">
              <a:solidFill>
                <a:srgbClr val="402B2B"/>
              </a:solidFill>
              <a:latin typeface="Play"/>
              <a:ea typeface="Play"/>
              <a:cs typeface="Play"/>
              <a:sym typeface="Play"/>
            </a:endParaRPr>
          </a:p>
        </p:txBody>
      </p:sp>
      <p:sp>
        <p:nvSpPr>
          <p:cNvPr id="1363" name="Google Shape;1363;p42"/>
          <p:cNvSpPr/>
          <p:nvPr/>
        </p:nvSpPr>
        <p:spPr>
          <a:xfrm rot="-5400000" flipH="1">
            <a:off x="7199422" y="2735982"/>
            <a:ext cx="6836591" cy="5026961"/>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7">
              <a:alphaModFix/>
            </a:blip>
            <a:stretch>
              <a:fillRect/>
            </a:stretch>
          </a:blipFill>
          <a:ln>
            <a:noFill/>
          </a:ln>
          <a:effectLst>
            <a:outerShdw blurRad="50800" dist="50800" dir="5400000" sx="102000" sy="102000" algn="ctr" rotWithShape="0">
              <a:srgbClr val="000000">
                <a:alpha val="6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4" name="Google Shape;1364;p42"/>
          <p:cNvSpPr txBox="1"/>
          <p:nvPr/>
        </p:nvSpPr>
        <p:spPr>
          <a:xfrm>
            <a:off x="8885598" y="2559217"/>
            <a:ext cx="3989061" cy="5509200"/>
          </a:xfrm>
          <a:prstGeom prst="rect">
            <a:avLst/>
          </a:prstGeom>
          <a:noFill/>
          <a:ln>
            <a:noFill/>
          </a:ln>
          <a:effectLst>
            <a:outerShdw blurRad="50800" dist="50800" dir="5400000" sx="3000" sy="3000" algn="ctr" rotWithShape="0">
              <a:srgbClr val="000000">
                <a:alpha val="42745"/>
              </a:srgbClr>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i="0">
                <a:solidFill>
                  <a:srgbClr val="402B2B"/>
                </a:solidFill>
                <a:latin typeface="Arial"/>
                <a:ea typeface="Arial"/>
                <a:cs typeface="Arial"/>
                <a:sym typeface="Arial"/>
              </a:rPr>
              <a:t>Promoting integration and inclusion: </a:t>
            </a:r>
            <a:endParaRPr/>
          </a:p>
          <a:p>
            <a:pPr marL="0" marR="0" lvl="0" indent="0" algn="l" rtl="0">
              <a:spcBef>
                <a:spcPts val="0"/>
              </a:spcBef>
              <a:spcAft>
                <a:spcPts val="0"/>
              </a:spcAft>
              <a:buNone/>
            </a:pPr>
            <a:r>
              <a:rPr lang="en-US" sz="2200" b="0" i="0">
                <a:solidFill>
                  <a:srgbClr val="402B2B"/>
                </a:solidFill>
                <a:latin typeface="Arial"/>
                <a:ea typeface="Arial"/>
                <a:cs typeface="Arial"/>
                <a:sym typeface="Arial"/>
              </a:rPr>
              <a:t>A global citizen would encourage policies and actions that help migrants integrate into society. </a:t>
            </a:r>
            <a:endParaRPr/>
          </a:p>
          <a:p>
            <a:pPr marL="0" marR="0" lvl="0" indent="0" algn="l" rtl="0">
              <a:spcBef>
                <a:spcPts val="0"/>
              </a:spcBef>
              <a:spcAft>
                <a:spcPts val="0"/>
              </a:spcAft>
              <a:buNone/>
            </a:pPr>
            <a:endParaRPr sz="2200">
              <a:solidFill>
                <a:srgbClr val="402B2B"/>
              </a:solidFill>
              <a:latin typeface="Arial"/>
              <a:ea typeface="Arial"/>
              <a:cs typeface="Arial"/>
              <a:sym typeface="Arial"/>
            </a:endParaRPr>
          </a:p>
          <a:p>
            <a:pPr marL="0" marR="0" lvl="0" indent="0" algn="l" rtl="0">
              <a:spcBef>
                <a:spcPts val="0"/>
              </a:spcBef>
              <a:spcAft>
                <a:spcPts val="0"/>
              </a:spcAft>
              <a:buNone/>
            </a:pPr>
            <a:r>
              <a:rPr lang="en-US" sz="2200" b="1" i="0">
                <a:solidFill>
                  <a:srgbClr val="402B2B"/>
                </a:solidFill>
                <a:latin typeface="Arial"/>
                <a:ea typeface="Arial"/>
                <a:cs typeface="Arial"/>
                <a:sym typeface="Arial"/>
              </a:rPr>
              <a:t>Supporting EU policies on migration:</a:t>
            </a:r>
            <a:r>
              <a:rPr lang="en-US" sz="2200" b="0" i="0">
                <a:solidFill>
                  <a:srgbClr val="402B2B"/>
                </a:solidFill>
                <a:latin typeface="Arial"/>
                <a:ea typeface="Arial"/>
                <a:cs typeface="Arial"/>
                <a:sym typeface="Arial"/>
              </a:rPr>
              <a:t> </a:t>
            </a:r>
            <a:endParaRPr/>
          </a:p>
          <a:p>
            <a:pPr marL="0" marR="0" lvl="0" indent="0" algn="l" rtl="0">
              <a:spcBef>
                <a:spcPts val="0"/>
              </a:spcBef>
              <a:spcAft>
                <a:spcPts val="0"/>
              </a:spcAft>
              <a:buNone/>
            </a:pPr>
            <a:r>
              <a:rPr lang="en-US" sz="2200" b="0" i="0">
                <a:solidFill>
                  <a:srgbClr val="402B2B"/>
                </a:solidFill>
                <a:latin typeface="Arial"/>
                <a:ea typeface="Arial"/>
                <a:cs typeface="Arial"/>
                <a:sym typeface="Arial"/>
              </a:rPr>
              <a:t>The EU has frameworks for handling migration, such as the Common European Asylum System, which ensures that those fleeing persecution can seek asylum. </a:t>
            </a:r>
            <a:endParaRPr sz="2200">
              <a:solidFill>
                <a:srgbClr val="402B2B"/>
              </a:solidFill>
              <a:latin typeface="Arial"/>
              <a:ea typeface="Arial"/>
              <a:cs typeface="Arial"/>
              <a:sym typeface="Arial"/>
            </a:endParaRPr>
          </a:p>
        </p:txBody>
      </p:sp>
      <p:sp>
        <p:nvSpPr>
          <p:cNvPr id="1365" name="Google Shape;1365;p42"/>
          <p:cNvSpPr/>
          <p:nvPr/>
        </p:nvSpPr>
        <p:spPr>
          <a:xfrm rot="-68087">
            <a:off x="8623603" y="1965636"/>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66" name="Google Shape;1366;p42"/>
          <p:cNvGrpSpPr/>
          <p:nvPr/>
        </p:nvGrpSpPr>
        <p:grpSpPr>
          <a:xfrm rot="-1081461">
            <a:off x="13314688" y="669812"/>
            <a:ext cx="4483720" cy="5207740"/>
            <a:chOff x="0" y="0"/>
            <a:chExt cx="5466080" cy="6348730"/>
          </a:xfrm>
        </p:grpSpPr>
        <p:sp>
          <p:nvSpPr>
            <p:cNvPr id="1367" name="Google Shape;1367;p42"/>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8" name="Google Shape;1368;p42"/>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1">
                <a:alphaModFix/>
              </a:blip>
              <a:stretch>
                <a:fillRect l="-35157" r="-35156"/>
              </a:stretch>
            </a:blipFill>
            <a:ln>
              <a:noFill/>
            </a:ln>
            <a:effectLst>
              <a:outerShdw blurRad="50800" dist="50800" dir="5400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9" name="Google Shape;1369;p42"/>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0" name="Google Shape;1370;p42"/>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71" name="Google Shape;1371;p42"/>
          <p:cNvSpPr txBox="1"/>
          <p:nvPr/>
        </p:nvSpPr>
        <p:spPr>
          <a:xfrm rot="-1095076">
            <a:off x="14528838" y="4759683"/>
            <a:ext cx="3048040" cy="8620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a:solidFill>
                  <a:schemeClr val="dk1"/>
                </a:solidFill>
                <a:latin typeface="Arial"/>
                <a:ea typeface="Arial"/>
                <a:cs typeface="Arial"/>
                <a:sym typeface="Arial"/>
              </a:rPr>
              <a:t>GLOBAL CITIZEN</a:t>
            </a:r>
            <a:endParaRPr sz="2500"/>
          </a:p>
          <a:p>
            <a:pPr marL="0" marR="0" lvl="0" indent="0" algn="ctr" rtl="0">
              <a:spcBef>
                <a:spcPts val="0"/>
              </a:spcBef>
              <a:spcAft>
                <a:spcPts val="0"/>
              </a:spcAft>
              <a:buNone/>
            </a:pPr>
            <a:r>
              <a:rPr lang="en-US" sz="2500">
                <a:solidFill>
                  <a:schemeClr val="dk1"/>
                </a:solidFill>
                <a:latin typeface="Arial"/>
                <a:ea typeface="Arial"/>
                <a:cs typeface="Arial"/>
                <a:sym typeface="Arial"/>
              </a:rPr>
              <a:t> BEHAVIOUR</a:t>
            </a:r>
            <a:endParaRPr sz="2500"/>
          </a:p>
        </p:txBody>
      </p:sp>
      <p:sp>
        <p:nvSpPr>
          <p:cNvPr id="1372" name="Google Shape;1372;p42"/>
          <p:cNvSpPr txBox="1"/>
          <p:nvPr/>
        </p:nvSpPr>
        <p:spPr>
          <a:xfrm rot="-1039413">
            <a:off x="13495877" y="1129696"/>
            <a:ext cx="3410892" cy="34778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i="0">
                <a:solidFill>
                  <a:srgbClr val="402B2B"/>
                </a:solidFill>
                <a:latin typeface="Arial"/>
                <a:ea typeface="Arial"/>
                <a:cs typeface="Arial"/>
                <a:sym typeface="Arial"/>
              </a:rPr>
              <a:t>A global citizen facing the migration challenge in their country would act in a way that promotes compassion, understanding, and responsibility towards both migrants and the local community. </a:t>
            </a:r>
            <a:endParaRPr sz="2200">
              <a:solidFill>
                <a:schemeClr val="dk1"/>
              </a:solidFill>
              <a:latin typeface="Arial"/>
              <a:ea typeface="Arial"/>
              <a:cs typeface="Arial"/>
              <a:sym typeface="Arial"/>
            </a:endParaRPr>
          </a:p>
        </p:txBody>
      </p:sp>
      <p:sp>
        <p:nvSpPr>
          <p:cNvPr id="1373" name="Google Shape;1373;p42"/>
          <p:cNvSpPr/>
          <p:nvPr/>
        </p:nvSpPr>
        <p:spPr>
          <a:xfrm rot="-5582632" flipH="1">
            <a:off x="1987355" y="3101617"/>
            <a:ext cx="6836591" cy="5026961"/>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7">
              <a:alphaModFix/>
            </a:blip>
            <a:stretch>
              <a:fillRect/>
            </a:stretch>
          </a:blipFill>
          <a:ln>
            <a:noFill/>
          </a:ln>
          <a:effectLst>
            <a:outerShdw blurRad="50800" dist="50800" dir="5400000" sx="102000" sy="102000" algn="ctr" rotWithShape="0">
              <a:srgbClr val="000000">
                <a:alpha val="5764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4" name="Google Shape;1374;p42"/>
          <p:cNvSpPr txBox="1"/>
          <p:nvPr/>
        </p:nvSpPr>
        <p:spPr>
          <a:xfrm rot="-238509">
            <a:off x="3320861" y="2729995"/>
            <a:ext cx="4049972" cy="5509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i="0">
                <a:solidFill>
                  <a:srgbClr val="402B2B"/>
                </a:solidFill>
                <a:latin typeface="Arial"/>
                <a:ea typeface="Arial"/>
                <a:cs typeface="Arial"/>
                <a:sym typeface="Arial"/>
              </a:rPr>
              <a:t>Understanding the causes of migration: </a:t>
            </a:r>
            <a:endParaRPr/>
          </a:p>
          <a:p>
            <a:pPr marL="0" marR="0" lvl="0" indent="0" algn="l" rtl="0">
              <a:spcBef>
                <a:spcPts val="0"/>
              </a:spcBef>
              <a:spcAft>
                <a:spcPts val="0"/>
              </a:spcAft>
              <a:buNone/>
            </a:pPr>
            <a:r>
              <a:rPr lang="en-US" sz="2200" b="0" i="0">
                <a:solidFill>
                  <a:srgbClr val="402B2B"/>
                </a:solidFill>
                <a:latin typeface="Arial"/>
                <a:ea typeface="Arial"/>
                <a:cs typeface="Arial"/>
                <a:sym typeface="Arial"/>
              </a:rPr>
              <a:t>A global citizen would seek to understand why people migrate, which can include escaping war, poverty, or environmental disasters. </a:t>
            </a:r>
            <a:endParaRPr/>
          </a:p>
          <a:p>
            <a:pPr marL="0" marR="0" lvl="0" indent="0" algn="l" rtl="0">
              <a:spcBef>
                <a:spcPts val="0"/>
              </a:spcBef>
              <a:spcAft>
                <a:spcPts val="0"/>
              </a:spcAft>
              <a:buNone/>
            </a:pPr>
            <a:endParaRPr sz="2200">
              <a:solidFill>
                <a:srgbClr val="402B2B"/>
              </a:solidFill>
              <a:latin typeface="Arial"/>
              <a:ea typeface="Arial"/>
              <a:cs typeface="Arial"/>
              <a:sym typeface="Arial"/>
            </a:endParaRPr>
          </a:p>
          <a:p>
            <a:pPr marL="0" marR="0" lvl="0" indent="0" algn="l" rtl="0">
              <a:spcBef>
                <a:spcPts val="0"/>
              </a:spcBef>
              <a:spcAft>
                <a:spcPts val="0"/>
              </a:spcAft>
              <a:buNone/>
            </a:pPr>
            <a:r>
              <a:rPr lang="en-US" sz="2200" b="1" i="0">
                <a:solidFill>
                  <a:srgbClr val="402B2B"/>
                </a:solidFill>
                <a:latin typeface="Arial"/>
                <a:ea typeface="Arial"/>
                <a:cs typeface="Arial"/>
                <a:sym typeface="Arial"/>
              </a:rPr>
              <a:t>Advocating for human rights:</a:t>
            </a:r>
            <a:r>
              <a:rPr lang="en-US" sz="2200" b="0" i="0">
                <a:solidFill>
                  <a:srgbClr val="402B2B"/>
                </a:solidFill>
                <a:latin typeface="Arial"/>
                <a:ea typeface="Arial"/>
                <a:cs typeface="Arial"/>
                <a:sym typeface="Arial"/>
              </a:rPr>
              <a:t> In line with EU values, a global citizen would support the idea that all people, regardless of where they come from, deserve to be treated with dignity and respect.</a:t>
            </a:r>
            <a:endParaRPr/>
          </a:p>
        </p:txBody>
      </p:sp>
      <p:sp>
        <p:nvSpPr>
          <p:cNvPr id="1375" name="Google Shape;1375;p42"/>
          <p:cNvSpPr/>
          <p:nvPr/>
        </p:nvSpPr>
        <p:spPr>
          <a:xfrm rot="-68087">
            <a:off x="4688723" y="2341668"/>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6" name="Google Shape;1376;p42"/>
          <p:cNvSpPr/>
          <p:nvPr/>
        </p:nvSpPr>
        <p:spPr>
          <a:xfrm rot="-68087">
            <a:off x="1012731" y="8671526"/>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7" name="Google Shape;1377;p42"/>
          <p:cNvSpPr/>
          <p:nvPr/>
        </p:nvSpPr>
        <p:spPr>
          <a:xfrm rot="-68087">
            <a:off x="15588802" y="28084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78" name="Google Shape;1378;p42"/>
          <p:cNvGrpSpPr/>
          <p:nvPr/>
        </p:nvGrpSpPr>
        <p:grpSpPr>
          <a:xfrm rot="-7294832">
            <a:off x="13949573" y="8583298"/>
            <a:ext cx="10325542" cy="7151394"/>
            <a:chOff x="0" y="0"/>
            <a:chExt cx="3429000" cy="2374900"/>
          </a:xfrm>
        </p:grpSpPr>
        <p:sp>
          <p:nvSpPr>
            <p:cNvPr id="1379" name="Google Shape;1379;p4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mt="77000"/>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0" name="Google Shape;1380;p4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3">
                <a:alphaModFix amt="77000"/>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81" name="Google Shape;1381;p42"/>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4">
              <a:alphaModFix amt="7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4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8" name="Google Shape;1388;p43"/>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9" name="Google Shape;1389;p43"/>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0" name="Google Shape;1390;p43"/>
          <p:cNvSpPr/>
          <p:nvPr/>
        </p:nvSpPr>
        <p:spPr>
          <a:xfrm flipH="1">
            <a:off x="90298" y="-1069061"/>
            <a:ext cx="18145504" cy="1210483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1" name="Google Shape;1391;p43"/>
          <p:cNvSpPr/>
          <p:nvPr/>
        </p:nvSpPr>
        <p:spPr>
          <a:xfrm rot="-68087">
            <a:off x="592477" y="88982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92" name="Google Shape;1392;p43"/>
          <p:cNvGrpSpPr/>
          <p:nvPr/>
        </p:nvGrpSpPr>
        <p:grpSpPr>
          <a:xfrm rot="-7294832">
            <a:off x="13949573" y="8583298"/>
            <a:ext cx="10325542" cy="7151394"/>
            <a:chOff x="0" y="0"/>
            <a:chExt cx="3429000" cy="2374900"/>
          </a:xfrm>
        </p:grpSpPr>
        <p:sp>
          <p:nvSpPr>
            <p:cNvPr id="1393" name="Google Shape;1393;p4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4" name="Google Shape;1394;p4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95" name="Google Shape;1395;p43"/>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6" name="Google Shape;1396;p43"/>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7" r="-1200" b="-40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7" name="Google Shape;1397;p43"/>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8" name="Google Shape;1398;p43"/>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9" name="Google Shape;1399;p43"/>
          <p:cNvSpPr txBox="1"/>
          <p:nvPr/>
        </p:nvSpPr>
        <p:spPr>
          <a:xfrm>
            <a:off x="3971530" y="548659"/>
            <a:ext cx="9534900" cy="200730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None/>
            </a:pPr>
            <a:r>
              <a:rPr lang="en-US" sz="4000">
                <a:solidFill>
                  <a:srgbClr val="402B2B"/>
                </a:solidFill>
                <a:latin typeface="Play"/>
                <a:ea typeface="Play"/>
                <a:cs typeface="Play"/>
                <a:sym typeface="Play"/>
              </a:rPr>
              <a:t>Global climate change is caused by things like pollution and deforestation, and it’s making the planet warmer. </a:t>
            </a:r>
            <a:endParaRPr sz="4000"/>
          </a:p>
        </p:txBody>
      </p:sp>
      <p:sp>
        <p:nvSpPr>
          <p:cNvPr id="1400" name="Google Shape;1400;p43"/>
          <p:cNvSpPr/>
          <p:nvPr/>
        </p:nvSpPr>
        <p:spPr>
          <a:xfrm>
            <a:off x="1924020" y="2889005"/>
            <a:ext cx="14428270" cy="9246610"/>
          </a:xfrm>
          <a:custGeom>
            <a:avLst/>
            <a:gdLst/>
            <a:ahLst/>
            <a:cxnLst/>
            <a:rect l="l" t="t" r="r" b="b"/>
            <a:pathLst>
              <a:path w="3135032" h="2009140" extrusionOk="0">
                <a:moveTo>
                  <a:pt x="3133356" y="1778000"/>
                </a:moveTo>
                <a:cubicBezTo>
                  <a:pt x="3131681" y="1276350"/>
                  <a:pt x="3111579" y="598170"/>
                  <a:pt x="3111579" y="97790"/>
                </a:cubicBezTo>
                <a:cubicBezTo>
                  <a:pt x="3111579" y="90170"/>
                  <a:pt x="3113255" y="82550"/>
                  <a:pt x="3113255" y="76200"/>
                </a:cubicBezTo>
                <a:cubicBezTo>
                  <a:pt x="3111579" y="74930"/>
                  <a:pt x="3109905" y="74930"/>
                  <a:pt x="3108229" y="73660"/>
                </a:cubicBezTo>
                <a:cubicBezTo>
                  <a:pt x="3108229" y="73660"/>
                  <a:pt x="3106554" y="74930"/>
                  <a:pt x="3106554" y="76200"/>
                </a:cubicBezTo>
                <a:cubicBezTo>
                  <a:pt x="3103204" y="82550"/>
                  <a:pt x="3096503" y="82550"/>
                  <a:pt x="3089803" y="82550"/>
                </a:cubicBezTo>
                <a:cubicBezTo>
                  <a:pt x="3081427" y="81280"/>
                  <a:pt x="3073052" y="74930"/>
                  <a:pt x="3063001" y="77470"/>
                </a:cubicBezTo>
                <a:cubicBezTo>
                  <a:pt x="3059651" y="78740"/>
                  <a:pt x="3052950" y="76200"/>
                  <a:pt x="3051275" y="73660"/>
                </a:cubicBezTo>
                <a:cubicBezTo>
                  <a:pt x="3046250" y="68580"/>
                  <a:pt x="3039549" y="68580"/>
                  <a:pt x="3032849" y="71120"/>
                </a:cubicBezTo>
                <a:cubicBezTo>
                  <a:pt x="3029498" y="72390"/>
                  <a:pt x="3026148" y="71120"/>
                  <a:pt x="3022798" y="71120"/>
                </a:cubicBezTo>
                <a:cubicBezTo>
                  <a:pt x="3017772" y="71120"/>
                  <a:pt x="3011072" y="69850"/>
                  <a:pt x="3006046" y="68580"/>
                </a:cubicBezTo>
                <a:cubicBezTo>
                  <a:pt x="3004372" y="68580"/>
                  <a:pt x="3001021" y="67310"/>
                  <a:pt x="2999346" y="67310"/>
                </a:cubicBezTo>
                <a:cubicBezTo>
                  <a:pt x="2994321" y="66040"/>
                  <a:pt x="2989295" y="62230"/>
                  <a:pt x="2984270" y="67310"/>
                </a:cubicBezTo>
                <a:cubicBezTo>
                  <a:pt x="2984270" y="67310"/>
                  <a:pt x="2980919" y="67310"/>
                  <a:pt x="2979245" y="66040"/>
                </a:cubicBezTo>
                <a:cubicBezTo>
                  <a:pt x="2977569" y="63500"/>
                  <a:pt x="2975894" y="59690"/>
                  <a:pt x="2974219" y="57150"/>
                </a:cubicBezTo>
                <a:cubicBezTo>
                  <a:pt x="2970869" y="53340"/>
                  <a:pt x="2970869" y="46990"/>
                  <a:pt x="2965843" y="44450"/>
                </a:cubicBezTo>
                <a:cubicBezTo>
                  <a:pt x="2962493" y="43180"/>
                  <a:pt x="2960818" y="41910"/>
                  <a:pt x="2959143" y="39370"/>
                </a:cubicBezTo>
                <a:cubicBezTo>
                  <a:pt x="2959143" y="38100"/>
                  <a:pt x="2955792" y="36830"/>
                  <a:pt x="2955792" y="35560"/>
                </a:cubicBezTo>
                <a:lnTo>
                  <a:pt x="2950767" y="31750"/>
                </a:lnTo>
                <a:cubicBezTo>
                  <a:pt x="2949092" y="29210"/>
                  <a:pt x="2947417" y="25400"/>
                  <a:pt x="2944067" y="24130"/>
                </a:cubicBezTo>
                <a:cubicBezTo>
                  <a:pt x="2937366" y="20320"/>
                  <a:pt x="2935691" y="15240"/>
                  <a:pt x="2939041" y="8890"/>
                </a:cubicBezTo>
                <a:cubicBezTo>
                  <a:pt x="2934016" y="7620"/>
                  <a:pt x="2930666" y="5080"/>
                  <a:pt x="2925640" y="5080"/>
                </a:cubicBezTo>
                <a:cubicBezTo>
                  <a:pt x="2905539" y="6350"/>
                  <a:pt x="2883762" y="8890"/>
                  <a:pt x="2863660" y="10160"/>
                </a:cubicBezTo>
                <a:cubicBezTo>
                  <a:pt x="2860310" y="10160"/>
                  <a:pt x="2855285" y="11430"/>
                  <a:pt x="2853610" y="12700"/>
                </a:cubicBezTo>
                <a:cubicBezTo>
                  <a:pt x="2840209" y="19050"/>
                  <a:pt x="2826808" y="13970"/>
                  <a:pt x="2813407" y="12700"/>
                </a:cubicBezTo>
                <a:cubicBezTo>
                  <a:pt x="2803356" y="12700"/>
                  <a:pt x="2793305" y="8890"/>
                  <a:pt x="2783254" y="7620"/>
                </a:cubicBezTo>
                <a:cubicBezTo>
                  <a:pt x="2771528" y="6350"/>
                  <a:pt x="2761478" y="7620"/>
                  <a:pt x="2749752" y="6350"/>
                </a:cubicBezTo>
                <a:cubicBezTo>
                  <a:pt x="2748077" y="6350"/>
                  <a:pt x="2746401" y="5080"/>
                  <a:pt x="2744726" y="3810"/>
                </a:cubicBezTo>
                <a:cubicBezTo>
                  <a:pt x="2741376" y="0"/>
                  <a:pt x="2734676" y="1270"/>
                  <a:pt x="2731325" y="2540"/>
                </a:cubicBezTo>
                <a:cubicBezTo>
                  <a:pt x="2726300" y="5080"/>
                  <a:pt x="2724625" y="8890"/>
                  <a:pt x="2721274" y="12700"/>
                </a:cubicBezTo>
                <a:cubicBezTo>
                  <a:pt x="2712899" y="13970"/>
                  <a:pt x="2701173" y="15240"/>
                  <a:pt x="2692797" y="19050"/>
                </a:cubicBezTo>
                <a:cubicBezTo>
                  <a:pt x="2686097" y="21590"/>
                  <a:pt x="2682747" y="22860"/>
                  <a:pt x="2677721" y="20320"/>
                </a:cubicBezTo>
                <a:lnTo>
                  <a:pt x="2676046" y="21590"/>
                </a:lnTo>
                <a:cubicBezTo>
                  <a:pt x="2679396" y="24130"/>
                  <a:pt x="2681071" y="27940"/>
                  <a:pt x="2684422" y="30480"/>
                </a:cubicBezTo>
                <a:cubicBezTo>
                  <a:pt x="2679396" y="31750"/>
                  <a:pt x="2672696" y="34290"/>
                  <a:pt x="2669346" y="33020"/>
                </a:cubicBezTo>
                <a:cubicBezTo>
                  <a:pt x="2660970" y="31750"/>
                  <a:pt x="2657620" y="34290"/>
                  <a:pt x="2650919" y="36830"/>
                </a:cubicBezTo>
                <a:cubicBezTo>
                  <a:pt x="2644219" y="40640"/>
                  <a:pt x="2635843" y="43180"/>
                  <a:pt x="2629142" y="45720"/>
                </a:cubicBezTo>
                <a:cubicBezTo>
                  <a:pt x="2627467" y="45720"/>
                  <a:pt x="2625792" y="45720"/>
                  <a:pt x="2624117" y="44450"/>
                </a:cubicBezTo>
                <a:cubicBezTo>
                  <a:pt x="2622442" y="44450"/>
                  <a:pt x="2620767" y="43180"/>
                  <a:pt x="2620767" y="43180"/>
                </a:cubicBezTo>
                <a:cubicBezTo>
                  <a:pt x="2612391" y="45720"/>
                  <a:pt x="2604015" y="48260"/>
                  <a:pt x="2595640" y="45720"/>
                </a:cubicBezTo>
                <a:cubicBezTo>
                  <a:pt x="2593965" y="45720"/>
                  <a:pt x="2593965" y="46990"/>
                  <a:pt x="2592289" y="46990"/>
                </a:cubicBezTo>
                <a:cubicBezTo>
                  <a:pt x="2582239" y="49530"/>
                  <a:pt x="2575538" y="58420"/>
                  <a:pt x="2562137" y="58420"/>
                </a:cubicBezTo>
                <a:cubicBezTo>
                  <a:pt x="2552087" y="58420"/>
                  <a:pt x="2542036" y="64770"/>
                  <a:pt x="2531985" y="64770"/>
                </a:cubicBezTo>
                <a:cubicBezTo>
                  <a:pt x="2520259" y="66040"/>
                  <a:pt x="2510208" y="68580"/>
                  <a:pt x="2500158" y="72390"/>
                </a:cubicBezTo>
                <a:cubicBezTo>
                  <a:pt x="2496807" y="73660"/>
                  <a:pt x="2493457" y="73660"/>
                  <a:pt x="2491782" y="73660"/>
                </a:cubicBezTo>
                <a:cubicBezTo>
                  <a:pt x="2483406" y="71120"/>
                  <a:pt x="2478381" y="74930"/>
                  <a:pt x="2475031" y="78740"/>
                </a:cubicBezTo>
                <a:cubicBezTo>
                  <a:pt x="2466655" y="87630"/>
                  <a:pt x="2453254" y="90170"/>
                  <a:pt x="2441528" y="92710"/>
                </a:cubicBezTo>
                <a:cubicBezTo>
                  <a:pt x="2426452" y="95250"/>
                  <a:pt x="2411376" y="96520"/>
                  <a:pt x="2396300" y="97790"/>
                </a:cubicBezTo>
                <a:cubicBezTo>
                  <a:pt x="2394624" y="97790"/>
                  <a:pt x="2392949" y="101600"/>
                  <a:pt x="2389599" y="102870"/>
                </a:cubicBezTo>
                <a:cubicBezTo>
                  <a:pt x="2387924" y="102870"/>
                  <a:pt x="2386249" y="101600"/>
                  <a:pt x="2386249" y="101600"/>
                </a:cubicBezTo>
                <a:cubicBezTo>
                  <a:pt x="2377873" y="109220"/>
                  <a:pt x="2372848" y="120650"/>
                  <a:pt x="2356097" y="119380"/>
                </a:cubicBezTo>
                <a:lnTo>
                  <a:pt x="2354421" y="119380"/>
                </a:lnTo>
                <a:cubicBezTo>
                  <a:pt x="2341020" y="125730"/>
                  <a:pt x="2327619" y="123190"/>
                  <a:pt x="2315893" y="120650"/>
                </a:cubicBezTo>
                <a:cubicBezTo>
                  <a:pt x="2312543" y="120650"/>
                  <a:pt x="2307518" y="118110"/>
                  <a:pt x="2305843" y="115570"/>
                </a:cubicBezTo>
                <a:cubicBezTo>
                  <a:pt x="2300817" y="107950"/>
                  <a:pt x="2287416" y="105410"/>
                  <a:pt x="2277365" y="107950"/>
                </a:cubicBezTo>
                <a:cubicBezTo>
                  <a:pt x="2268990" y="110490"/>
                  <a:pt x="2260614" y="111760"/>
                  <a:pt x="2252238" y="114300"/>
                </a:cubicBezTo>
                <a:cubicBezTo>
                  <a:pt x="2238837" y="116840"/>
                  <a:pt x="2227111" y="118110"/>
                  <a:pt x="2213710" y="113030"/>
                </a:cubicBezTo>
                <a:cubicBezTo>
                  <a:pt x="2200309" y="107950"/>
                  <a:pt x="2190259" y="111760"/>
                  <a:pt x="2183558" y="123190"/>
                </a:cubicBezTo>
                <a:cubicBezTo>
                  <a:pt x="2178533" y="130810"/>
                  <a:pt x="2165132" y="132080"/>
                  <a:pt x="2156756" y="125730"/>
                </a:cubicBezTo>
                <a:cubicBezTo>
                  <a:pt x="2151731" y="121920"/>
                  <a:pt x="2148380" y="123190"/>
                  <a:pt x="2143355" y="125730"/>
                </a:cubicBezTo>
                <a:lnTo>
                  <a:pt x="2133304" y="133350"/>
                </a:lnTo>
                <a:cubicBezTo>
                  <a:pt x="2131629" y="134620"/>
                  <a:pt x="2128279" y="134620"/>
                  <a:pt x="2126604" y="134620"/>
                </a:cubicBezTo>
                <a:lnTo>
                  <a:pt x="2116553" y="134620"/>
                </a:lnTo>
                <a:cubicBezTo>
                  <a:pt x="2109852" y="134620"/>
                  <a:pt x="2103152" y="133350"/>
                  <a:pt x="2096451" y="132080"/>
                </a:cubicBezTo>
                <a:cubicBezTo>
                  <a:pt x="2088076" y="130810"/>
                  <a:pt x="2081375" y="127000"/>
                  <a:pt x="2072999" y="125730"/>
                </a:cubicBezTo>
                <a:cubicBezTo>
                  <a:pt x="2059599" y="124460"/>
                  <a:pt x="2056248" y="115570"/>
                  <a:pt x="2051223" y="109220"/>
                </a:cubicBezTo>
                <a:cubicBezTo>
                  <a:pt x="2047873" y="105410"/>
                  <a:pt x="2041172" y="100330"/>
                  <a:pt x="2034472" y="101600"/>
                </a:cubicBezTo>
                <a:cubicBezTo>
                  <a:pt x="2027771" y="104140"/>
                  <a:pt x="2021070" y="101600"/>
                  <a:pt x="2016045" y="100330"/>
                </a:cubicBezTo>
                <a:cubicBezTo>
                  <a:pt x="2014370" y="100330"/>
                  <a:pt x="2011020" y="99060"/>
                  <a:pt x="2009345" y="99060"/>
                </a:cubicBezTo>
                <a:cubicBezTo>
                  <a:pt x="1997619" y="96520"/>
                  <a:pt x="1989243" y="101600"/>
                  <a:pt x="1980867" y="107950"/>
                </a:cubicBezTo>
                <a:lnTo>
                  <a:pt x="1974167" y="113030"/>
                </a:lnTo>
                <a:cubicBezTo>
                  <a:pt x="1972492" y="114300"/>
                  <a:pt x="1972492" y="116840"/>
                  <a:pt x="1970817" y="118110"/>
                </a:cubicBezTo>
                <a:cubicBezTo>
                  <a:pt x="1960766" y="124460"/>
                  <a:pt x="1950715" y="121920"/>
                  <a:pt x="1938989" y="118110"/>
                </a:cubicBezTo>
                <a:cubicBezTo>
                  <a:pt x="1928939" y="114300"/>
                  <a:pt x="1917212" y="118110"/>
                  <a:pt x="1913862" y="125730"/>
                </a:cubicBezTo>
                <a:cubicBezTo>
                  <a:pt x="1912187" y="130810"/>
                  <a:pt x="1910512" y="134620"/>
                  <a:pt x="1902136" y="137160"/>
                </a:cubicBezTo>
                <a:cubicBezTo>
                  <a:pt x="1893761" y="140970"/>
                  <a:pt x="1883710" y="143510"/>
                  <a:pt x="1882035" y="152400"/>
                </a:cubicBezTo>
                <a:cubicBezTo>
                  <a:pt x="1882035" y="153670"/>
                  <a:pt x="1880360" y="154940"/>
                  <a:pt x="1878685" y="154940"/>
                </a:cubicBezTo>
                <a:cubicBezTo>
                  <a:pt x="1873659" y="156210"/>
                  <a:pt x="1870309" y="157480"/>
                  <a:pt x="1865284" y="158750"/>
                </a:cubicBezTo>
                <a:lnTo>
                  <a:pt x="1850207" y="158750"/>
                </a:lnTo>
                <a:cubicBezTo>
                  <a:pt x="1840157" y="157480"/>
                  <a:pt x="1830106" y="154940"/>
                  <a:pt x="1820055" y="153670"/>
                </a:cubicBezTo>
                <a:cubicBezTo>
                  <a:pt x="1808329" y="152400"/>
                  <a:pt x="1798278" y="157480"/>
                  <a:pt x="1786552" y="158750"/>
                </a:cubicBezTo>
                <a:lnTo>
                  <a:pt x="1784877" y="160020"/>
                </a:lnTo>
                <a:cubicBezTo>
                  <a:pt x="1781527" y="163830"/>
                  <a:pt x="1776502" y="162560"/>
                  <a:pt x="1773151" y="160020"/>
                </a:cubicBezTo>
                <a:cubicBezTo>
                  <a:pt x="1766451" y="154940"/>
                  <a:pt x="1754725" y="153670"/>
                  <a:pt x="1746349" y="156210"/>
                </a:cubicBezTo>
                <a:cubicBezTo>
                  <a:pt x="1736299" y="160020"/>
                  <a:pt x="1726248" y="162560"/>
                  <a:pt x="1716197" y="165100"/>
                </a:cubicBezTo>
                <a:cubicBezTo>
                  <a:pt x="1712847" y="165100"/>
                  <a:pt x="1709496" y="163830"/>
                  <a:pt x="1707821" y="163830"/>
                </a:cubicBezTo>
                <a:cubicBezTo>
                  <a:pt x="1704471" y="163830"/>
                  <a:pt x="1699446" y="162560"/>
                  <a:pt x="1697771" y="163830"/>
                </a:cubicBezTo>
                <a:cubicBezTo>
                  <a:pt x="1684370" y="171450"/>
                  <a:pt x="1670969" y="168910"/>
                  <a:pt x="1659243" y="163830"/>
                </a:cubicBezTo>
                <a:cubicBezTo>
                  <a:pt x="1652542" y="161290"/>
                  <a:pt x="1642491" y="158750"/>
                  <a:pt x="1639141" y="151130"/>
                </a:cubicBezTo>
                <a:cubicBezTo>
                  <a:pt x="1637466" y="146050"/>
                  <a:pt x="1630765" y="140970"/>
                  <a:pt x="1625740" y="137160"/>
                </a:cubicBezTo>
                <a:cubicBezTo>
                  <a:pt x="1617364" y="130810"/>
                  <a:pt x="1608989" y="121920"/>
                  <a:pt x="1593913" y="121920"/>
                </a:cubicBezTo>
                <a:cubicBezTo>
                  <a:pt x="1590562" y="121920"/>
                  <a:pt x="1587212" y="116840"/>
                  <a:pt x="1585537" y="118110"/>
                </a:cubicBezTo>
                <a:cubicBezTo>
                  <a:pt x="1578836" y="119380"/>
                  <a:pt x="1578836" y="116840"/>
                  <a:pt x="1575486" y="114300"/>
                </a:cubicBezTo>
                <a:cubicBezTo>
                  <a:pt x="1572136" y="111760"/>
                  <a:pt x="1567111" y="109220"/>
                  <a:pt x="1563760" y="105410"/>
                </a:cubicBezTo>
                <a:cubicBezTo>
                  <a:pt x="1558735" y="100330"/>
                  <a:pt x="1553709" y="93980"/>
                  <a:pt x="1548684" y="88900"/>
                </a:cubicBezTo>
                <a:cubicBezTo>
                  <a:pt x="1543659" y="83820"/>
                  <a:pt x="1540309" y="77470"/>
                  <a:pt x="1535283" y="72390"/>
                </a:cubicBezTo>
                <a:cubicBezTo>
                  <a:pt x="1533608" y="71120"/>
                  <a:pt x="1528583" y="69850"/>
                  <a:pt x="1526907" y="71120"/>
                </a:cubicBezTo>
                <a:lnTo>
                  <a:pt x="1506806" y="78740"/>
                </a:lnTo>
                <a:cubicBezTo>
                  <a:pt x="1503456" y="80010"/>
                  <a:pt x="1501780" y="82550"/>
                  <a:pt x="1500105" y="85090"/>
                </a:cubicBezTo>
                <a:lnTo>
                  <a:pt x="1498430" y="83820"/>
                </a:lnTo>
                <a:cubicBezTo>
                  <a:pt x="1500105" y="80010"/>
                  <a:pt x="1501780" y="76200"/>
                  <a:pt x="1503456" y="74930"/>
                </a:cubicBezTo>
                <a:lnTo>
                  <a:pt x="1483354" y="71120"/>
                </a:lnTo>
                <a:cubicBezTo>
                  <a:pt x="1478329" y="69850"/>
                  <a:pt x="1469953" y="69850"/>
                  <a:pt x="1466603" y="69850"/>
                </a:cubicBezTo>
                <a:lnTo>
                  <a:pt x="1439801" y="69850"/>
                </a:lnTo>
                <a:cubicBezTo>
                  <a:pt x="1429750" y="69850"/>
                  <a:pt x="1421374" y="68580"/>
                  <a:pt x="1411323" y="69850"/>
                </a:cubicBezTo>
                <a:cubicBezTo>
                  <a:pt x="1404623" y="71120"/>
                  <a:pt x="1399598" y="68580"/>
                  <a:pt x="1394572" y="66040"/>
                </a:cubicBezTo>
                <a:cubicBezTo>
                  <a:pt x="1381171" y="58420"/>
                  <a:pt x="1367770" y="49530"/>
                  <a:pt x="1349344" y="53340"/>
                </a:cubicBezTo>
                <a:cubicBezTo>
                  <a:pt x="1347669" y="53340"/>
                  <a:pt x="1344318" y="52070"/>
                  <a:pt x="1342643" y="50800"/>
                </a:cubicBezTo>
                <a:cubicBezTo>
                  <a:pt x="1337618" y="49530"/>
                  <a:pt x="1334268" y="46990"/>
                  <a:pt x="1327567" y="44450"/>
                </a:cubicBezTo>
                <a:cubicBezTo>
                  <a:pt x="1327567" y="48260"/>
                  <a:pt x="1327567" y="49530"/>
                  <a:pt x="1329242" y="52070"/>
                </a:cubicBezTo>
                <a:cubicBezTo>
                  <a:pt x="1325892" y="54610"/>
                  <a:pt x="1324217" y="53340"/>
                  <a:pt x="1322542" y="52070"/>
                </a:cubicBezTo>
                <a:cubicBezTo>
                  <a:pt x="1320867" y="53340"/>
                  <a:pt x="1319191" y="55880"/>
                  <a:pt x="1317516" y="55880"/>
                </a:cubicBezTo>
                <a:cubicBezTo>
                  <a:pt x="1309141" y="58420"/>
                  <a:pt x="1300765" y="59690"/>
                  <a:pt x="1292389" y="62230"/>
                </a:cubicBezTo>
                <a:cubicBezTo>
                  <a:pt x="1289039" y="63500"/>
                  <a:pt x="1285689" y="64770"/>
                  <a:pt x="1284014" y="66040"/>
                </a:cubicBezTo>
                <a:cubicBezTo>
                  <a:pt x="1277313" y="69850"/>
                  <a:pt x="1272288" y="76200"/>
                  <a:pt x="1260562" y="74930"/>
                </a:cubicBezTo>
                <a:cubicBezTo>
                  <a:pt x="1258887" y="74930"/>
                  <a:pt x="1255537" y="77470"/>
                  <a:pt x="1252186" y="77470"/>
                </a:cubicBezTo>
                <a:cubicBezTo>
                  <a:pt x="1248836" y="78740"/>
                  <a:pt x="1243811" y="78740"/>
                  <a:pt x="1240460" y="80010"/>
                </a:cubicBezTo>
                <a:lnTo>
                  <a:pt x="1237110" y="80010"/>
                </a:lnTo>
                <a:cubicBezTo>
                  <a:pt x="1227059" y="82550"/>
                  <a:pt x="1218684" y="85090"/>
                  <a:pt x="1208633" y="86360"/>
                </a:cubicBezTo>
                <a:lnTo>
                  <a:pt x="1201932" y="86360"/>
                </a:lnTo>
                <a:cubicBezTo>
                  <a:pt x="1193557" y="86360"/>
                  <a:pt x="1186856" y="85090"/>
                  <a:pt x="1178481" y="85090"/>
                </a:cubicBezTo>
                <a:cubicBezTo>
                  <a:pt x="1170105" y="85090"/>
                  <a:pt x="1161729" y="87630"/>
                  <a:pt x="1153354" y="87630"/>
                </a:cubicBezTo>
                <a:cubicBezTo>
                  <a:pt x="1143303" y="87630"/>
                  <a:pt x="1131577" y="87630"/>
                  <a:pt x="1123201" y="82550"/>
                </a:cubicBezTo>
                <a:cubicBezTo>
                  <a:pt x="1121526" y="81280"/>
                  <a:pt x="1116501" y="81280"/>
                  <a:pt x="1113151" y="82550"/>
                </a:cubicBezTo>
                <a:cubicBezTo>
                  <a:pt x="1101425" y="83820"/>
                  <a:pt x="1089699" y="85090"/>
                  <a:pt x="1079648" y="87630"/>
                </a:cubicBezTo>
                <a:cubicBezTo>
                  <a:pt x="1069597" y="90170"/>
                  <a:pt x="1064572" y="87630"/>
                  <a:pt x="1061222" y="81280"/>
                </a:cubicBezTo>
                <a:cubicBezTo>
                  <a:pt x="1059546" y="78740"/>
                  <a:pt x="1056196" y="76200"/>
                  <a:pt x="1052846" y="73660"/>
                </a:cubicBezTo>
                <a:cubicBezTo>
                  <a:pt x="1047820" y="71120"/>
                  <a:pt x="1042795" y="67310"/>
                  <a:pt x="1037770" y="67310"/>
                </a:cubicBezTo>
                <a:cubicBezTo>
                  <a:pt x="1026044" y="67310"/>
                  <a:pt x="1019343" y="62230"/>
                  <a:pt x="1010968" y="58420"/>
                </a:cubicBezTo>
                <a:cubicBezTo>
                  <a:pt x="997567" y="52070"/>
                  <a:pt x="985841" y="44450"/>
                  <a:pt x="969089" y="45720"/>
                </a:cubicBezTo>
                <a:lnTo>
                  <a:pt x="969089" y="39370"/>
                </a:lnTo>
                <a:cubicBezTo>
                  <a:pt x="972440" y="39370"/>
                  <a:pt x="975790" y="39370"/>
                  <a:pt x="979140" y="38100"/>
                </a:cubicBezTo>
                <a:cubicBezTo>
                  <a:pt x="974115" y="35560"/>
                  <a:pt x="974115" y="31750"/>
                  <a:pt x="970765" y="29210"/>
                </a:cubicBezTo>
                <a:cubicBezTo>
                  <a:pt x="964064" y="25400"/>
                  <a:pt x="957364" y="24130"/>
                  <a:pt x="950663" y="21590"/>
                </a:cubicBezTo>
                <a:cubicBezTo>
                  <a:pt x="945638" y="20320"/>
                  <a:pt x="938937" y="20320"/>
                  <a:pt x="942287" y="26670"/>
                </a:cubicBezTo>
                <a:cubicBezTo>
                  <a:pt x="933912" y="27940"/>
                  <a:pt x="927211" y="27940"/>
                  <a:pt x="923861" y="30480"/>
                </a:cubicBezTo>
                <a:cubicBezTo>
                  <a:pt x="917160" y="34290"/>
                  <a:pt x="910460" y="31750"/>
                  <a:pt x="905435" y="29210"/>
                </a:cubicBezTo>
                <a:cubicBezTo>
                  <a:pt x="902084" y="27940"/>
                  <a:pt x="898734" y="26670"/>
                  <a:pt x="895384" y="27940"/>
                </a:cubicBezTo>
                <a:cubicBezTo>
                  <a:pt x="875282" y="35560"/>
                  <a:pt x="855181" y="31750"/>
                  <a:pt x="835079" y="31750"/>
                </a:cubicBezTo>
                <a:cubicBezTo>
                  <a:pt x="831729" y="31750"/>
                  <a:pt x="828379" y="30480"/>
                  <a:pt x="823353" y="30480"/>
                </a:cubicBezTo>
                <a:cubicBezTo>
                  <a:pt x="816653" y="29210"/>
                  <a:pt x="811627" y="26670"/>
                  <a:pt x="804927" y="25400"/>
                </a:cubicBezTo>
                <a:cubicBezTo>
                  <a:pt x="798226" y="24130"/>
                  <a:pt x="789851" y="22860"/>
                  <a:pt x="783150" y="21590"/>
                </a:cubicBezTo>
                <a:lnTo>
                  <a:pt x="778125" y="21590"/>
                </a:lnTo>
                <a:cubicBezTo>
                  <a:pt x="766399" y="21590"/>
                  <a:pt x="754673" y="22860"/>
                  <a:pt x="744622" y="22860"/>
                </a:cubicBezTo>
                <a:cubicBezTo>
                  <a:pt x="736246" y="22860"/>
                  <a:pt x="727871" y="20320"/>
                  <a:pt x="717820" y="19050"/>
                </a:cubicBezTo>
                <a:cubicBezTo>
                  <a:pt x="716145" y="8890"/>
                  <a:pt x="702744" y="11430"/>
                  <a:pt x="694368" y="6350"/>
                </a:cubicBezTo>
                <a:cubicBezTo>
                  <a:pt x="692693" y="5080"/>
                  <a:pt x="689343" y="6350"/>
                  <a:pt x="687668" y="6350"/>
                </a:cubicBezTo>
                <a:cubicBezTo>
                  <a:pt x="677617" y="5080"/>
                  <a:pt x="670916" y="8890"/>
                  <a:pt x="667566" y="15240"/>
                </a:cubicBezTo>
                <a:cubicBezTo>
                  <a:pt x="662541" y="21590"/>
                  <a:pt x="649140" y="24130"/>
                  <a:pt x="654165" y="34290"/>
                </a:cubicBezTo>
                <a:cubicBezTo>
                  <a:pt x="655840" y="35560"/>
                  <a:pt x="659191" y="36830"/>
                  <a:pt x="660866" y="39370"/>
                </a:cubicBezTo>
                <a:cubicBezTo>
                  <a:pt x="660866" y="43180"/>
                  <a:pt x="659191" y="45720"/>
                  <a:pt x="654165" y="44450"/>
                </a:cubicBezTo>
                <a:cubicBezTo>
                  <a:pt x="652490" y="44450"/>
                  <a:pt x="650815" y="46990"/>
                  <a:pt x="649140" y="48260"/>
                </a:cubicBezTo>
                <a:cubicBezTo>
                  <a:pt x="647465" y="49530"/>
                  <a:pt x="647465" y="52070"/>
                  <a:pt x="645789" y="52070"/>
                </a:cubicBezTo>
                <a:cubicBezTo>
                  <a:pt x="635739" y="54610"/>
                  <a:pt x="629038" y="60960"/>
                  <a:pt x="617312" y="59690"/>
                </a:cubicBezTo>
                <a:lnTo>
                  <a:pt x="613962" y="59690"/>
                </a:lnTo>
                <a:cubicBezTo>
                  <a:pt x="603911" y="66040"/>
                  <a:pt x="593860" y="64770"/>
                  <a:pt x="582135" y="63500"/>
                </a:cubicBezTo>
                <a:cubicBezTo>
                  <a:pt x="577109" y="62230"/>
                  <a:pt x="570409" y="63500"/>
                  <a:pt x="563708" y="63500"/>
                </a:cubicBezTo>
                <a:cubicBezTo>
                  <a:pt x="558683" y="63500"/>
                  <a:pt x="553657" y="63500"/>
                  <a:pt x="548632" y="60960"/>
                </a:cubicBezTo>
                <a:cubicBezTo>
                  <a:pt x="541931" y="58420"/>
                  <a:pt x="535231" y="54610"/>
                  <a:pt x="528530" y="52070"/>
                </a:cubicBezTo>
                <a:cubicBezTo>
                  <a:pt x="521830" y="49530"/>
                  <a:pt x="513454" y="49530"/>
                  <a:pt x="513454" y="40640"/>
                </a:cubicBezTo>
                <a:cubicBezTo>
                  <a:pt x="513454" y="39370"/>
                  <a:pt x="510104" y="38100"/>
                  <a:pt x="510104" y="36830"/>
                </a:cubicBezTo>
                <a:cubicBezTo>
                  <a:pt x="498378" y="44450"/>
                  <a:pt x="488327" y="50800"/>
                  <a:pt x="478277" y="57150"/>
                </a:cubicBezTo>
                <a:cubicBezTo>
                  <a:pt x="473251" y="60960"/>
                  <a:pt x="466551" y="66040"/>
                  <a:pt x="469901" y="72390"/>
                </a:cubicBezTo>
                <a:cubicBezTo>
                  <a:pt x="469901" y="73660"/>
                  <a:pt x="468226" y="74930"/>
                  <a:pt x="468226" y="76200"/>
                </a:cubicBezTo>
                <a:cubicBezTo>
                  <a:pt x="466551" y="78740"/>
                  <a:pt x="464876" y="81280"/>
                  <a:pt x="461525" y="82550"/>
                </a:cubicBezTo>
                <a:cubicBezTo>
                  <a:pt x="458175" y="86360"/>
                  <a:pt x="454825" y="90170"/>
                  <a:pt x="451475" y="95250"/>
                </a:cubicBezTo>
                <a:lnTo>
                  <a:pt x="441424" y="102870"/>
                </a:lnTo>
                <a:cubicBezTo>
                  <a:pt x="438073" y="106680"/>
                  <a:pt x="434723" y="110490"/>
                  <a:pt x="429698" y="113030"/>
                </a:cubicBezTo>
                <a:cubicBezTo>
                  <a:pt x="417972" y="120650"/>
                  <a:pt x="406246" y="128270"/>
                  <a:pt x="392845" y="135890"/>
                </a:cubicBezTo>
                <a:cubicBezTo>
                  <a:pt x="386144" y="140970"/>
                  <a:pt x="377769" y="144780"/>
                  <a:pt x="371068" y="149860"/>
                </a:cubicBezTo>
                <a:cubicBezTo>
                  <a:pt x="359342" y="157480"/>
                  <a:pt x="345941" y="163830"/>
                  <a:pt x="339241" y="175260"/>
                </a:cubicBezTo>
                <a:cubicBezTo>
                  <a:pt x="339241" y="176530"/>
                  <a:pt x="335891" y="177800"/>
                  <a:pt x="334215" y="179070"/>
                </a:cubicBezTo>
                <a:cubicBezTo>
                  <a:pt x="325840" y="184150"/>
                  <a:pt x="312439" y="184150"/>
                  <a:pt x="312439" y="194310"/>
                </a:cubicBezTo>
                <a:cubicBezTo>
                  <a:pt x="299038" y="194310"/>
                  <a:pt x="292337" y="201930"/>
                  <a:pt x="285637" y="208280"/>
                </a:cubicBezTo>
                <a:cubicBezTo>
                  <a:pt x="280611" y="213360"/>
                  <a:pt x="275586" y="219710"/>
                  <a:pt x="268885" y="223520"/>
                </a:cubicBezTo>
                <a:cubicBezTo>
                  <a:pt x="262185" y="226060"/>
                  <a:pt x="253809" y="224790"/>
                  <a:pt x="245434" y="224790"/>
                </a:cubicBezTo>
                <a:cubicBezTo>
                  <a:pt x="242083" y="224790"/>
                  <a:pt x="238733" y="224790"/>
                  <a:pt x="238733" y="226060"/>
                </a:cubicBezTo>
                <a:cubicBezTo>
                  <a:pt x="232033" y="231140"/>
                  <a:pt x="223657" y="234950"/>
                  <a:pt x="218632" y="241300"/>
                </a:cubicBezTo>
                <a:cubicBezTo>
                  <a:pt x="213606" y="247650"/>
                  <a:pt x="208581" y="251460"/>
                  <a:pt x="200205" y="252730"/>
                </a:cubicBezTo>
                <a:cubicBezTo>
                  <a:pt x="191829" y="254000"/>
                  <a:pt x="183454" y="260350"/>
                  <a:pt x="171728" y="256540"/>
                </a:cubicBezTo>
                <a:cubicBezTo>
                  <a:pt x="161677" y="254000"/>
                  <a:pt x="149951" y="256540"/>
                  <a:pt x="143251" y="251460"/>
                </a:cubicBezTo>
                <a:cubicBezTo>
                  <a:pt x="129850" y="252730"/>
                  <a:pt x="119799" y="255270"/>
                  <a:pt x="108073" y="256540"/>
                </a:cubicBezTo>
                <a:cubicBezTo>
                  <a:pt x="94672" y="259080"/>
                  <a:pt x="79596" y="257810"/>
                  <a:pt x="67870" y="265430"/>
                </a:cubicBezTo>
                <a:cubicBezTo>
                  <a:pt x="57819" y="271780"/>
                  <a:pt x="49444" y="278130"/>
                  <a:pt x="34367" y="276860"/>
                </a:cubicBezTo>
                <a:cubicBezTo>
                  <a:pt x="36042" y="284480"/>
                  <a:pt x="37718" y="290830"/>
                  <a:pt x="39393" y="298450"/>
                </a:cubicBezTo>
                <a:cubicBezTo>
                  <a:pt x="42743" y="318770"/>
                  <a:pt x="46093" y="339090"/>
                  <a:pt x="47768" y="359410"/>
                </a:cubicBezTo>
                <a:cubicBezTo>
                  <a:pt x="52794" y="384810"/>
                  <a:pt x="54469" y="408940"/>
                  <a:pt x="51119" y="433070"/>
                </a:cubicBezTo>
                <a:cubicBezTo>
                  <a:pt x="47768" y="467360"/>
                  <a:pt x="32692" y="1640840"/>
                  <a:pt x="17616" y="1672590"/>
                </a:cubicBezTo>
                <a:lnTo>
                  <a:pt x="2540" y="1699260"/>
                </a:lnTo>
                <a:cubicBezTo>
                  <a:pt x="0" y="1705610"/>
                  <a:pt x="4215" y="1709420"/>
                  <a:pt x="12591" y="1710690"/>
                </a:cubicBezTo>
                <a:cubicBezTo>
                  <a:pt x="22641" y="1711960"/>
                  <a:pt x="25992" y="1717040"/>
                  <a:pt x="29342" y="1723390"/>
                </a:cubicBezTo>
                <a:cubicBezTo>
                  <a:pt x="32692" y="1733550"/>
                  <a:pt x="27667" y="1743710"/>
                  <a:pt x="34367" y="1753870"/>
                </a:cubicBezTo>
                <a:cubicBezTo>
                  <a:pt x="37718" y="1758950"/>
                  <a:pt x="34367" y="1767840"/>
                  <a:pt x="32692" y="1775460"/>
                </a:cubicBezTo>
                <a:cubicBezTo>
                  <a:pt x="31017" y="1785620"/>
                  <a:pt x="34367" y="1795780"/>
                  <a:pt x="39393" y="1804670"/>
                </a:cubicBezTo>
                <a:cubicBezTo>
                  <a:pt x="51119" y="1819910"/>
                  <a:pt x="52794" y="1837690"/>
                  <a:pt x="52794" y="1854200"/>
                </a:cubicBezTo>
                <a:cubicBezTo>
                  <a:pt x="52794" y="1858010"/>
                  <a:pt x="54469" y="1861820"/>
                  <a:pt x="56144" y="1864360"/>
                </a:cubicBezTo>
                <a:cubicBezTo>
                  <a:pt x="59494" y="1866900"/>
                  <a:pt x="66195" y="1869440"/>
                  <a:pt x="72895" y="1870710"/>
                </a:cubicBezTo>
                <a:lnTo>
                  <a:pt x="113098" y="1885950"/>
                </a:lnTo>
                <a:cubicBezTo>
                  <a:pt x="131525" y="1893570"/>
                  <a:pt x="146601" y="1892300"/>
                  <a:pt x="163352" y="1883410"/>
                </a:cubicBezTo>
                <a:cubicBezTo>
                  <a:pt x="165027" y="1882140"/>
                  <a:pt x="170053" y="1880870"/>
                  <a:pt x="171728" y="1880870"/>
                </a:cubicBezTo>
                <a:cubicBezTo>
                  <a:pt x="183454" y="1882140"/>
                  <a:pt x="195180" y="1882140"/>
                  <a:pt x="205231" y="1889760"/>
                </a:cubicBezTo>
                <a:cubicBezTo>
                  <a:pt x="216956" y="1897380"/>
                  <a:pt x="233708" y="1902460"/>
                  <a:pt x="247109" y="1908810"/>
                </a:cubicBezTo>
                <a:cubicBezTo>
                  <a:pt x="255484" y="1912620"/>
                  <a:pt x="265535" y="1917700"/>
                  <a:pt x="270561" y="1922780"/>
                </a:cubicBezTo>
                <a:cubicBezTo>
                  <a:pt x="273911" y="1925320"/>
                  <a:pt x="277261" y="1927860"/>
                  <a:pt x="280611" y="1929130"/>
                </a:cubicBezTo>
                <a:cubicBezTo>
                  <a:pt x="299038" y="1934210"/>
                  <a:pt x="309089" y="1946910"/>
                  <a:pt x="320814" y="1957070"/>
                </a:cubicBezTo>
                <a:cubicBezTo>
                  <a:pt x="330865" y="1965960"/>
                  <a:pt x="344266" y="1971040"/>
                  <a:pt x="359342" y="1972310"/>
                </a:cubicBezTo>
                <a:cubicBezTo>
                  <a:pt x="376094" y="1974850"/>
                  <a:pt x="392845" y="1976120"/>
                  <a:pt x="409596" y="1978660"/>
                </a:cubicBezTo>
                <a:cubicBezTo>
                  <a:pt x="416297" y="1979930"/>
                  <a:pt x="424672" y="1981200"/>
                  <a:pt x="431373" y="1983740"/>
                </a:cubicBezTo>
                <a:cubicBezTo>
                  <a:pt x="439749" y="1986280"/>
                  <a:pt x="448124" y="1986280"/>
                  <a:pt x="454825" y="1990090"/>
                </a:cubicBezTo>
                <a:cubicBezTo>
                  <a:pt x="464876" y="1996440"/>
                  <a:pt x="474926" y="2000250"/>
                  <a:pt x="488327" y="1997710"/>
                </a:cubicBezTo>
                <a:cubicBezTo>
                  <a:pt x="493353" y="1996440"/>
                  <a:pt x="500053" y="1998980"/>
                  <a:pt x="505079" y="2000250"/>
                </a:cubicBezTo>
                <a:cubicBezTo>
                  <a:pt x="506754" y="2000250"/>
                  <a:pt x="508429" y="2001520"/>
                  <a:pt x="510104" y="2001520"/>
                </a:cubicBezTo>
                <a:cubicBezTo>
                  <a:pt x="528530" y="2002790"/>
                  <a:pt x="545282" y="2000250"/>
                  <a:pt x="562033" y="1997710"/>
                </a:cubicBezTo>
                <a:cubicBezTo>
                  <a:pt x="568734" y="1996440"/>
                  <a:pt x="575434" y="1995170"/>
                  <a:pt x="582135" y="1992630"/>
                </a:cubicBezTo>
                <a:cubicBezTo>
                  <a:pt x="600561" y="1986280"/>
                  <a:pt x="618987" y="1979930"/>
                  <a:pt x="635739" y="1972310"/>
                </a:cubicBezTo>
                <a:cubicBezTo>
                  <a:pt x="647465" y="1967230"/>
                  <a:pt x="659191" y="1962150"/>
                  <a:pt x="672592" y="1967230"/>
                </a:cubicBezTo>
                <a:lnTo>
                  <a:pt x="679292" y="1967230"/>
                </a:lnTo>
                <a:cubicBezTo>
                  <a:pt x="691018" y="1967230"/>
                  <a:pt x="702744" y="1965960"/>
                  <a:pt x="712795" y="1964690"/>
                </a:cubicBezTo>
                <a:cubicBezTo>
                  <a:pt x="714470" y="1964690"/>
                  <a:pt x="717820" y="1964690"/>
                  <a:pt x="717820" y="1963420"/>
                </a:cubicBezTo>
                <a:cubicBezTo>
                  <a:pt x="722845" y="1958340"/>
                  <a:pt x="731221" y="1958340"/>
                  <a:pt x="739597" y="1957070"/>
                </a:cubicBezTo>
                <a:cubicBezTo>
                  <a:pt x="752998" y="1955800"/>
                  <a:pt x="766399" y="1955800"/>
                  <a:pt x="776450" y="1949450"/>
                </a:cubicBezTo>
                <a:cubicBezTo>
                  <a:pt x="786500" y="1944370"/>
                  <a:pt x="796551" y="1943100"/>
                  <a:pt x="808277" y="1941830"/>
                </a:cubicBezTo>
                <a:cubicBezTo>
                  <a:pt x="809952" y="1941830"/>
                  <a:pt x="813302" y="1940560"/>
                  <a:pt x="814978" y="1940560"/>
                </a:cubicBezTo>
                <a:cubicBezTo>
                  <a:pt x="823353" y="1939290"/>
                  <a:pt x="831729" y="1935480"/>
                  <a:pt x="838429" y="1936750"/>
                </a:cubicBezTo>
                <a:cubicBezTo>
                  <a:pt x="853505" y="1939290"/>
                  <a:pt x="860206" y="1935480"/>
                  <a:pt x="870257" y="1925320"/>
                </a:cubicBezTo>
                <a:cubicBezTo>
                  <a:pt x="871932" y="1922780"/>
                  <a:pt x="876957" y="1921510"/>
                  <a:pt x="880308" y="1920240"/>
                </a:cubicBezTo>
                <a:cubicBezTo>
                  <a:pt x="888683" y="1918970"/>
                  <a:pt x="897059" y="1920240"/>
                  <a:pt x="905435" y="1918970"/>
                </a:cubicBezTo>
                <a:cubicBezTo>
                  <a:pt x="910460" y="1918970"/>
                  <a:pt x="915485" y="1915160"/>
                  <a:pt x="918836" y="1915160"/>
                </a:cubicBezTo>
                <a:cubicBezTo>
                  <a:pt x="932237" y="1916430"/>
                  <a:pt x="947313" y="1912620"/>
                  <a:pt x="959039" y="1918970"/>
                </a:cubicBezTo>
                <a:cubicBezTo>
                  <a:pt x="960714" y="1920240"/>
                  <a:pt x="964064" y="1920240"/>
                  <a:pt x="967414" y="1920240"/>
                </a:cubicBezTo>
                <a:cubicBezTo>
                  <a:pt x="989191" y="1921510"/>
                  <a:pt x="1007617" y="1926590"/>
                  <a:pt x="1022694" y="1936750"/>
                </a:cubicBezTo>
                <a:cubicBezTo>
                  <a:pt x="1027719" y="1940560"/>
                  <a:pt x="1034419" y="1943100"/>
                  <a:pt x="1039445" y="1945640"/>
                </a:cubicBezTo>
                <a:cubicBezTo>
                  <a:pt x="1044470" y="1948180"/>
                  <a:pt x="1051171" y="1948180"/>
                  <a:pt x="1056196" y="1949450"/>
                </a:cubicBezTo>
                <a:cubicBezTo>
                  <a:pt x="1061222" y="1950720"/>
                  <a:pt x="1064572" y="1951990"/>
                  <a:pt x="1069597" y="1951990"/>
                </a:cubicBezTo>
                <a:cubicBezTo>
                  <a:pt x="1077973" y="1951990"/>
                  <a:pt x="1084673" y="1954530"/>
                  <a:pt x="1089699" y="1959610"/>
                </a:cubicBezTo>
                <a:cubicBezTo>
                  <a:pt x="1091374" y="1960880"/>
                  <a:pt x="1093049" y="1962150"/>
                  <a:pt x="1094724" y="1964690"/>
                </a:cubicBezTo>
                <a:cubicBezTo>
                  <a:pt x="1093049" y="1968500"/>
                  <a:pt x="1103100" y="1978660"/>
                  <a:pt x="1109800" y="1978660"/>
                </a:cubicBezTo>
                <a:cubicBezTo>
                  <a:pt x="1121526" y="1978660"/>
                  <a:pt x="1133252" y="1981200"/>
                  <a:pt x="1143303" y="1987550"/>
                </a:cubicBezTo>
                <a:cubicBezTo>
                  <a:pt x="1144978" y="1988820"/>
                  <a:pt x="1148328" y="1988820"/>
                  <a:pt x="1151678" y="1987550"/>
                </a:cubicBezTo>
                <a:cubicBezTo>
                  <a:pt x="1156704" y="1986280"/>
                  <a:pt x="1160054" y="1986280"/>
                  <a:pt x="1163404" y="1990090"/>
                </a:cubicBezTo>
                <a:cubicBezTo>
                  <a:pt x="1165080" y="1991360"/>
                  <a:pt x="1171780" y="1991360"/>
                  <a:pt x="1175130" y="1991360"/>
                </a:cubicBezTo>
                <a:cubicBezTo>
                  <a:pt x="1183506" y="1991360"/>
                  <a:pt x="1193557" y="1990090"/>
                  <a:pt x="1201932" y="1991360"/>
                </a:cubicBezTo>
                <a:cubicBezTo>
                  <a:pt x="1217009" y="1992630"/>
                  <a:pt x="1230410" y="1993900"/>
                  <a:pt x="1245486" y="1996440"/>
                </a:cubicBezTo>
                <a:cubicBezTo>
                  <a:pt x="1248836" y="1996440"/>
                  <a:pt x="1252186" y="1997710"/>
                  <a:pt x="1253861" y="1998980"/>
                </a:cubicBezTo>
                <a:cubicBezTo>
                  <a:pt x="1257212" y="2005330"/>
                  <a:pt x="1265587" y="2005330"/>
                  <a:pt x="1270613" y="2006600"/>
                </a:cubicBezTo>
                <a:cubicBezTo>
                  <a:pt x="1275638" y="2007870"/>
                  <a:pt x="1282339" y="2009140"/>
                  <a:pt x="1285689" y="2009140"/>
                </a:cubicBezTo>
                <a:cubicBezTo>
                  <a:pt x="1287364" y="2007870"/>
                  <a:pt x="1290714" y="2006600"/>
                  <a:pt x="1294064" y="2004060"/>
                </a:cubicBezTo>
                <a:cubicBezTo>
                  <a:pt x="1287364" y="2004060"/>
                  <a:pt x="1284014" y="2005330"/>
                  <a:pt x="1280663" y="2005330"/>
                </a:cubicBezTo>
                <a:cubicBezTo>
                  <a:pt x="1287364" y="1998980"/>
                  <a:pt x="1294064" y="1997710"/>
                  <a:pt x="1302440" y="2001520"/>
                </a:cubicBezTo>
                <a:cubicBezTo>
                  <a:pt x="1312491" y="2007870"/>
                  <a:pt x="1320867" y="2007870"/>
                  <a:pt x="1332592" y="2001520"/>
                </a:cubicBezTo>
                <a:lnTo>
                  <a:pt x="1342643" y="1997710"/>
                </a:lnTo>
                <a:lnTo>
                  <a:pt x="1342643" y="1991360"/>
                </a:lnTo>
                <a:cubicBezTo>
                  <a:pt x="1347669" y="1992630"/>
                  <a:pt x="1352694" y="1995170"/>
                  <a:pt x="1356044" y="1995170"/>
                </a:cubicBezTo>
                <a:cubicBezTo>
                  <a:pt x="1366095" y="1991360"/>
                  <a:pt x="1376146" y="1987550"/>
                  <a:pt x="1384521" y="1982470"/>
                </a:cubicBezTo>
                <a:cubicBezTo>
                  <a:pt x="1394572" y="1977390"/>
                  <a:pt x="1402948" y="1971040"/>
                  <a:pt x="1411323" y="1965960"/>
                </a:cubicBezTo>
                <a:cubicBezTo>
                  <a:pt x="1412999" y="1965960"/>
                  <a:pt x="1412999" y="1964690"/>
                  <a:pt x="1414674" y="1964690"/>
                </a:cubicBezTo>
                <a:cubicBezTo>
                  <a:pt x="1426400" y="1962150"/>
                  <a:pt x="1436450" y="1960880"/>
                  <a:pt x="1448176" y="1958340"/>
                </a:cubicBezTo>
                <a:cubicBezTo>
                  <a:pt x="1454877" y="1957070"/>
                  <a:pt x="1459902" y="1954530"/>
                  <a:pt x="1466603" y="1953260"/>
                </a:cubicBezTo>
                <a:cubicBezTo>
                  <a:pt x="1471628" y="1951990"/>
                  <a:pt x="1474978" y="1951990"/>
                  <a:pt x="1480004" y="1950720"/>
                </a:cubicBezTo>
                <a:lnTo>
                  <a:pt x="1496755" y="1950720"/>
                </a:lnTo>
                <a:cubicBezTo>
                  <a:pt x="1500105" y="1950720"/>
                  <a:pt x="1505131" y="1950720"/>
                  <a:pt x="1508481" y="1949450"/>
                </a:cubicBezTo>
                <a:cubicBezTo>
                  <a:pt x="1510156" y="1946910"/>
                  <a:pt x="1513506" y="1943100"/>
                  <a:pt x="1515182" y="1943100"/>
                </a:cubicBezTo>
                <a:cubicBezTo>
                  <a:pt x="1520207" y="1943100"/>
                  <a:pt x="1523557" y="1945640"/>
                  <a:pt x="1528583" y="1946910"/>
                </a:cubicBezTo>
                <a:cubicBezTo>
                  <a:pt x="1530258" y="1946910"/>
                  <a:pt x="1530258" y="1948180"/>
                  <a:pt x="1530258" y="1949450"/>
                </a:cubicBezTo>
                <a:cubicBezTo>
                  <a:pt x="1536958" y="1954530"/>
                  <a:pt x="1541984" y="1960880"/>
                  <a:pt x="1548684" y="1965960"/>
                </a:cubicBezTo>
                <a:cubicBezTo>
                  <a:pt x="1557060" y="1972310"/>
                  <a:pt x="1565435" y="1972310"/>
                  <a:pt x="1570461" y="1968500"/>
                </a:cubicBezTo>
                <a:cubicBezTo>
                  <a:pt x="1578836" y="1963420"/>
                  <a:pt x="1585537" y="1959610"/>
                  <a:pt x="1597263" y="1962150"/>
                </a:cubicBezTo>
                <a:cubicBezTo>
                  <a:pt x="1598938" y="1962150"/>
                  <a:pt x="1602288" y="1963420"/>
                  <a:pt x="1603963" y="1962150"/>
                </a:cubicBezTo>
                <a:cubicBezTo>
                  <a:pt x="1612339" y="1959610"/>
                  <a:pt x="1622390" y="1957070"/>
                  <a:pt x="1630765" y="1953260"/>
                </a:cubicBezTo>
                <a:cubicBezTo>
                  <a:pt x="1635791" y="1951990"/>
                  <a:pt x="1642491" y="1951990"/>
                  <a:pt x="1644167" y="1949450"/>
                </a:cubicBezTo>
                <a:cubicBezTo>
                  <a:pt x="1649192" y="1941830"/>
                  <a:pt x="1657567" y="1938020"/>
                  <a:pt x="1665943" y="1932940"/>
                </a:cubicBezTo>
                <a:cubicBezTo>
                  <a:pt x="1670969" y="1929130"/>
                  <a:pt x="1675994" y="1924050"/>
                  <a:pt x="1681019" y="1922780"/>
                </a:cubicBezTo>
                <a:cubicBezTo>
                  <a:pt x="1692745" y="1920240"/>
                  <a:pt x="1701121" y="1912620"/>
                  <a:pt x="1711172" y="1907540"/>
                </a:cubicBezTo>
                <a:cubicBezTo>
                  <a:pt x="1719547" y="1903730"/>
                  <a:pt x="1724573" y="1896110"/>
                  <a:pt x="1732948" y="1894840"/>
                </a:cubicBezTo>
                <a:cubicBezTo>
                  <a:pt x="1746349" y="1892300"/>
                  <a:pt x="1756400" y="1885950"/>
                  <a:pt x="1768126" y="1879600"/>
                </a:cubicBezTo>
                <a:cubicBezTo>
                  <a:pt x="1774827" y="1875790"/>
                  <a:pt x="1783202" y="1873250"/>
                  <a:pt x="1791578" y="1874520"/>
                </a:cubicBezTo>
                <a:cubicBezTo>
                  <a:pt x="1796603" y="1875790"/>
                  <a:pt x="1803304" y="1874520"/>
                  <a:pt x="1806654" y="1873250"/>
                </a:cubicBezTo>
                <a:cubicBezTo>
                  <a:pt x="1813354" y="1870710"/>
                  <a:pt x="1820055" y="1866900"/>
                  <a:pt x="1826756" y="1864360"/>
                </a:cubicBezTo>
                <a:cubicBezTo>
                  <a:pt x="1831781" y="1861820"/>
                  <a:pt x="1836806" y="1859280"/>
                  <a:pt x="1841832" y="1859280"/>
                </a:cubicBezTo>
                <a:cubicBezTo>
                  <a:pt x="1858583" y="1858010"/>
                  <a:pt x="1871984" y="1855470"/>
                  <a:pt x="1880360" y="1842770"/>
                </a:cubicBezTo>
                <a:cubicBezTo>
                  <a:pt x="1883710" y="1837690"/>
                  <a:pt x="1900461" y="1831340"/>
                  <a:pt x="1907162" y="1833880"/>
                </a:cubicBezTo>
                <a:cubicBezTo>
                  <a:pt x="1918888" y="1837690"/>
                  <a:pt x="1927263" y="1835150"/>
                  <a:pt x="1933964" y="1827530"/>
                </a:cubicBezTo>
                <a:cubicBezTo>
                  <a:pt x="1938989" y="1823720"/>
                  <a:pt x="1945690" y="1824990"/>
                  <a:pt x="1950715" y="1827530"/>
                </a:cubicBezTo>
                <a:cubicBezTo>
                  <a:pt x="1954065" y="1830070"/>
                  <a:pt x="1957416" y="1831340"/>
                  <a:pt x="1960766" y="1831340"/>
                </a:cubicBezTo>
                <a:cubicBezTo>
                  <a:pt x="1972492" y="1832610"/>
                  <a:pt x="1985893" y="1831340"/>
                  <a:pt x="1997619" y="1832610"/>
                </a:cubicBezTo>
                <a:cubicBezTo>
                  <a:pt x="2007670" y="1833880"/>
                  <a:pt x="2017720" y="1831340"/>
                  <a:pt x="2024421" y="1826260"/>
                </a:cubicBezTo>
                <a:cubicBezTo>
                  <a:pt x="2031121" y="1821180"/>
                  <a:pt x="2036147" y="1821180"/>
                  <a:pt x="2046197" y="1823720"/>
                </a:cubicBezTo>
                <a:cubicBezTo>
                  <a:pt x="2054573" y="1826260"/>
                  <a:pt x="2061274" y="1832610"/>
                  <a:pt x="2072999" y="1831340"/>
                </a:cubicBezTo>
                <a:cubicBezTo>
                  <a:pt x="2083050" y="1830070"/>
                  <a:pt x="2094776" y="1833880"/>
                  <a:pt x="2106502" y="1830070"/>
                </a:cubicBezTo>
                <a:lnTo>
                  <a:pt x="2113203" y="1830070"/>
                </a:lnTo>
                <a:cubicBezTo>
                  <a:pt x="2123253" y="1832610"/>
                  <a:pt x="2133304" y="1833880"/>
                  <a:pt x="2141680" y="1840230"/>
                </a:cubicBezTo>
                <a:cubicBezTo>
                  <a:pt x="2151731" y="1846580"/>
                  <a:pt x="2153406" y="1799590"/>
                  <a:pt x="2163457" y="1804670"/>
                </a:cubicBezTo>
                <a:cubicBezTo>
                  <a:pt x="2178533" y="1812290"/>
                  <a:pt x="2175182" y="1804670"/>
                  <a:pt x="2190259" y="1811020"/>
                </a:cubicBezTo>
                <a:cubicBezTo>
                  <a:pt x="2201984" y="1814830"/>
                  <a:pt x="2196959" y="1800860"/>
                  <a:pt x="2210360" y="1803400"/>
                </a:cubicBezTo>
                <a:cubicBezTo>
                  <a:pt x="2212035" y="1803400"/>
                  <a:pt x="2232137" y="1813560"/>
                  <a:pt x="2232137" y="1812290"/>
                </a:cubicBezTo>
                <a:cubicBezTo>
                  <a:pt x="2240513" y="1808480"/>
                  <a:pt x="2248888" y="1770380"/>
                  <a:pt x="2257264" y="1771650"/>
                </a:cubicBezTo>
                <a:cubicBezTo>
                  <a:pt x="2274015" y="1775460"/>
                  <a:pt x="2289091" y="1772920"/>
                  <a:pt x="2304167" y="1767840"/>
                </a:cubicBezTo>
                <a:cubicBezTo>
                  <a:pt x="2312543" y="1765300"/>
                  <a:pt x="2325944" y="1756410"/>
                  <a:pt x="2332644" y="1760220"/>
                </a:cubicBezTo>
                <a:cubicBezTo>
                  <a:pt x="2344370" y="1766570"/>
                  <a:pt x="2356097" y="1769110"/>
                  <a:pt x="2369497" y="1770380"/>
                </a:cubicBezTo>
                <a:cubicBezTo>
                  <a:pt x="2371173" y="1770380"/>
                  <a:pt x="2372848" y="1771650"/>
                  <a:pt x="2374523" y="1772920"/>
                </a:cubicBezTo>
                <a:cubicBezTo>
                  <a:pt x="2379548" y="1778000"/>
                  <a:pt x="2403000" y="1764030"/>
                  <a:pt x="2408025" y="1769110"/>
                </a:cubicBezTo>
                <a:cubicBezTo>
                  <a:pt x="2414726" y="1776730"/>
                  <a:pt x="2421426" y="1784350"/>
                  <a:pt x="2428127" y="1790700"/>
                </a:cubicBezTo>
                <a:cubicBezTo>
                  <a:pt x="2431477" y="1793240"/>
                  <a:pt x="2436502" y="1794510"/>
                  <a:pt x="2438178" y="1797050"/>
                </a:cubicBezTo>
                <a:cubicBezTo>
                  <a:pt x="2439853" y="1803400"/>
                  <a:pt x="2443203" y="1805940"/>
                  <a:pt x="2451579" y="1805940"/>
                </a:cubicBezTo>
                <a:cubicBezTo>
                  <a:pt x="2456604" y="1805940"/>
                  <a:pt x="2461629" y="1807210"/>
                  <a:pt x="2464980" y="1809750"/>
                </a:cubicBezTo>
                <a:cubicBezTo>
                  <a:pt x="2473355" y="1813560"/>
                  <a:pt x="2480056" y="1817370"/>
                  <a:pt x="2486756" y="1821180"/>
                </a:cubicBezTo>
                <a:cubicBezTo>
                  <a:pt x="2495132" y="1824990"/>
                  <a:pt x="2503508" y="1828800"/>
                  <a:pt x="2506858" y="1835150"/>
                </a:cubicBezTo>
                <a:cubicBezTo>
                  <a:pt x="2508533" y="1837690"/>
                  <a:pt x="2510208" y="1838960"/>
                  <a:pt x="2511883" y="1840230"/>
                </a:cubicBezTo>
                <a:cubicBezTo>
                  <a:pt x="2518584" y="1845310"/>
                  <a:pt x="2525284" y="1849120"/>
                  <a:pt x="2531985" y="1854200"/>
                </a:cubicBezTo>
                <a:cubicBezTo>
                  <a:pt x="2542036" y="1860550"/>
                  <a:pt x="2550411" y="1868170"/>
                  <a:pt x="2560462" y="1874520"/>
                </a:cubicBezTo>
                <a:cubicBezTo>
                  <a:pt x="2563812" y="1875790"/>
                  <a:pt x="2567163" y="1878330"/>
                  <a:pt x="2570513" y="1879600"/>
                </a:cubicBezTo>
                <a:cubicBezTo>
                  <a:pt x="2577213" y="1882140"/>
                  <a:pt x="2583914" y="1884680"/>
                  <a:pt x="2588939" y="1888490"/>
                </a:cubicBezTo>
                <a:cubicBezTo>
                  <a:pt x="2593965" y="1892300"/>
                  <a:pt x="2617416" y="1869440"/>
                  <a:pt x="2620767" y="1874520"/>
                </a:cubicBezTo>
                <a:cubicBezTo>
                  <a:pt x="2620767" y="1875790"/>
                  <a:pt x="2622442" y="1875790"/>
                  <a:pt x="2624117" y="1875790"/>
                </a:cubicBezTo>
                <a:cubicBezTo>
                  <a:pt x="2634168" y="1882140"/>
                  <a:pt x="2644219" y="1879600"/>
                  <a:pt x="2654269" y="1877060"/>
                </a:cubicBezTo>
                <a:cubicBezTo>
                  <a:pt x="2657620" y="1875790"/>
                  <a:pt x="2660970" y="1874520"/>
                  <a:pt x="2662645" y="1875790"/>
                </a:cubicBezTo>
                <a:cubicBezTo>
                  <a:pt x="2674371" y="1879600"/>
                  <a:pt x="2682747" y="1888490"/>
                  <a:pt x="2697823" y="1889760"/>
                </a:cubicBezTo>
                <a:cubicBezTo>
                  <a:pt x="2697823" y="1889760"/>
                  <a:pt x="2699498" y="1889760"/>
                  <a:pt x="2699498" y="1891030"/>
                </a:cubicBezTo>
                <a:cubicBezTo>
                  <a:pt x="2702848" y="1898650"/>
                  <a:pt x="2712899" y="1898650"/>
                  <a:pt x="2721274" y="1899920"/>
                </a:cubicBezTo>
                <a:cubicBezTo>
                  <a:pt x="2726300" y="1899920"/>
                  <a:pt x="2731325" y="1901190"/>
                  <a:pt x="2734676" y="1902460"/>
                </a:cubicBezTo>
                <a:cubicBezTo>
                  <a:pt x="2744726" y="1906270"/>
                  <a:pt x="2754777" y="1911350"/>
                  <a:pt x="2766503" y="1913890"/>
                </a:cubicBezTo>
                <a:cubicBezTo>
                  <a:pt x="2781579" y="1917700"/>
                  <a:pt x="2796655" y="1920240"/>
                  <a:pt x="2808381" y="1926590"/>
                </a:cubicBezTo>
                <a:cubicBezTo>
                  <a:pt x="2810056" y="1926590"/>
                  <a:pt x="2811732" y="1926590"/>
                  <a:pt x="2811732" y="1927860"/>
                </a:cubicBezTo>
                <a:cubicBezTo>
                  <a:pt x="2816757" y="1930400"/>
                  <a:pt x="2825133" y="1931670"/>
                  <a:pt x="2828483" y="1935480"/>
                </a:cubicBezTo>
                <a:cubicBezTo>
                  <a:pt x="2833508" y="1943100"/>
                  <a:pt x="2846909" y="1941830"/>
                  <a:pt x="2853610" y="1948180"/>
                </a:cubicBezTo>
                <a:lnTo>
                  <a:pt x="2855285" y="1948180"/>
                </a:lnTo>
                <a:cubicBezTo>
                  <a:pt x="2861985" y="1948180"/>
                  <a:pt x="2868686" y="1949450"/>
                  <a:pt x="2877061" y="1949450"/>
                </a:cubicBezTo>
                <a:cubicBezTo>
                  <a:pt x="2880412" y="1948180"/>
                  <a:pt x="2885437" y="1945640"/>
                  <a:pt x="2888787" y="1945640"/>
                </a:cubicBezTo>
                <a:cubicBezTo>
                  <a:pt x="2903864" y="1949450"/>
                  <a:pt x="2918940" y="1949450"/>
                  <a:pt x="2928991" y="1939290"/>
                </a:cubicBezTo>
                <a:cubicBezTo>
                  <a:pt x="2930666" y="1938020"/>
                  <a:pt x="2934016" y="1938020"/>
                  <a:pt x="2937366" y="1938020"/>
                </a:cubicBezTo>
                <a:lnTo>
                  <a:pt x="2950767" y="1938020"/>
                </a:lnTo>
                <a:cubicBezTo>
                  <a:pt x="2965843" y="1935480"/>
                  <a:pt x="2979245" y="1932940"/>
                  <a:pt x="2994321" y="1931670"/>
                </a:cubicBezTo>
                <a:cubicBezTo>
                  <a:pt x="3001021" y="1930400"/>
                  <a:pt x="3009397" y="1932940"/>
                  <a:pt x="3016097" y="1934210"/>
                </a:cubicBezTo>
                <a:cubicBezTo>
                  <a:pt x="3022798" y="1935480"/>
                  <a:pt x="3029498" y="1935480"/>
                  <a:pt x="3036199" y="1935480"/>
                </a:cubicBezTo>
                <a:cubicBezTo>
                  <a:pt x="3044574" y="1935480"/>
                  <a:pt x="3051275" y="1932940"/>
                  <a:pt x="3059651" y="1932940"/>
                </a:cubicBezTo>
                <a:cubicBezTo>
                  <a:pt x="3066351" y="1931670"/>
                  <a:pt x="3074727" y="1931670"/>
                  <a:pt x="3081427" y="1930400"/>
                </a:cubicBezTo>
                <a:cubicBezTo>
                  <a:pt x="3096503" y="1927860"/>
                  <a:pt x="3109905" y="1925320"/>
                  <a:pt x="3124981" y="1924050"/>
                </a:cubicBezTo>
                <a:cubicBezTo>
                  <a:pt x="3135032" y="1880870"/>
                  <a:pt x="3133356" y="1830070"/>
                  <a:pt x="3133356" y="1778000"/>
                </a:cubicBezTo>
                <a:close/>
              </a:path>
            </a:pathLst>
          </a:custGeom>
          <a:blipFill rotWithShape="1">
            <a:blip r:embed="rId14">
              <a:alphaModFix/>
            </a:blip>
            <a:stretch>
              <a:fillRect l="-28" t="-2351" r="-24" b="-2344"/>
            </a:stretch>
          </a:blipFill>
          <a:ln>
            <a:noFill/>
          </a:ln>
          <a:effectLst>
            <a:outerShdw blurRad="88900" sx="102000" sy="102000" algn="ctr" rotWithShape="0">
              <a:srgbClr val="000000">
                <a:alpha val="1098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01" name="Google Shape;1401;p43"/>
          <p:cNvGrpSpPr/>
          <p:nvPr/>
        </p:nvGrpSpPr>
        <p:grpSpPr>
          <a:xfrm rot="-273065">
            <a:off x="13294912" y="1862769"/>
            <a:ext cx="3536820" cy="4107937"/>
            <a:chOff x="0" y="0"/>
            <a:chExt cx="5466080" cy="6348730"/>
          </a:xfrm>
        </p:grpSpPr>
        <p:sp>
          <p:nvSpPr>
            <p:cNvPr id="1402" name="Google Shape;1402;p43"/>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3" name="Google Shape;1403;p43"/>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5">
                <a:alphaModFix/>
              </a:blip>
              <a:stretch>
                <a:fillRect t="-2081" b="-208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4" name="Google Shape;1404;p43"/>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5" name="Google Shape;1405;p43"/>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06" name="Google Shape;1406;p43"/>
          <p:cNvSpPr/>
          <p:nvPr/>
        </p:nvSpPr>
        <p:spPr>
          <a:xfrm rot="-68087">
            <a:off x="15548314" y="1633475"/>
            <a:ext cx="353337" cy="360088"/>
          </a:xfrm>
          <a:custGeom>
            <a:avLst/>
            <a:gdLst/>
            <a:ahLst/>
            <a:cxnLst/>
            <a:rect l="l" t="t" r="r" b="b"/>
            <a:pathLst>
              <a:path w="353337" h="360088" extrusionOk="0">
                <a:moveTo>
                  <a:pt x="0" y="0"/>
                </a:moveTo>
                <a:lnTo>
                  <a:pt x="353336" y="0"/>
                </a:lnTo>
                <a:lnTo>
                  <a:pt x="353336"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7" name="Google Shape;1407;p43"/>
          <p:cNvSpPr txBox="1"/>
          <p:nvPr/>
        </p:nvSpPr>
        <p:spPr>
          <a:xfrm rot="-348250">
            <a:off x="14107773" y="5222260"/>
            <a:ext cx="2156656" cy="446305"/>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2900">
                <a:solidFill>
                  <a:srgbClr val="402B2B"/>
                </a:solidFill>
                <a:latin typeface="Arial"/>
                <a:ea typeface="Arial"/>
                <a:cs typeface="Arial"/>
                <a:sym typeface="Arial"/>
              </a:rPr>
              <a:t>POLLUTION</a:t>
            </a:r>
            <a:endParaRPr sz="29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412"/>
        <p:cNvGrpSpPr/>
        <p:nvPr/>
      </p:nvGrpSpPr>
      <p:grpSpPr>
        <a:xfrm>
          <a:off x="0" y="0"/>
          <a:ext cx="0" cy="0"/>
          <a:chOff x="0" y="0"/>
          <a:chExt cx="0" cy="0"/>
        </a:xfrm>
      </p:grpSpPr>
      <p:sp>
        <p:nvSpPr>
          <p:cNvPr id="1413" name="Google Shape;1413;p4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4" name="Google Shape;1414;p44"/>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5" name="Google Shape;1415;p44"/>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60" b="-89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6" name="Google Shape;1416;p44"/>
          <p:cNvSpPr/>
          <p:nvPr/>
        </p:nvSpPr>
        <p:spPr>
          <a:xfrm flipH="1">
            <a:off x="90298" y="-1069061"/>
            <a:ext cx="18145504" cy="1210483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7" name="Google Shape;1417;p44"/>
          <p:cNvGrpSpPr/>
          <p:nvPr/>
        </p:nvGrpSpPr>
        <p:grpSpPr>
          <a:xfrm rot="994273">
            <a:off x="5330846" y="2050399"/>
            <a:ext cx="5189651" cy="5189651"/>
            <a:chOff x="0" y="0"/>
            <a:chExt cx="6350000" cy="6350000"/>
          </a:xfrm>
        </p:grpSpPr>
        <p:sp>
          <p:nvSpPr>
            <p:cNvPr id="1418" name="Google Shape;1418;p44"/>
            <p:cNvSpPr/>
            <p:nvPr/>
          </p:nvSpPr>
          <p:spPr>
            <a:xfrm>
              <a:off x="124460" y="124460"/>
              <a:ext cx="6101080" cy="6101080"/>
            </a:xfrm>
            <a:custGeom>
              <a:avLst/>
              <a:gdLst/>
              <a:ahLst/>
              <a:cxnLst/>
              <a:rect l="l" t="t" r="r" b="b"/>
              <a:pathLst>
                <a:path w="6101080" h="6101080" extrusionOk="0">
                  <a:moveTo>
                    <a:pt x="0" y="0"/>
                  </a:moveTo>
                  <a:lnTo>
                    <a:pt x="6101080" y="0"/>
                  </a:lnTo>
                  <a:lnTo>
                    <a:pt x="6101080" y="6101080"/>
                  </a:lnTo>
                  <a:lnTo>
                    <a:pt x="0" y="6101080"/>
                  </a:lnTo>
                  <a:close/>
                </a:path>
              </a:pathLst>
            </a:custGeom>
            <a:blipFill rotWithShape="1">
              <a:blip r:embed="rId7">
                <a:alphaModFix amt="79000"/>
              </a:blip>
              <a:stretch>
                <a:fillRect l="-28220" r="-28220"/>
              </a:stretch>
            </a:blipFill>
            <a:ln>
              <a:noFill/>
            </a:ln>
            <a:effectLst>
              <a:outerShdw blurRad="50800" dist="50800" dir="5400000" sx="101000" sy="101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9" name="Google Shape;1419;p44"/>
            <p:cNvSpPr/>
            <p:nvPr/>
          </p:nvSpPr>
          <p:spPr>
            <a:xfrm>
              <a:off x="0" y="0"/>
              <a:ext cx="6350000" cy="6350000"/>
            </a:xfrm>
            <a:custGeom>
              <a:avLst/>
              <a:gdLst/>
              <a:ahLst/>
              <a:cxnLst/>
              <a:rect l="l" t="t" r="r" b="b"/>
              <a:pathLst>
                <a:path w="6350000" h="6350000" extrusionOk="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EDE4D2">
                <a:alpha val="78823"/>
              </a:srgbClr>
            </a:solidFill>
            <a:ln>
              <a:noFill/>
            </a:ln>
            <a:effectLst>
              <a:outerShdw blurRad="50800" dist="50800" dir="5400000" sx="101000" sy="101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20" name="Google Shape;1420;p44"/>
          <p:cNvSpPr/>
          <p:nvPr/>
        </p:nvSpPr>
        <p:spPr>
          <a:xfrm rot="-68087">
            <a:off x="944143" y="8745182"/>
            <a:ext cx="706674" cy="720177"/>
          </a:xfrm>
          <a:custGeom>
            <a:avLst/>
            <a:gdLst/>
            <a:ahLst/>
            <a:cxnLst/>
            <a:rect l="l" t="t" r="r" b="b"/>
            <a:pathLst>
              <a:path w="706674" h="720177" extrusionOk="0">
                <a:moveTo>
                  <a:pt x="0" y="0"/>
                </a:moveTo>
                <a:lnTo>
                  <a:pt x="706674" y="0"/>
                </a:lnTo>
                <a:lnTo>
                  <a:pt x="706674" y="720177"/>
                </a:lnTo>
                <a:lnTo>
                  <a:pt x="0" y="72017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21" name="Google Shape;1421;p44"/>
          <p:cNvGrpSpPr/>
          <p:nvPr/>
        </p:nvGrpSpPr>
        <p:grpSpPr>
          <a:xfrm rot="-7294832">
            <a:off x="13949573" y="8583298"/>
            <a:ext cx="10325542" cy="7151394"/>
            <a:chOff x="0" y="0"/>
            <a:chExt cx="3429000" cy="2374900"/>
          </a:xfrm>
        </p:grpSpPr>
        <p:sp>
          <p:nvSpPr>
            <p:cNvPr id="1422" name="Google Shape;1422;p4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9">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3" name="Google Shape;1423;p4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0">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24" name="Google Shape;1424;p44"/>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5" name="Google Shape;1425;p44"/>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2">
              <a:alphaModFix/>
            </a:blip>
            <a:stretch>
              <a:fillRect t="-10117" r="-1200" b="-40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6" name="Google Shape;1426;p44"/>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27" name="Google Shape;1427;p44"/>
          <p:cNvGrpSpPr/>
          <p:nvPr/>
        </p:nvGrpSpPr>
        <p:grpSpPr>
          <a:xfrm rot="-746325">
            <a:off x="1497079" y="1876402"/>
            <a:ext cx="3536820" cy="4107937"/>
            <a:chOff x="0" y="0"/>
            <a:chExt cx="5466080" cy="6348730"/>
          </a:xfrm>
        </p:grpSpPr>
        <p:sp>
          <p:nvSpPr>
            <p:cNvPr id="1428" name="Google Shape;1428;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9" name="Google Shape;1429;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0" name="Google Shape;1430;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1" name="Google Shape;1431;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32" name="Google Shape;1432;p44"/>
          <p:cNvSpPr/>
          <p:nvPr/>
        </p:nvSpPr>
        <p:spPr>
          <a:xfrm rot="-68087">
            <a:off x="1381441" y="2157166"/>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33" name="Google Shape;1433;p44"/>
          <p:cNvGrpSpPr/>
          <p:nvPr/>
        </p:nvGrpSpPr>
        <p:grpSpPr>
          <a:xfrm rot="111034">
            <a:off x="2519670" y="6014763"/>
            <a:ext cx="3536820" cy="4107937"/>
            <a:chOff x="0" y="0"/>
            <a:chExt cx="5466080" cy="6348730"/>
          </a:xfrm>
        </p:grpSpPr>
        <p:sp>
          <p:nvSpPr>
            <p:cNvPr id="1434" name="Google Shape;1434;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5" name="Google Shape;1435;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6" name="Google Shape;1436;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7" name="Google Shape;1437;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38" name="Google Shape;1438;p44"/>
          <p:cNvSpPr/>
          <p:nvPr/>
        </p:nvSpPr>
        <p:spPr>
          <a:xfrm rot="-68087">
            <a:off x="4272654" y="5826691"/>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39" name="Google Shape;1439;p44"/>
          <p:cNvGrpSpPr/>
          <p:nvPr/>
        </p:nvGrpSpPr>
        <p:grpSpPr>
          <a:xfrm rot="-183217">
            <a:off x="6682227" y="5979513"/>
            <a:ext cx="3536820" cy="4107937"/>
            <a:chOff x="0" y="0"/>
            <a:chExt cx="5466080" cy="6348730"/>
          </a:xfrm>
        </p:grpSpPr>
        <p:sp>
          <p:nvSpPr>
            <p:cNvPr id="1440" name="Google Shape;1440;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1" name="Google Shape;1441;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2" name="Google Shape;1442;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3" name="Google Shape;1443;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444" name="Google Shape;1444;p44"/>
          <p:cNvGrpSpPr/>
          <p:nvPr/>
        </p:nvGrpSpPr>
        <p:grpSpPr>
          <a:xfrm>
            <a:off x="10743437" y="1744215"/>
            <a:ext cx="3536820" cy="4107937"/>
            <a:chOff x="0" y="0"/>
            <a:chExt cx="5466080" cy="6348730"/>
          </a:xfrm>
        </p:grpSpPr>
        <p:sp>
          <p:nvSpPr>
            <p:cNvPr id="1445" name="Google Shape;1445;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6" name="Google Shape;1446;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7" name="Google Shape;1447;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8" name="Google Shape;1448;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449" name="Google Shape;1449;p44"/>
          <p:cNvGrpSpPr/>
          <p:nvPr/>
        </p:nvGrpSpPr>
        <p:grpSpPr>
          <a:xfrm rot="-538841">
            <a:off x="11651759" y="5721856"/>
            <a:ext cx="3536820" cy="4107937"/>
            <a:chOff x="0" y="0"/>
            <a:chExt cx="5466080" cy="6348730"/>
          </a:xfrm>
        </p:grpSpPr>
        <p:sp>
          <p:nvSpPr>
            <p:cNvPr id="1450" name="Google Shape;1450;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1" name="Google Shape;1451;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2" name="Google Shape;1452;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3" name="Google Shape;1453;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54" name="Google Shape;1454;p44"/>
          <p:cNvSpPr txBox="1"/>
          <p:nvPr/>
        </p:nvSpPr>
        <p:spPr>
          <a:xfrm rot="-559309">
            <a:off x="11831256" y="5984751"/>
            <a:ext cx="2996674" cy="289364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EU works with international organizations like the United Nations to support gender equality in areas affected by poverty or conflict.</a:t>
            </a:r>
            <a:endParaRPr sz="2000"/>
          </a:p>
        </p:txBody>
      </p:sp>
      <p:sp>
        <p:nvSpPr>
          <p:cNvPr id="1455" name="Google Shape;1455;p44"/>
          <p:cNvSpPr/>
          <p:nvPr/>
        </p:nvSpPr>
        <p:spPr>
          <a:xfrm rot="-68087">
            <a:off x="13608805" y="1607081"/>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6" name="Google Shape;1456;p44"/>
          <p:cNvSpPr/>
          <p:nvPr/>
        </p:nvSpPr>
        <p:spPr>
          <a:xfrm rot="-68087">
            <a:off x="8454190" y="5891688"/>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7" name="Google Shape;1457;p44"/>
          <p:cNvSpPr/>
          <p:nvPr/>
        </p:nvSpPr>
        <p:spPr>
          <a:xfrm rot="-68087">
            <a:off x="11732219" y="5856437"/>
            <a:ext cx="353337" cy="360088"/>
          </a:xfrm>
          <a:custGeom>
            <a:avLst/>
            <a:gdLst/>
            <a:ahLst/>
            <a:cxnLst/>
            <a:rect l="l" t="t" r="r" b="b"/>
            <a:pathLst>
              <a:path w="353337" h="360088" extrusionOk="0">
                <a:moveTo>
                  <a:pt x="0" y="0"/>
                </a:moveTo>
                <a:lnTo>
                  <a:pt x="353336" y="0"/>
                </a:lnTo>
                <a:lnTo>
                  <a:pt x="353336"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58" name="Google Shape;1458;p44"/>
          <p:cNvGrpSpPr/>
          <p:nvPr/>
        </p:nvGrpSpPr>
        <p:grpSpPr>
          <a:xfrm rot="602099">
            <a:off x="14286463" y="465084"/>
            <a:ext cx="3536820" cy="4107937"/>
            <a:chOff x="0" y="0"/>
            <a:chExt cx="5466080" cy="6348730"/>
          </a:xfrm>
        </p:grpSpPr>
        <p:sp>
          <p:nvSpPr>
            <p:cNvPr id="1459" name="Google Shape;1459;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0" name="Google Shape;1460;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7" r="-35156"/>
              </a:stretch>
            </a:blip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1" name="Google Shape;1461;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2" name="Google Shape;1462;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63" name="Google Shape;1463;p44"/>
          <p:cNvSpPr/>
          <p:nvPr/>
        </p:nvSpPr>
        <p:spPr>
          <a:xfrm rot="422977">
            <a:off x="16452220" y="429266"/>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4" name="Google Shape;1464;p44"/>
          <p:cNvSpPr txBox="1"/>
          <p:nvPr/>
        </p:nvSpPr>
        <p:spPr>
          <a:xfrm>
            <a:off x="10678017" y="5151236"/>
            <a:ext cx="3667659"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Gender-Based Violence</a:t>
            </a:r>
            <a:endParaRPr/>
          </a:p>
        </p:txBody>
      </p:sp>
      <p:sp>
        <p:nvSpPr>
          <p:cNvPr id="1465" name="Google Shape;1465;p44"/>
          <p:cNvSpPr txBox="1"/>
          <p:nvPr/>
        </p:nvSpPr>
        <p:spPr>
          <a:xfrm rot="-172823">
            <a:off x="6737613" y="6259700"/>
            <a:ext cx="3152182" cy="289386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EU supports policies that help women advance in their careers, including access to childcare services, parental leave, and lifelong learning opportunities</a:t>
            </a:r>
            <a:endParaRPr sz="2000"/>
          </a:p>
        </p:txBody>
      </p:sp>
      <p:sp>
        <p:nvSpPr>
          <p:cNvPr id="1466" name="Google Shape;1466;p44"/>
          <p:cNvSpPr txBox="1"/>
          <p:nvPr/>
        </p:nvSpPr>
        <p:spPr>
          <a:xfrm rot="-218129">
            <a:off x="6836446" y="9253203"/>
            <a:ext cx="3226693" cy="8492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299">
                <a:solidFill>
                  <a:srgbClr val="000000"/>
                </a:solidFill>
                <a:latin typeface="Arial"/>
                <a:ea typeface="Arial"/>
                <a:cs typeface="Arial"/>
                <a:sym typeface="Arial"/>
              </a:rPr>
              <a:t> Equality in Education and Employment</a:t>
            </a:r>
            <a:endParaRPr sz="1300"/>
          </a:p>
        </p:txBody>
      </p:sp>
      <p:sp>
        <p:nvSpPr>
          <p:cNvPr id="1467" name="Google Shape;1467;p44"/>
          <p:cNvSpPr txBox="1"/>
          <p:nvPr/>
        </p:nvSpPr>
        <p:spPr>
          <a:xfrm>
            <a:off x="10972416" y="2086710"/>
            <a:ext cx="2990100" cy="2893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The EU is working to stop gender-based violence, which includes things like domestic abuse, sexual harassment, and human trafficking. </a:t>
            </a:r>
            <a:endParaRPr sz="2000"/>
          </a:p>
        </p:txBody>
      </p:sp>
      <p:sp>
        <p:nvSpPr>
          <p:cNvPr id="1468" name="Google Shape;1468;p44"/>
          <p:cNvSpPr txBox="1"/>
          <p:nvPr/>
        </p:nvSpPr>
        <p:spPr>
          <a:xfrm rot="-525168">
            <a:off x="11778592" y="8940283"/>
            <a:ext cx="3667659" cy="8248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Global Advocacy for Gender Equality</a:t>
            </a:r>
            <a:endParaRPr/>
          </a:p>
        </p:txBody>
      </p:sp>
      <p:sp>
        <p:nvSpPr>
          <p:cNvPr id="1469" name="Google Shape;1469;p44"/>
          <p:cNvSpPr txBox="1"/>
          <p:nvPr/>
        </p:nvSpPr>
        <p:spPr>
          <a:xfrm rot="626602">
            <a:off x="14695270" y="660956"/>
            <a:ext cx="2719245" cy="289376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EU policies aim to create an inclusive environment where all women, regardless of their background, have equal opportunities.</a:t>
            </a:r>
            <a:endParaRPr sz="2000"/>
          </a:p>
        </p:txBody>
      </p:sp>
      <p:sp>
        <p:nvSpPr>
          <p:cNvPr id="1470" name="Google Shape;1470;p44"/>
          <p:cNvSpPr txBox="1"/>
          <p:nvPr/>
        </p:nvSpPr>
        <p:spPr>
          <a:xfrm rot="615772">
            <a:off x="14002793" y="3743545"/>
            <a:ext cx="3667659" cy="76327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a:solidFill>
                  <a:srgbClr val="000000"/>
                </a:solidFill>
                <a:latin typeface="Arial"/>
                <a:ea typeface="Arial"/>
                <a:cs typeface="Arial"/>
                <a:sym typeface="Arial"/>
              </a:rPr>
              <a:t>Intersectionality and Inclusiveness</a:t>
            </a:r>
            <a:endParaRPr/>
          </a:p>
        </p:txBody>
      </p:sp>
      <p:sp>
        <p:nvSpPr>
          <p:cNvPr id="1471" name="Google Shape;1471;p44"/>
          <p:cNvSpPr txBox="1"/>
          <p:nvPr/>
        </p:nvSpPr>
        <p:spPr>
          <a:xfrm>
            <a:off x="3943900" y="197875"/>
            <a:ext cx="10401900" cy="131130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None/>
            </a:pPr>
            <a:r>
              <a:rPr lang="en-US" sz="4000">
                <a:solidFill>
                  <a:srgbClr val="402B2B"/>
                </a:solidFill>
                <a:latin typeface="Play"/>
                <a:ea typeface="Play"/>
                <a:cs typeface="Play"/>
                <a:sym typeface="Play"/>
              </a:rPr>
              <a:t>The EU works to ensure that everyone, regardless of gender, has equal opportunities </a:t>
            </a:r>
            <a:endParaRPr sz="4000"/>
          </a:p>
        </p:txBody>
      </p:sp>
      <p:sp>
        <p:nvSpPr>
          <p:cNvPr id="1472" name="Google Shape;1472;p44"/>
          <p:cNvSpPr txBox="1"/>
          <p:nvPr/>
        </p:nvSpPr>
        <p:spPr>
          <a:xfrm rot="124707">
            <a:off x="2449813" y="9416602"/>
            <a:ext cx="3667659"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Women in Leadership</a:t>
            </a:r>
            <a:endParaRPr/>
          </a:p>
        </p:txBody>
      </p:sp>
      <p:sp>
        <p:nvSpPr>
          <p:cNvPr id="1473" name="Google Shape;1473;p44"/>
          <p:cNvSpPr txBox="1"/>
          <p:nvPr/>
        </p:nvSpPr>
        <p:spPr>
          <a:xfrm rot="-794375">
            <a:off x="1692254" y="2331561"/>
            <a:ext cx="2679012" cy="238950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300" b="1">
                <a:solidFill>
                  <a:srgbClr val="000000"/>
                </a:solidFill>
                <a:latin typeface="Arial"/>
                <a:ea typeface="Arial"/>
                <a:cs typeface="Arial"/>
                <a:sym typeface="Arial"/>
              </a:rPr>
              <a:t>Despite progress, there is still a gap between the average earnings of men and women in the EU. </a:t>
            </a:r>
            <a:endParaRPr/>
          </a:p>
        </p:txBody>
      </p:sp>
      <p:sp>
        <p:nvSpPr>
          <p:cNvPr id="1474" name="Google Shape;1474;p44"/>
          <p:cNvSpPr txBox="1"/>
          <p:nvPr/>
        </p:nvSpPr>
        <p:spPr>
          <a:xfrm rot="-775761">
            <a:off x="2118937" y="5279029"/>
            <a:ext cx="2783470" cy="36939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99">
                <a:solidFill>
                  <a:srgbClr val="000000"/>
                </a:solidFill>
                <a:latin typeface="Arial"/>
                <a:ea typeface="Arial"/>
                <a:cs typeface="Arial"/>
                <a:sym typeface="Arial"/>
              </a:rPr>
              <a:t>Gender Pay Gap</a:t>
            </a:r>
            <a:endParaRPr/>
          </a:p>
        </p:txBody>
      </p:sp>
      <p:sp>
        <p:nvSpPr>
          <p:cNvPr id="1475" name="Google Shape;1475;p44"/>
          <p:cNvSpPr txBox="1"/>
          <p:nvPr/>
        </p:nvSpPr>
        <p:spPr>
          <a:xfrm rot="142649">
            <a:off x="2810150" y="6340818"/>
            <a:ext cx="2957846" cy="246272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rial"/>
                <a:ea typeface="Arial"/>
                <a:cs typeface="Arial"/>
                <a:sym typeface="Arial"/>
              </a:rPr>
              <a:t>The Women on Boards Directive requires large companies to have at least 40% women in non-executive director roles by 2026.</a:t>
            </a:r>
            <a:endParaRPr sz="1300"/>
          </a:p>
        </p:txBody>
      </p:sp>
      <p:sp>
        <p:nvSpPr>
          <p:cNvPr id="1476" name="Google Shape;1476;p44"/>
          <p:cNvSpPr/>
          <p:nvPr/>
        </p:nvSpPr>
        <p:spPr>
          <a:xfrm rot="-68087">
            <a:off x="6240528" y="1586261"/>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sp>
        <p:nvSpPr>
          <p:cNvPr id="1482" name="Google Shape;1482;p4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3" name="Google Shape;1483;p45"/>
          <p:cNvSpPr/>
          <p:nvPr/>
        </p:nvSpPr>
        <p:spPr>
          <a:xfrm rot="1859904">
            <a:off x="15397737" y="3027301"/>
            <a:ext cx="3856457" cy="3537094"/>
          </a:xfrm>
          <a:custGeom>
            <a:avLst/>
            <a:gdLst/>
            <a:ahLst/>
            <a:cxnLst/>
            <a:rect l="l" t="t" r="r" b="b"/>
            <a:pathLst>
              <a:path w="3856457" h="3537094" extrusionOk="0">
                <a:moveTo>
                  <a:pt x="0" y="0"/>
                </a:moveTo>
                <a:lnTo>
                  <a:pt x="3856456" y="0"/>
                </a:lnTo>
                <a:lnTo>
                  <a:pt x="3856456" y="3537093"/>
                </a:lnTo>
                <a:lnTo>
                  <a:pt x="0" y="3537093"/>
                </a:lnTo>
                <a:lnTo>
                  <a:pt x="0" y="0"/>
                </a:lnTo>
                <a:close/>
              </a:path>
            </a:pathLst>
          </a:custGeom>
          <a:blipFill rotWithShape="1">
            <a:blip r:embed="rId4">
              <a:alphaModFix amt="57000"/>
            </a:blip>
            <a:stretch>
              <a:fillRect l="-6484" r="-6483" b="-248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4" name="Google Shape;1484;p45"/>
          <p:cNvSpPr/>
          <p:nvPr/>
        </p:nvSpPr>
        <p:spPr>
          <a:xfrm rot="5400000">
            <a:off x="-2786086" y="2346175"/>
            <a:ext cx="18332969" cy="12229895"/>
          </a:xfrm>
          <a:custGeom>
            <a:avLst/>
            <a:gdLst/>
            <a:ahLst/>
            <a:cxnLst/>
            <a:rect l="l" t="t" r="r" b="b"/>
            <a:pathLst>
              <a:path w="18332969" h="12229895" extrusionOk="0">
                <a:moveTo>
                  <a:pt x="18332969" y="12229895"/>
                </a:moveTo>
                <a:lnTo>
                  <a:pt x="0" y="12229895"/>
                </a:lnTo>
                <a:lnTo>
                  <a:pt x="0" y="0"/>
                </a:lnTo>
                <a:lnTo>
                  <a:pt x="18332969" y="0"/>
                </a:lnTo>
                <a:lnTo>
                  <a:pt x="18332969" y="12229895"/>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85" name="Google Shape;1485;p45"/>
          <p:cNvGrpSpPr/>
          <p:nvPr/>
        </p:nvGrpSpPr>
        <p:grpSpPr>
          <a:xfrm rot="1287677">
            <a:off x="10243801" y="7892357"/>
            <a:ext cx="14435305" cy="9997786"/>
            <a:chOff x="0" y="0"/>
            <a:chExt cx="3429000" cy="2374900"/>
          </a:xfrm>
        </p:grpSpPr>
        <p:sp>
          <p:nvSpPr>
            <p:cNvPr id="1486" name="Google Shape;1486;p4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7" name="Google Shape;1487;p4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88" name="Google Shape;1488;p45"/>
          <p:cNvSpPr/>
          <p:nvPr/>
        </p:nvSpPr>
        <p:spPr>
          <a:xfrm rot="-7464855">
            <a:off x="10393984" y="9915735"/>
            <a:ext cx="4202724" cy="1586980"/>
          </a:xfrm>
          <a:custGeom>
            <a:avLst/>
            <a:gdLst/>
            <a:ahLst/>
            <a:cxnLst/>
            <a:rect l="l" t="t" r="r" b="b"/>
            <a:pathLst>
              <a:path w="4202724" h="1586980" extrusionOk="0">
                <a:moveTo>
                  <a:pt x="0" y="0"/>
                </a:moveTo>
                <a:lnTo>
                  <a:pt x="4202724" y="0"/>
                </a:lnTo>
                <a:lnTo>
                  <a:pt x="4202724" y="1586980"/>
                </a:lnTo>
                <a:lnTo>
                  <a:pt x="0" y="1586980"/>
                </a:lnTo>
                <a:lnTo>
                  <a:pt x="0" y="0"/>
                </a:lnTo>
                <a:close/>
              </a:path>
            </a:pathLst>
          </a:custGeom>
          <a:blipFill rotWithShape="1">
            <a:blip r:embed="rId8">
              <a:alphaModFix amt="70000"/>
            </a:blip>
            <a:stretch>
              <a:fillRect l="-936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9" name="Google Shape;1489;p45"/>
          <p:cNvSpPr/>
          <p:nvPr/>
        </p:nvSpPr>
        <p:spPr>
          <a:xfrm rot="8944436">
            <a:off x="16710975" y="-588164"/>
            <a:ext cx="1403759" cy="3425788"/>
          </a:xfrm>
          <a:custGeom>
            <a:avLst/>
            <a:gdLst/>
            <a:ahLst/>
            <a:cxnLst/>
            <a:rect l="l" t="t" r="r" b="b"/>
            <a:pathLst>
              <a:path w="1403759" h="3425788" extrusionOk="0">
                <a:moveTo>
                  <a:pt x="0" y="0"/>
                </a:moveTo>
                <a:lnTo>
                  <a:pt x="1403759" y="0"/>
                </a:lnTo>
                <a:lnTo>
                  <a:pt x="1403759" y="3425788"/>
                </a:lnTo>
                <a:lnTo>
                  <a:pt x="0" y="342578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90" name="Google Shape;1490;p45"/>
          <p:cNvGrpSpPr/>
          <p:nvPr/>
        </p:nvGrpSpPr>
        <p:grpSpPr>
          <a:xfrm rot="-1733462">
            <a:off x="-8349041" y="-1868604"/>
            <a:ext cx="10325542" cy="7151394"/>
            <a:chOff x="0" y="0"/>
            <a:chExt cx="3429000" cy="2374900"/>
          </a:xfrm>
        </p:grpSpPr>
        <p:sp>
          <p:nvSpPr>
            <p:cNvPr id="1491" name="Google Shape;1491;p4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2" name="Google Shape;1492;p4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93" name="Google Shape;1493;p45"/>
          <p:cNvSpPr/>
          <p:nvPr/>
        </p:nvSpPr>
        <p:spPr>
          <a:xfrm rot="-6687178">
            <a:off x="-1262017" y="1636227"/>
            <a:ext cx="1472888" cy="3813303"/>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4" name="Google Shape;1494;p45"/>
          <p:cNvSpPr/>
          <p:nvPr/>
        </p:nvSpPr>
        <p:spPr>
          <a:xfrm>
            <a:off x="5326332" y="3027058"/>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95" name="Google Shape;1495;p45"/>
          <p:cNvGrpSpPr/>
          <p:nvPr/>
        </p:nvGrpSpPr>
        <p:grpSpPr>
          <a:xfrm>
            <a:off x="4812267" y="1915090"/>
            <a:ext cx="490065" cy="490065"/>
            <a:chOff x="0" y="0"/>
            <a:chExt cx="812800" cy="812800"/>
          </a:xfrm>
        </p:grpSpPr>
        <p:sp>
          <p:nvSpPr>
            <p:cNvPr id="1496" name="Google Shape;1496;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7" name="Google Shape;1497;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98" name="Google Shape;1498;p45"/>
          <p:cNvGrpSpPr/>
          <p:nvPr/>
        </p:nvGrpSpPr>
        <p:grpSpPr>
          <a:xfrm rot="-746325">
            <a:off x="1604680" y="484200"/>
            <a:ext cx="3536820" cy="4107937"/>
            <a:chOff x="0" y="0"/>
            <a:chExt cx="5466080" cy="6348730"/>
          </a:xfrm>
        </p:grpSpPr>
        <p:sp>
          <p:nvSpPr>
            <p:cNvPr id="1499" name="Google Shape;1499;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0" name="Google Shape;1500;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t="-2081" b="-208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1" name="Google Shape;1501;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2" name="Google Shape;1502;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03" name="Google Shape;1503;p45"/>
          <p:cNvSpPr/>
          <p:nvPr/>
        </p:nvSpPr>
        <p:spPr>
          <a:xfrm>
            <a:off x="6209334" y="3810897"/>
            <a:ext cx="1155274" cy="1201877"/>
          </a:xfrm>
          <a:custGeom>
            <a:avLst/>
            <a:gdLst/>
            <a:ahLst/>
            <a:cxnLst/>
            <a:rect l="l" t="t" r="r" b="b"/>
            <a:pathLst>
              <a:path w="1155274" h="1201877" extrusionOk="0">
                <a:moveTo>
                  <a:pt x="0" y="0"/>
                </a:moveTo>
                <a:lnTo>
                  <a:pt x="1155274" y="0"/>
                </a:lnTo>
                <a:lnTo>
                  <a:pt x="1155274" y="1201878"/>
                </a:lnTo>
                <a:lnTo>
                  <a:pt x="0" y="1201878"/>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4" name="Google Shape;1504;p45"/>
          <p:cNvSpPr/>
          <p:nvPr/>
        </p:nvSpPr>
        <p:spPr>
          <a:xfrm rot="-5582632" flipH="1">
            <a:off x="10941855" y="2251570"/>
            <a:ext cx="7934389" cy="5293018"/>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5" name="Google Shape;1505;p45"/>
          <p:cNvSpPr txBox="1"/>
          <p:nvPr/>
        </p:nvSpPr>
        <p:spPr>
          <a:xfrm rot="-228102">
            <a:off x="12633612" y="1682979"/>
            <a:ext cx="4619666" cy="6187605"/>
          </a:xfrm>
          <a:prstGeom prst="rect">
            <a:avLst/>
          </a:prstGeom>
          <a:noFill/>
          <a:ln>
            <a:noFill/>
          </a:ln>
        </p:spPr>
        <p:txBody>
          <a:bodyPr spcFirstLastPara="1" wrap="square" lIns="0" tIns="0" rIns="0" bIns="0" anchor="t" anchorCtr="0">
            <a:spAutoFit/>
          </a:bodyPr>
          <a:lstStyle/>
          <a:p>
            <a:pPr marL="0" marR="0" lvl="0" indent="0" algn="ctr" rtl="0">
              <a:lnSpc>
                <a:spcPct val="167023"/>
              </a:lnSpc>
              <a:spcBef>
                <a:spcPts val="0"/>
              </a:spcBef>
              <a:spcAft>
                <a:spcPts val="0"/>
              </a:spcAft>
              <a:buNone/>
            </a:pPr>
            <a:r>
              <a:rPr lang="en-US" sz="2799">
                <a:solidFill>
                  <a:srgbClr val="3D2007"/>
                </a:solidFill>
                <a:latin typeface="Times New Roman"/>
                <a:ea typeface="Times New Roman"/>
                <a:cs typeface="Times New Roman"/>
                <a:sym typeface="Times New Roman"/>
              </a:rPr>
              <a:t>A </a:t>
            </a:r>
            <a:r>
              <a:rPr lang="en-US" sz="2799" b="1">
                <a:solidFill>
                  <a:srgbClr val="3D2007"/>
                </a:solidFill>
                <a:latin typeface="Times"/>
                <a:ea typeface="Times"/>
                <a:cs typeface="Times"/>
                <a:sym typeface="Times"/>
              </a:rPr>
              <a:t>Global Citizen</a:t>
            </a:r>
            <a:r>
              <a:rPr lang="en-US" sz="2799">
                <a:solidFill>
                  <a:srgbClr val="3D2007"/>
                </a:solidFill>
                <a:latin typeface="Times New Roman"/>
                <a:ea typeface="Times New Roman"/>
                <a:cs typeface="Times New Roman"/>
                <a:sym typeface="Times New Roman"/>
              </a:rPr>
              <a:t> understands how </a:t>
            </a:r>
            <a:r>
              <a:rPr lang="en-US" sz="2799" b="1">
                <a:solidFill>
                  <a:srgbClr val="3D2007"/>
                </a:solidFill>
                <a:latin typeface="Times"/>
                <a:ea typeface="Times"/>
                <a:cs typeface="Times"/>
                <a:sym typeface="Times"/>
              </a:rPr>
              <a:t>people</a:t>
            </a:r>
            <a:r>
              <a:rPr lang="en-US" sz="2799">
                <a:solidFill>
                  <a:srgbClr val="3D2007"/>
                </a:solidFill>
                <a:latin typeface="Times New Roman"/>
                <a:ea typeface="Times New Roman"/>
                <a:cs typeface="Times New Roman"/>
                <a:sym typeface="Times New Roman"/>
              </a:rPr>
              <a:t>, </a:t>
            </a:r>
            <a:r>
              <a:rPr lang="en-US" sz="2799" b="1">
                <a:solidFill>
                  <a:srgbClr val="3D2007"/>
                </a:solidFill>
                <a:latin typeface="Times"/>
                <a:ea typeface="Times"/>
                <a:cs typeface="Times"/>
                <a:sym typeface="Times"/>
              </a:rPr>
              <a:t>history</a:t>
            </a:r>
            <a:r>
              <a:rPr lang="en-US" sz="2799">
                <a:solidFill>
                  <a:srgbClr val="3D2007"/>
                </a:solidFill>
                <a:latin typeface="Times New Roman"/>
                <a:ea typeface="Times New Roman"/>
                <a:cs typeface="Times New Roman"/>
                <a:sym typeface="Times New Roman"/>
              </a:rPr>
              <a:t>, and </a:t>
            </a:r>
            <a:r>
              <a:rPr lang="en-US" sz="2799" b="1">
                <a:solidFill>
                  <a:srgbClr val="3D2007"/>
                </a:solidFill>
                <a:latin typeface="Times"/>
                <a:ea typeface="Times"/>
                <a:cs typeface="Times"/>
                <a:sym typeface="Times"/>
              </a:rPr>
              <a:t>cultures</a:t>
            </a:r>
            <a:r>
              <a:rPr lang="en-US" sz="2799">
                <a:solidFill>
                  <a:srgbClr val="3D2007"/>
                </a:solidFill>
                <a:latin typeface="Times New Roman"/>
                <a:ea typeface="Times New Roman"/>
                <a:cs typeface="Times New Roman"/>
                <a:sym typeface="Times New Roman"/>
              </a:rPr>
              <a:t> are connected, and they work to make the world a better place by respecting diversity and supporting common values like fairness and sustainability.</a:t>
            </a:r>
            <a:endParaRPr/>
          </a:p>
          <a:p>
            <a:pPr marL="0" marR="0" lvl="0" indent="0" algn="ctr" rtl="0">
              <a:lnSpc>
                <a:spcPct val="140014"/>
              </a:lnSpc>
              <a:spcBef>
                <a:spcPts val="0"/>
              </a:spcBef>
              <a:spcAft>
                <a:spcPts val="0"/>
              </a:spcAft>
              <a:buNone/>
            </a:pPr>
            <a:endParaRPr sz="2799">
              <a:solidFill>
                <a:srgbClr val="3D2007"/>
              </a:solidFill>
              <a:latin typeface="Times New Roman"/>
              <a:ea typeface="Times New Roman"/>
              <a:cs typeface="Times New Roman"/>
              <a:sym typeface="Times New Roman"/>
            </a:endParaRPr>
          </a:p>
        </p:txBody>
      </p:sp>
      <p:sp>
        <p:nvSpPr>
          <p:cNvPr id="1506" name="Google Shape;1506;p45"/>
          <p:cNvSpPr/>
          <p:nvPr/>
        </p:nvSpPr>
        <p:spPr>
          <a:xfrm rot="-674570">
            <a:off x="16274754" y="6987598"/>
            <a:ext cx="1061683" cy="1383301"/>
          </a:xfrm>
          <a:custGeom>
            <a:avLst/>
            <a:gdLst/>
            <a:ahLst/>
            <a:cxnLst/>
            <a:rect l="l" t="t" r="r" b="b"/>
            <a:pathLst>
              <a:path w="1061683" h="1383301" extrusionOk="0">
                <a:moveTo>
                  <a:pt x="0" y="0"/>
                </a:moveTo>
                <a:lnTo>
                  <a:pt x="1061683" y="0"/>
                </a:lnTo>
                <a:lnTo>
                  <a:pt x="1061683" y="1383300"/>
                </a:lnTo>
                <a:lnTo>
                  <a:pt x="0" y="1383300"/>
                </a:lnTo>
                <a:lnTo>
                  <a:pt x="0" y="0"/>
                </a:lnTo>
                <a:close/>
              </a:path>
            </a:pathLst>
          </a:custGeom>
          <a:blipFill rotWithShape="1">
            <a:blip r:embed="rId14">
              <a:alphaModFix amt="6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7" name="Google Shape;1507;p45"/>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8" name="Google Shape;1508;p45"/>
          <p:cNvSpPr/>
          <p:nvPr/>
        </p:nvSpPr>
        <p:spPr>
          <a:xfrm rot="-250719">
            <a:off x="4226346" y="66164"/>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09" name="Google Shape;1509;p45"/>
          <p:cNvCxnSpPr/>
          <p:nvPr/>
        </p:nvCxnSpPr>
        <p:spPr>
          <a:xfrm>
            <a:off x="5100079" y="2157661"/>
            <a:ext cx="2264529" cy="2462"/>
          </a:xfrm>
          <a:prstGeom prst="straightConnector1">
            <a:avLst/>
          </a:prstGeom>
          <a:noFill/>
          <a:ln w="104775" cap="flat" cmpd="sng">
            <a:solidFill>
              <a:srgbClr val="825209"/>
            </a:solidFill>
            <a:prstDash val="dot"/>
            <a:round/>
            <a:headEnd type="none" w="sm" len="sm"/>
            <a:tailEnd type="none" w="sm" len="sm"/>
          </a:ln>
        </p:spPr>
      </p:cxnSp>
      <p:cxnSp>
        <p:nvCxnSpPr>
          <p:cNvPr id="1510" name="Google Shape;1510;p45"/>
          <p:cNvCxnSpPr/>
          <p:nvPr/>
        </p:nvCxnSpPr>
        <p:spPr>
          <a:xfrm rot="10800000" flipH="1">
            <a:off x="7974634" y="4487697"/>
            <a:ext cx="1716610" cy="3681616"/>
          </a:xfrm>
          <a:prstGeom prst="straightConnector1">
            <a:avLst/>
          </a:prstGeom>
          <a:noFill/>
          <a:ln w="104775" cap="flat" cmpd="sng">
            <a:solidFill>
              <a:srgbClr val="825209"/>
            </a:solidFill>
            <a:prstDash val="dot"/>
            <a:round/>
            <a:headEnd type="none" w="sm" len="sm"/>
            <a:tailEnd type="none" w="sm" len="sm"/>
          </a:ln>
        </p:spPr>
      </p:cxnSp>
      <p:grpSp>
        <p:nvGrpSpPr>
          <p:cNvPr id="1511" name="Google Shape;1511;p45"/>
          <p:cNvGrpSpPr/>
          <p:nvPr/>
        </p:nvGrpSpPr>
        <p:grpSpPr>
          <a:xfrm>
            <a:off x="9285835" y="3827762"/>
            <a:ext cx="945182" cy="945182"/>
            <a:chOff x="0" y="0"/>
            <a:chExt cx="812800" cy="812800"/>
          </a:xfrm>
        </p:grpSpPr>
        <p:sp>
          <p:nvSpPr>
            <p:cNvPr id="1512" name="Google Shape;1512;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3" name="Google Shape;1513;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514" name="Google Shape;1514;p45"/>
          <p:cNvCxnSpPr/>
          <p:nvPr/>
        </p:nvCxnSpPr>
        <p:spPr>
          <a:xfrm>
            <a:off x="3815507" y="4543923"/>
            <a:ext cx="513317" cy="3155434"/>
          </a:xfrm>
          <a:prstGeom prst="straightConnector1">
            <a:avLst/>
          </a:prstGeom>
          <a:noFill/>
          <a:ln w="104775" cap="flat" cmpd="sng">
            <a:solidFill>
              <a:srgbClr val="825209"/>
            </a:solidFill>
            <a:prstDash val="dot"/>
            <a:round/>
            <a:headEnd type="none" w="sm" len="sm"/>
            <a:tailEnd type="none" w="sm" len="sm"/>
          </a:ln>
        </p:spPr>
      </p:cxnSp>
      <p:sp>
        <p:nvSpPr>
          <p:cNvPr id="1515" name="Google Shape;1515;p45"/>
          <p:cNvSpPr txBox="1"/>
          <p:nvPr/>
        </p:nvSpPr>
        <p:spPr>
          <a:xfrm rot="-746659">
            <a:off x="2699346" y="3785046"/>
            <a:ext cx="2338849" cy="461705"/>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000">
                <a:solidFill>
                  <a:srgbClr val="000000"/>
                </a:solidFill>
                <a:latin typeface="Arial"/>
                <a:ea typeface="Arial"/>
                <a:cs typeface="Arial"/>
                <a:sym typeface="Arial"/>
              </a:rPr>
              <a:t>PEOPLE</a:t>
            </a:r>
            <a:endParaRPr sz="3000"/>
          </a:p>
        </p:txBody>
      </p:sp>
      <p:grpSp>
        <p:nvGrpSpPr>
          <p:cNvPr id="1516" name="Google Shape;1516;p45"/>
          <p:cNvGrpSpPr/>
          <p:nvPr/>
        </p:nvGrpSpPr>
        <p:grpSpPr>
          <a:xfrm>
            <a:off x="7207178" y="7797775"/>
            <a:ext cx="894346" cy="894346"/>
            <a:chOff x="0" y="0"/>
            <a:chExt cx="812800" cy="812800"/>
          </a:xfrm>
        </p:grpSpPr>
        <p:sp>
          <p:nvSpPr>
            <p:cNvPr id="1517" name="Google Shape;1517;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8" name="Google Shape;1518;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19" name="Google Shape;1519;p45"/>
          <p:cNvGrpSpPr/>
          <p:nvPr/>
        </p:nvGrpSpPr>
        <p:grpSpPr>
          <a:xfrm>
            <a:off x="4169516" y="7434215"/>
            <a:ext cx="490065" cy="490065"/>
            <a:chOff x="0" y="0"/>
            <a:chExt cx="812800" cy="812800"/>
          </a:xfrm>
        </p:grpSpPr>
        <p:sp>
          <p:nvSpPr>
            <p:cNvPr id="1520" name="Google Shape;1520;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1" name="Google Shape;1521;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22" name="Google Shape;1522;p45"/>
          <p:cNvGrpSpPr/>
          <p:nvPr/>
        </p:nvGrpSpPr>
        <p:grpSpPr>
          <a:xfrm rot="440705">
            <a:off x="4313797" y="5799131"/>
            <a:ext cx="3675974" cy="4269562"/>
            <a:chOff x="0" y="0"/>
            <a:chExt cx="5466080" cy="6348730"/>
          </a:xfrm>
        </p:grpSpPr>
        <p:sp>
          <p:nvSpPr>
            <p:cNvPr id="1523" name="Google Shape;1523;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4" name="Google Shape;1524;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6">
                <a:alphaModFix/>
              </a:blip>
              <a:stretch>
                <a:fillRect t="-2081" b="-208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5" name="Google Shape;1525;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6" name="Google Shape;1526;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27" name="Google Shape;1527;p45"/>
          <p:cNvSpPr/>
          <p:nvPr/>
        </p:nvSpPr>
        <p:spPr>
          <a:xfrm rot="-250719">
            <a:off x="5056952" y="5389212"/>
            <a:ext cx="636847" cy="649016"/>
          </a:xfrm>
          <a:custGeom>
            <a:avLst/>
            <a:gdLst/>
            <a:ahLst/>
            <a:cxnLst/>
            <a:rect l="l" t="t" r="r" b="b"/>
            <a:pathLst>
              <a:path w="636847" h="649016" extrusionOk="0">
                <a:moveTo>
                  <a:pt x="0" y="0"/>
                </a:moveTo>
                <a:lnTo>
                  <a:pt x="636847" y="0"/>
                </a:lnTo>
                <a:lnTo>
                  <a:pt x="636847" y="649016"/>
                </a:lnTo>
                <a:lnTo>
                  <a:pt x="0" y="649016"/>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8" name="Google Shape;1528;p45"/>
          <p:cNvSpPr txBox="1"/>
          <p:nvPr/>
        </p:nvSpPr>
        <p:spPr>
          <a:xfrm rot="440633">
            <a:off x="5166079" y="9324990"/>
            <a:ext cx="1811863" cy="461897"/>
          </a:xfrm>
          <a:prstGeom prst="rect">
            <a:avLst/>
          </a:prstGeom>
          <a:noFill/>
          <a:ln>
            <a:noFill/>
          </a:ln>
        </p:spPr>
        <p:txBody>
          <a:bodyPr spcFirstLastPara="1" wrap="square" lIns="0" tIns="0" rIns="0" bIns="0" anchor="t" anchorCtr="0">
            <a:spAutoFit/>
          </a:bodyPr>
          <a:lstStyle/>
          <a:p>
            <a:pPr marL="0" marR="0" lvl="0" indent="0" algn="ctr" rtl="0">
              <a:lnSpc>
                <a:spcPct val="140027"/>
              </a:lnSpc>
              <a:spcBef>
                <a:spcPts val="0"/>
              </a:spcBef>
              <a:spcAft>
                <a:spcPts val="0"/>
              </a:spcAft>
              <a:buNone/>
            </a:pPr>
            <a:r>
              <a:rPr lang="en-US" sz="3000">
                <a:solidFill>
                  <a:srgbClr val="000000"/>
                </a:solidFill>
                <a:latin typeface="Arial"/>
                <a:ea typeface="Arial"/>
                <a:cs typeface="Arial"/>
                <a:sym typeface="Arial"/>
              </a:rPr>
              <a:t>HISTORY</a:t>
            </a:r>
            <a:endParaRPr sz="3000"/>
          </a:p>
        </p:txBody>
      </p:sp>
      <p:grpSp>
        <p:nvGrpSpPr>
          <p:cNvPr id="1529" name="Google Shape;1529;p45"/>
          <p:cNvGrpSpPr/>
          <p:nvPr/>
        </p:nvGrpSpPr>
        <p:grpSpPr>
          <a:xfrm>
            <a:off x="7961165" y="2012301"/>
            <a:ext cx="665906" cy="665906"/>
            <a:chOff x="0" y="0"/>
            <a:chExt cx="812800" cy="812800"/>
          </a:xfrm>
        </p:grpSpPr>
        <p:sp>
          <p:nvSpPr>
            <p:cNvPr id="1530" name="Google Shape;1530;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1" name="Google Shape;1531;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32" name="Google Shape;1532;p45"/>
          <p:cNvGrpSpPr/>
          <p:nvPr/>
        </p:nvGrpSpPr>
        <p:grpSpPr>
          <a:xfrm rot="304890">
            <a:off x="8147753" y="498938"/>
            <a:ext cx="3440973" cy="3996614"/>
            <a:chOff x="0" y="0"/>
            <a:chExt cx="5466080" cy="6348730"/>
          </a:xfrm>
        </p:grpSpPr>
        <p:sp>
          <p:nvSpPr>
            <p:cNvPr id="1533" name="Google Shape;1533;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4" name="Google Shape;1534;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7">
                <a:alphaModFix/>
              </a:blip>
              <a:stretch>
                <a:fillRect t="-2081" b="-208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5" name="Google Shape;1535;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6" name="Google Shape;1536;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37" name="Google Shape;1537;p45"/>
          <p:cNvSpPr/>
          <p:nvPr/>
        </p:nvSpPr>
        <p:spPr>
          <a:xfrm rot="-250719">
            <a:off x="9164251" y="199629"/>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8" name="Google Shape;1538;p45"/>
          <p:cNvSpPr txBox="1"/>
          <p:nvPr/>
        </p:nvSpPr>
        <p:spPr>
          <a:xfrm rot="304588">
            <a:off x="8757806" y="3717372"/>
            <a:ext cx="1820641" cy="461706"/>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None/>
            </a:pPr>
            <a:r>
              <a:rPr lang="en-US" sz="3000">
                <a:solidFill>
                  <a:srgbClr val="000000"/>
                </a:solidFill>
                <a:latin typeface="Arial"/>
                <a:ea typeface="Arial"/>
                <a:cs typeface="Arial"/>
                <a:sym typeface="Arial"/>
              </a:rPr>
              <a:t>CULTURE</a:t>
            </a:r>
            <a:endParaRPr sz="3000"/>
          </a:p>
        </p:txBody>
      </p:sp>
      <p:sp>
        <p:nvSpPr>
          <p:cNvPr id="1539" name="Google Shape;1539;p45"/>
          <p:cNvSpPr/>
          <p:nvPr/>
        </p:nvSpPr>
        <p:spPr>
          <a:xfrm>
            <a:off x="977728" y="7516280"/>
            <a:ext cx="2319347" cy="2351682"/>
          </a:xfrm>
          <a:custGeom>
            <a:avLst/>
            <a:gdLst/>
            <a:ahLst/>
            <a:cxnLst/>
            <a:rect l="l" t="t" r="r" b="b"/>
            <a:pathLst>
              <a:path w="2319347" h="2351682" extrusionOk="0">
                <a:moveTo>
                  <a:pt x="0" y="0"/>
                </a:moveTo>
                <a:lnTo>
                  <a:pt x="2319346" y="0"/>
                </a:lnTo>
                <a:lnTo>
                  <a:pt x="2319346" y="2351682"/>
                </a:lnTo>
                <a:lnTo>
                  <a:pt x="0" y="2351682"/>
                </a:lnTo>
                <a:lnTo>
                  <a:pt x="0" y="0"/>
                </a:lnTo>
                <a:close/>
              </a:path>
            </a:pathLst>
          </a:custGeom>
          <a:blipFill rotWithShape="1">
            <a:blip r:embed="rId4">
              <a:alphaModFix amt="58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sp>
        <p:nvSpPr>
          <p:cNvPr id="1545" name="Google Shape;1545;p4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46" name="Google Shape;1546;p46"/>
          <p:cNvGrpSpPr/>
          <p:nvPr/>
        </p:nvGrpSpPr>
        <p:grpSpPr>
          <a:xfrm rot="-9182015">
            <a:off x="-2124369" y="5931532"/>
            <a:ext cx="7989165" cy="5533237"/>
            <a:chOff x="0" y="0"/>
            <a:chExt cx="3429000" cy="2374900"/>
          </a:xfrm>
        </p:grpSpPr>
        <p:sp>
          <p:nvSpPr>
            <p:cNvPr id="1547" name="Google Shape;1547;p4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8" name="Google Shape;1548;p4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549" name="Google Shape;1549;p46"/>
          <p:cNvGrpSpPr/>
          <p:nvPr/>
        </p:nvGrpSpPr>
        <p:grpSpPr>
          <a:xfrm>
            <a:off x="734279" y="386155"/>
            <a:ext cx="16819442" cy="9514689"/>
            <a:chOff x="0" y="0"/>
            <a:chExt cx="22425922" cy="12686252"/>
          </a:xfrm>
        </p:grpSpPr>
        <p:sp>
          <p:nvSpPr>
            <p:cNvPr id="1550" name="Google Shape;1550;p46"/>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1" name="Google Shape;1551;p46"/>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52" name="Google Shape;1552;p46"/>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3" name="Google Shape;1553;p46"/>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4" name="Google Shape;1554;p46"/>
          <p:cNvSpPr/>
          <p:nvPr/>
        </p:nvSpPr>
        <p:spPr>
          <a:xfrm>
            <a:off x="8761025" y="799715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5" name="Google Shape;1555;p46"/>
          <p:cNvSpPr txBox="1"/>
          <p:nvPr/>
        </p:nvSpPr>
        <p:spPr>
          <a:xfrm>
            <a:off x="2885732" y="3669514"/>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Roleplay Game: </a:t>
            </a:r>
            <a:endParaRPr/>
          </a:p>
          <a:p>
            <a:pPr marL="0" marR="0" lvl="0" indent="0" algn="ctr" rtl="0">
              <a:lnSpc>
                <a:spcPct val="140000"/>
              </a:lnSpc>
              <a:spcBef>
                <a:spcPts val="0"/>
              </a:spcBef>
              <a:spcAft>
                <a:spcPts val="0"/>
              </a:spcAft>
              <a:buNone/>
            </a:pPr>
            <a:r>
              <a:rPr lang="en-US" sz="7600">
                <a:solidFill>
                  <a:srgbClr val="402B2B"/>
                </a:solidFill>
                <a:latin typeface="Play"/>
                <a:ea typeface="Play"/>
                <a:cs typeface="Play"/>
                <a:sym typeface="Play"/>
              </a:rPr>
              <a:t>“</a:t>
            </a:r>
            <a:r>
              <a:rPr lang="en-US" sz="6000" b="1">
                <a:solidFill>
                  <a:schemeClr val="dk1"/>
                </a:solidFill>
                <a:latin typeface="Play"/>
                <a:ea typeface="Play"/>
                <a:cs typeface="Play"/>
                <a:sym typeface="Play"/>
              </a:rPr>
              <a:t>Culture and History Exchange</a:t>
            </a:r>
            <a:r>
              <a:rPr lang="en-US" sz="7600">
                <a:solidFill>
                  <a:srgbClr val="402B2B"/>
                </a:solidFill>
                <a:latin typeface="Play"/>
                <a:ea typeface="Play"/>
                <a:cs typeface="Play"/>
                <a:sym typeface="Play"/>
              </a:rPr>
              <a:t>”</a:t>
            </a:r>
            <a:endParaRPr/>
          </a:p>
        </p:txBody>
      </p:sp>
      <p:sp>
        <p:nvSpPr>
          <p:cNvPr id="1556" name="Google Shape;1556;p46"/>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7" name="Google Shape;1557;p46"/>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8" name="Google Shape;1558;p46"/>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9" name="Google Shape;1559;p46"/>
          <p:cNvSpPr txBox="1"/>
          <p:nvPr/>
        </p:nvSpPr>
        <p:spPr>
          <a:xfrm>
            <a:off x="7478197" y="1686610"/>
            <a:ext cx="3331607"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7 </a:t>
            </a:r>
            <a:endParaRPr/>
          </a:p>
        </p:txBody>
      </p:sp>
      <p:sp>
        <p:nvSpPr>
          <p:cNvPr id="1560" name="Google Shape;1560;p46"/>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sp>
        <p:nvSpPr>
          <p:cNvPr id="1566" name="Google Shape;1566;p4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7" name="Google Shape;1567;p47"/>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68" name="Google Shape;1568;p47"/>
          <p:cNvGrpSpPr/>
          <p:nvPr/>
        </p:nvGrpSpPr>
        <p:grpSpPr>
          <a:xfrm rot="-9182015">
            <a:off x="-2124369" y="5931532"/>
            <a:ext cx="7989165" cy="5533237"/>
            <a:chOff x="0" y="0"/>
            <a:chExt cx="3429000" cy="2374900"/>
          </a:xfrm>
        </p:grpSpPr>
        <p:sp>
          <p:nvSpPr>
            <p:cNvPr id="1569" name="Google Shape;1569;p4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0" name="Google Shape;1570;p4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571" name="Google Shape;1571;p47"/>
          <p:cNvGrpSpPr/>
          <p:nvPr/>
        </p:nvGrpSpPr>
        <p:grpSpPr>
          <a:xfrm>
            <a:off x="734279" y="386155"/>
            <a:ext cx="16819442" cy="9514689"/>
            <a:chOff x="0" y="0"/>
            <a:chExt cx="22425922" cy="12686252"/>
          </a:xfrm>
        </p:grpSpPr>
        <p:sp>
          <p:nvSpPr>
            <p:cNvPr id="1572" name="Google Shape;1572;p47"/>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4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3" name="Google Shape;1573;p47"/>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74" name="Google Shape;1574;p47"/>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7" t="-62632" r="-10185" b="-66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5" name="Google Shape;1575;p47"/>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6" name="Google Shape;1576;p47"/>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7" name="Google Shape;1577;p47"/>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8" name="Google Shape;1578;p47"/>
          <p:cNvSpPr txBox="1"/>
          <p:nvPr/>
        </p:nvSpPr>
        <p:spPr>
          <a:xfrm>
            <a:off x="3322733" y="2285380"/>
            <a:ext cx="11088300" cy="6156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0000">
                <a:solidFill>
                  <a:srgbClr val="AB6000"/>
                </a:solidFill>
                <a:latin typeface="Play"/>
                <a:ea typeface="Play"/>
                <a:cs typeface="Play"/>
                <a:sym typeface="Play"/>
              </a:rPr>
              <a:t>6.</a:t>
            </a:r>
            <a:r>
              <a:rPr lang="en-US" sz="10000">
                <a:solidFill>
                  <a:srgbClr val="402B2B"/>
                </a:solidFill>
                <a:latin typeface="Play"/>
                <a:ea typeface="Play"/>
                <a:cs typeface="Play"/>
                <a:sym typeface="Play"/>
              </a:rPr>
              <a:t> European Projects and Opportunities for Citizens</a:t>
            </a:r>
            <a:endParaRPr sz="10000"/>
          </a:p>
        </p:txBody>
      </p:sp>
      <p:sp>
        <p:nvSpPr>
          <p:cNvPr id="1579" name="Google Shape;1579;p47"/>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84"/>
        <p:cNvGrpSpPr/>
        <p:nvPr/>
      </p:nvGrpSpPr>
      <p:grpSpPr>
        <a:xfrm>
          <a:off x="0" y="0"/>
          <a:ext cx="0" cy="0"/>
          <a:chOff x="0" y="0"/>
          <a:chExt cx="0" cy="0"/>
        </a:xfrm>
      </p:grpSpPr>
      <p:sp>
        <p:nvSpPr>
          <p:cNvPr id="1585" name="Google Shape;1585;p4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86" name="Google Shape;1586;p48"/>
          <p:cNvGrpSpPr/>
          <p:nvPr/>
        </p:nvGrpSpPr>
        <p:grpSpPr>
          <a:xfrm rot="1287677">
            <a:off x="15496393" y="-4956871"/>
            <a:ext cx="12724547" cy="8812927"/>
            <a:chOff x="0" y="0"/>
            <a:chExt cx="3429000" cy="2374900"/>
          </a:xfrm>
        </p:grpSpPr>
        <p:sp>
          <p:nvSpPr>
            <p:cNvPr id="1587" name="Google Shape;1587;p4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8" name="Google Shape;1588;p4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589" name="Google Shape;1589;p48"/>
          <p:cNvGrpSpPr/>
          <p:nvPr/>
        </p:nvGrpSpPr>
        <p:grpSpPr>
          <a:xfrm rot="-1733462">
            <a:off x="-6182292" y="5317748"/>
            <a:ext cx="8151613" cy="5645747"/>
            <a:chOff x="0" y="0"/>
            <a:chExt cx="3429000" cy="2374900"/>
          </a:xfrm>
        </p:grpSpPr>
        <p:sp>
          <p:nvSpPr>
            <p:cNvPr id="1590" name="Google Shape;1590;p4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1" name="Google Shape;1591;p4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92" name="Google Shape;1592;p48"/>
          <p:cNvSpPr/>
          <p:nvPr/>
        </p:nvSpPr>
        <p:spPr>
          <a:xfrm flipH="1">
            <a:off x="3036455" y="1397057"/>
            <a:ext cx="11784232" cy="7861243"/>
          </a:xfrm>
          <a:custGeom>
            <a:avLst/>
            <a:gdLst/>
            <a:ahLst/>
            <a:cxnLst/>
            <a:rect l="l" t="t" r="r" b="b"/>
            <a:pathLst>
              <a:path w="11784232" h="7861243" extrusionOk="0">
                <a:moveTo>
                  <a:pt x="0" y="7861243"/>
                </a:moveTo>
                <a:lnTo>
                  <a:pt x="11784232" y="7861243"/>
                </a:lnTo>
                <a:lnTo>
                  <a:pt x="11784232" y="0"/>
                </a:lnTo>
                <a:lnTo>
                  <a:pt x="0" y="0"/>
                </a:lnTo>
                <a:lnTo>
                  <a:pt x="0" y="786124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3" name="Google Shape;1593;p48"/>
          <p:cNvSpPr/>
          <p:nvPr/>
        </p:nvSpPr>
        <p:spPr>
          <a:xfrm>
            <a:off x="3806109" y="646023"/>
            <a:ext cx="1460924" cy="2058208"/>
          </a:xfrm>
          <a:custGeom>
            <a:avLst/>
            <a:gdLst/>
            <a:ahLst/>
            <a:cxnLst/>
            <a:rect l="l" t="t" r="r" b="b"/>
            <a:pathLst>
              <a:path w="1460924" h="2058208" extrusionOk="0">
                <a:moveTo>
                  <a:pt x="0" y="0"/>
                </a:moveTo>
                <a:lnTo>
                  <a:pt x="1460924" y="0"/>
                </a:lnTo>
                <a:lnTo>
                  <a:pt x="1460924" y="2058208"/>
                </a:lnTo>
                <a:lnTo>
                  <a:pt x="0" y="205820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94" name="Google Shape;1594;p48"/>
          <p:cNvGrpSpPr/>
          <p:nvPr/>
        </p:nvGrpSpPr>
        <p:grpSpPr>
          <a:xfrm>
            <a:off x="4536571" y="4285850"/>
            <a:ext cx="9214857" cy="193081"/>
            <a:chOff x="0" y="0"/>
            <a:chExt cx="12286476" cy="257441"/>
          </a:xfrm>
        </p:grpSpPr>
        <p:sp>
          <p:nvSpPr>
            <p:cNvPr id="1595" name="Google Shape;1595;p48"/>
            <p:cNvSpPr/>
            <p:nvPr/>
          </p:nvSpPr>
          <p:spPr>
            <a:xfrm>
              <a:off x="0" y="0"/>
              <a:ext cx="4174821" cy="197665"/>
            </a:xfrm>
            <a:custGeom>
              <a:avLst/>
              <a:gdLst/>
              <a:ahLst/>
              <a:cxnLst/>
              <a:rect l="l" t="t" r="r" b="b"/>
              <a:pathLst>
                <a:path w="4174821" h="197665" extrusionOk="0">
                  <a:moveTo>
                    <a:pt x="0" y="0"/>
                  </a:moveTo>
                  <a:lnTo>
                    <a:pt x="4174821" y="0"/>
                  </a:lnTo>
                  <a:lnTo>
                    <a:pt x="4174821" y="197665"/>
                  </a:lnTo>
                  <a:lnTo>
                    <a:pt x="0" y="197665"/>
                  </a:lnTo>
                  <a:lnTo>
                    <a:pt x="0" y="0"/>
                  </a:lnTo>
                  <a:close/>
                </a:path>
              </a:pathLst>
            </a:custGeom>
            <a:blipFill rotWithShape="1">
              <a:blip r:embed="rId8">
                <a:alphaModFix/>
              </a:blip>
              <a:stretch>
                <a:fillRect l="-531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6" name="Google Shape;1596;p48"/>
            <p:cNvSpPr/>
            <p:nvPr/>
          </p:nvSpPr>
          <p:spPr>
            <a:xfrm>
              <a:off x="3946221" y="29888"/>
              <a:ext cx="6395056" cy="197665"/>
            </a:xfrm>
            <a:custGeom>
              <a:avLst/>
              <a:gdLst/>
              <a:ahLst/>
              <a:cxnLst/>
              <a:rect l="l" t="t" r="r" b="b"/>
              <a:pathLst>
                <a:path w="6395056" h="197665" extrusionOk="0">
                  <a:moveTo>
                    <a:pt x="0" y="0"/>
                  </a:moveTo>
                  <a:lnTo>
                    <a:pt x="6395056" y="0"/>
                  </a:lnTo>
                  <a:lnTo>
                    <a:pt x="6395056" y="197665"/>
                  </a:lnTo>
                  <a:lnTo>
                    <a:pt x="0" y="19766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7" name="Google Shape;1597;p48"/>
            <p:cNvSpPr/>
            <p:nvPr/>
          </p:nvSpPr>
          <p:spPr>
            <a:xfrm>
              <a:off x="10112677" y="59776"/>
              <a:ext cx="2173799" cy="197665"/>
            </a:xfrm>
            <a:custGeom>
              <a:avLst/>
              <a:gdLst/>
              <a:ahLst/>
              <a:cxnLst/>
              <a:rect l="l" t="t" r="r" b="b"/>
              <a:pathLst>
                <a:path w="2173799" h="197665" extrusionOk="0">
                  <a:moveTo>
                    <a:pt x="0" y="0"/>
                  </a:moveTo>
                  <a:lnTo>
                    <a:pt x="2173799" y="0"/>
                  </a:lnTo>
                  <a:lnTo>
                    <a:pt x="2173799" y="197665"/>
                  </a:lnTo>
                  <a:lnTo>
                    <a:pt x="0" y="197665"/>
                  </a:lnTo>
                  <a:lnTo>
                    <a:pt x="0" y="0"/>
                  </a:lnTo>
                  <a:close/>
                </a:path>
              </a:pathLst>
            </a:custGeom>
            <a:blipFill rotWithShape="1">
              <a:blip r:embed="rId8">
                <a:alphaModFix/>
              </a:blip>
              <a:stretch>
                <a:fillRect r="-19418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598" name="Google Shape;1598;p48"/>
          <p:cNvGrpSpPr/>
          <p:nvPr/>
        </p:nvGrpSpPr>
        <p:grpSpPr>
          <a:xfrm rot="745264">
            <a:off x="13571059" y="5652999"/>
            <a:ext cx="3539486" cy="3867148"/>
            <a:chOff x="0" y="0"/>
            <a:chExt cx="4719314" cy="5156198"/>
          </a:xfrm>
        </p:grpSpPr>
        <p:sp>
          <p:nvSpPr>
            <p:cNvPr id="1599" name="Google Shape;1599;p48"/>
            <p:cNvSpPr/>
            <p:nvPr/>
          </p:nvSpPr>
          <p:spPr>
            <a:xfrm>
              <a:off x="0" y="3917378"/>
              <a:ext cx="4719314" cy="1238820"/>
            </a:xfrm>
            <a:custGeom>
              <a:avLst/>
              <a:gdLst/>
              <a:ahLst/>
              <a:cxnLst/>
              <a:rect l="l" t="t" r="r" b="b"/>
              <a:pathLst>
                <a:path w="4719314" h="1238820" extrusionOk="0">
                  <a:moveTo>
                    <a:pt x="0" y="0"/>
                  </a:moveTo>
                  <a:lnTo>
                    <a:pt x="4719314" y="0"/>
                  </a:lnTo>
                  <a:lnTo>
                    <a:pt x="4719314" y="1238820"/>
                  </a:lnTo>
                  <a:lnTo>
                    <a:pt x="0" y="123882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00" name="Google Shape;1600;p48"/>
            <p:cNvGrpSpPr/>
            <p:nvPr/>
          </p:nvGrpSpPr>
          <p:grpSpPr>
            <a:xfrm>
              <a:off x="183874" y="0"/>
              <a:ext cx="4535440" cy="4531193"/>
              <a:chOff x="0" y="0"/>
              <a:chExt cx="3255264" cy="3252216"/>
            </a:xfrm>
          </p:grpSpPr>
          <p:sp>
            <p:nvSpPr>
              <p:cNvPr id="1601" name="Google Shape;1601;p48"/>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10">
                  <a:alphaModFix/>
                </a:blip>
                <a:stretch>
                  <a:fillRect l="-14" r="-1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2" name="Google Shape;1602;p48"/>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1">
                  <a:alphaModFix/>
                </a:blip>
                <a:stretch>
                  <a:fillRect l="-24311" r="-2431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603" name="Google Shape;1603;p48"/>
          <p:cNvSpPr/>
          <p:nvPr/>
        </p:nvSpPr>
        <p:spPr>
          <a:xfrm rot="-33560">
            <a:off x="14036150" y="5286120"/>
            <a:ext cx="578335" cy="589386"/>
          </a:xfrm>
          <a:custGeom>
            <a:avLst/>
            <a:gdLst/>
            <a:ahLst/>
            <a:cxnLst/>
            <a:rect l="l" t="t" r="r" b="b"/>
            <a:pathLst>
              <a:path w="578335" h="589386" extrusionOk="0">
                <a:moveTo>
                  <a:pt x="0" y="0"/>
                </a:moveTo>
                <a:lnTo>
                  <a:pt x="578335" y="0"/>
                </a:lnTo>
                <a:lnTo>
                  <a:pt x="578335" y="589386"/>
                </a:lnTo>
                <a:lnTo>
                  <a:pt x="0" y="58938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4" name="Google Shape;1604;p48"/>
          <p:cNvSpPr/>
          <p:nvPr/>
        </p:nvSpPr>
        <p:spPr>
          <a:xfrm rot="-7464855">
            <a:off x="15848670" y="2239356"/>
            <a:ext cx="4501837" cy="1212497"/>
          </a:xfrm>
          <a:custGeom>
            <a:avLst/>
            <a:gdLst/>
            <a:ahLst/>
            <a:cxnLst/>
            <a:rect l="l" t="t" r="r" b="b"/>
            <a:pathLst>
              <a:path w="4501837" h="1212497" extrusionOk="0">
                <a:moveTo>
                  <a:pt x="0" y="0"/>
                </a:moveTo>
                <a:lnTo>
                  <a:pt x="4501837" y="0"/>
                </a:lnTo>
                <a:lnTo>
                  <a:pt x="4501837" y="1212497"/>
                </a:lnTo>
                <a:lnTo>
                  <a:pt x="0" y="1212497"/>
                </a:lnTo>
                <a:lnTo>
                  <a:pt x="0" y="0"/>
                </a:lnTo>
                <a:close/>
              </a:path>
            </a:pathLst>
          </a:custGeom>
          <a:blipFill rotWithShape="1">
            <a:blip r:embed="rId13">
              <a:alphaModFix amt="70000"/>
            </a:blip>
            <a:stretch>
              <a:fillRect l="-3811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5" name="Google Shape;1605;p48"/>
          <p:cNvSpPr/>
          <p:nvPr/>
        </p:nvSpPr>
        <p:spPr>
          <a:xfrm rot="-4376618">
            <a:off x="-804131" y="-877951"/>
            <a:ext cx="1472888" cy="3813303"/>
          </a:xfrm>
          <a:custGeom>
            <a:avLst/>
            <a:gdLst/>
            <a:ahLst/>
            <a:cxnLst/>
            <a:rect l="l" t="t" r="r" b="b"/>
            <a:pathLst>
              <a:path w="1472888" h="3813303" extrusionOk="0">
                <a:moveTo>
                  <a:pt x="0" y="0"/>
                </a:moveTo>
                <a:lnTo>
                  <a:pt x="1472888" y="0"/>
                </a:lnTo>
                <a:lnTo>
                  <a:pt x="1472888" y="3813302"/>
                </a:lnTo>
                <a:lnTo>
                  <a:pt x="0" y="3813302"/>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6" name="Google Shape;1606;p48"/>
          <p:cNvSpPr/>
          <p:nvPr/>
        </p:nvSpPr>
        <p:spPr>
          <a:xfrm rot="-3311410">
            <a:off x="-722429" y="9445535"/>
            <a:ext cx="3502258" cy="1322479"/>
          </a:xfrm>
          <a:custGeom>
            <a:avLst/>
            <a:gdLst/>
            <a:ahLst/>
            <a:cxnLst/>
            <a:rect l="l" t="t" r="r" b="b"/>
            <a:pathLst>
              <a:path w="3502258" h="1322479" extrusionOk="0">
                <a:moveTo>
                  <a:pt x="0" y="0"/>
                </a:moveTo>
                <a:lnTo>
                  <a:pt x="3502258" y="0"/>
                </a:lnTo>
                <a:lnTo>
                  <a:pt x="3502258" y="1322479"/>
                </a:lnTo>
                <a:lnTo>
                  <a:pt x="0" y="1322479"/>
                </a:lnTo>
                <a:lnTo>
                  <a:pt x="0" y="0"/>
                </a:lnTo>
                <a:close/>
              </a:path>
            </a:pathLst>
          </a:custGeom>
          <a:blipFill rotWithShape="1">
            <a:blip r:embed="rId13">
              <a:alphaModFix amt="70000"/>
            </a:blip>
            <a:stretch>
              <a:fillRect l="-936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7" name="Google Shape;1607;p48"/>
          <p:cNvSpPr/>
          <p:nvPr/>
        </p:nvSpPr>
        <p:spPr>
          <a:xfrm>
            <a:off x="8675251" y="1908106"/>
            <a:ext cx="937498" cy="937498"/>
          </a:xfrm>
          <a:custGeom>
            <a:avLst/>
            <a:gdLst/>
            <a:ahLst/>
            <a:cxnLst/>
            <a:rect l="l" t="t" r="r" b="b"/>
            <a:pathLst>
              <a:path w="937498" h="937498" extrusionOk="0">
                <a:moveTo>
                  <a:pt x="0" y="0"/>
                </a:moveTo>
                <a:lnTo>
                  <a:pt x="937498" y="0"/>
                </a:lnTo>
                <a:lnTo>
                  <a:pt x="937498" y="937499"/>
                </a:lnTo>
                <a:lnTo>
                  <a:pt x="0" y="93749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8" name="Google Shape;1608;p48"/>
          <p:cNvSpPr txBox="1"/>
          <p:nvPr/>
        </p:nvSpPr>
        <p:spPr>
          <a:xfrm>
            <a:off x="2855212" y="2956238"/>
            <a:ext cx="12146700" cy="9234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000">
                <a:solidFill>
                  <a:srgbClr val="402B2B"/>
                </a:solidFill>
                <a:latin typeface="Play"/>
                <a:ea typeface="Play"/>
                <a:cs typeface="Play"/>
                <a:sym typeface="Play"/>
              </a:rPr>
              <a:t>What Are European Projects?</a:t>
            </a:r>
            <a:endParaRPr sz="6000"/>
          </a:p>
        </p:txBody>
      </p:sp>
      <p:sp>
        <p:nvSpPr>
          <p:cNvPr id="1609" name="Google Shape;1609;p48"/>
          <p:cNvSpPr txBox="1"/>
          <p:nvPr/>
        </p:nvSpPr>
        <p:spPr>
          <a:xfrm>
            <a:off x="4598566" y="4871809"/>
            <a:ext cx="8660010" cy="2853690"/>
          </a:xfrm>
          <a:prstGeom prst="rect">
            <a:avLst/>
          </a:prstGeom>
          <a:noFill/>
          <a:ln>
            <a:noFill/>
          </a:ln>
        </p:spPr>
        <p:txBody>
          <a:bodyPr spcFirstLastPara="1" wrap="square" lIns="0" tIns="0" rIns="0" bIns="0" anchor="t" anchorCtr="0">
            <a:spAutoFit/>
          </a:bodyPr>
          <a:lstStyle/>
          <a:p>
            <a:pPr marL="0" marR="0" lvl="0" indent="0" algn="ctr" rtl="0">
              <a:lnSpc>
                <a:spcPct val="125966"/>
              </a:lnSpc>
              <a:spcBef>
                <a:spcPts val="0"/>
              </a:spcBef>
              <a:spcAft>
                <a:spcPts val="0"/>
              </a:spcAft>
              <a:buNone/>
            </a:pPr>
            <a:r>
              <a:rPr lang="en-US" sz="3000">
                <a:solidFill>
                  <a:srgbClr val="000000"/>
                </a:solidFill>
                <a:latin typeface="Atkinson Hyperlegible"/>
                <a:ea typeface="Atkinson Hyperlegible"/>
                <a:cs typeface="Atkinson Hyperlegible"/>
                <a:sym typeface="Atkinson Hyperlegible"/>
              </a:rPr>
              <a:t>European Projects are programs funded by the European Union (EU) that aim to bring people from different European countries together. They offer opportunities to learn, work, and experience new things. Think of them like cool, big-school projects but on a European level!</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14"/>
        <p:cNvGrpSpPr/>
        <p:nvPr/>
      </p:nvGrpSpPr>
      <p:grpSpPr>
        <a:xfrm>
          <a:off x="0" y="0"/>
          <a:ext cx="0" cy="0"/>
          <a:chOff x="0" y="0"/>
          <a:chExt cx="0" cy="0"/>
        </a:xfrm>
      </p:grpSpPr>
      <p:sp>
        <p:nvSpPr>
          <p:cNvPr id="1615" name="Google Shape;1615;p4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16" name="Google Shape;1616;p49"/>
          <p:cNvGrpSpPr/>
          <p:nvPr/>
        </p:nvGrpSpPr>
        <p:grpSpPr>
          <a:xfrm rot="-8100000">
            <a:off x="-2315292" y="8635494"/>
            <a:ext cx="12231769" cy="8471632"/>
            <a:chOff x="0" y="0"/>
            <a:chExt cx="3429000" cy="2374900"/>
          </a:xfrm>
        </p:grpSpPr>
        <p:sp>
          <p:nvSpPr>
            <p:cNvPr id="1617" name="Google Shape;1617;p4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8" name="Google Shape;1618;p4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19" name="Google Shape;1619;p49"/>
          <p:cNvSpPr/>
          <p:nvPr/>
        </p:nvSpPr>
        <p:spPr>
          <a:xfrm rot="5255018">
            <a:off x="-811411" y="2224668"/>
            <a:ext cx="8528897" cy="5689614"/>
          </a:xfrm>
          <a:custGeom>
            <a:avLst/>
            <a:gdLst/>
            <a:ahLst/>
            <a:cxnLst/>
            <a:rect l="l" t="t" r="r" b="b"/>
            <a:pathLst>
              <a:path w="8528897" h="5689614" extrusionOk="0">
                <a:moveTo>
                  <a:pt x="8528897" y="5689614"/>
                </a:moveTo>
                <a:lnTo>
                  <a:pt x="0" y="5689614"/>
                </a:lnTo>
                <a:lnTo>
                  <a:pt x="0" y="0"/>
                </a:lnTo>
                <a:lnTo>
                  <a:pt x="8528897" y="0"/>
                </a:lnTo>
                <a:lnTo>
                  <a:pt x="8528897" y="56896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0" name="Google Shape;1620;p49"/>
          <p:cNvSpPr/>
          <p:nvPr/>
        </p:nvSpPr>
        <p:spPr>
          <a:xfrm rot="-213070">
            <a:off x="2979958" y="724423"/>
            <a:ext cx="608054" cy="619673"/>
          </a:xfrm>
          <a:custGeom>
            <a:avLst/>
            <a:gdLst/>
            <a:ahLst/>
            <a:cxnLst/>
            <a:rect l="l" t="t" r="r" b="b"/>
            <a:pathLst>
              <a:path w="608054" h="619673" extrusionOk="0">
                <a:moveTo>
                  <a:pt x="0" y="0"/>
                </a:moveTo>
                <a:lnTo>
                  <a:pt x="608055" y="0"/>
                </a:lnTo>
                <a:lnTo>
                  <a:pt x="608055" y="619673"/>
                </a:lnTo>
                <a:lnTo>
                  <a:pt x="0" y="61967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1" name="Google Shape;1621;p49"/>
          <p:cNvSpPr/>
          <p:nvPr/>
        </p:nvSpPr>
        <p:spPr>
          <a:xfrm rot="-144982">
            <a:off x="1212087" y="2351051"/>
            <a:ext cx="4481902" cy="138532"/>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2" name="Google Shape;1622;p49"/>
          <p:cNvSpPr txBox="1"/>
          <p:nvPr/>
        </p:nvSpPr>
        <p:spPr>
          <a:xfrm rot="-144982">
            <a:off x="610651" y="1362900"/>
            <a:ext cx="5342653"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200">
                <a:solidFill>
                  <a:srgbClr val="402B2B"/>
                </a:solidFill>
                <a:latin typeface="Play"/>
                <a:ea typeface="Play"/>
                <a:cs typeface="Play"/>
                <a:sym typeface="Play"/>
              </a:rPr>
              <a:t>Solidarity Projects:</a:t>
            </a:r>
            <a:endParaRPr/>
          </a:p>
        </p:txBody>
      </p:sp>
      <p:grpSp>
        <p:nvGrpSpPr>
          <p:cNvPr id="1623" name="Google Shape;1623;p49"/>
          <p:cNvGrpSpPr/>
          <p:nvPr/>
        </p:nvGrpSpPr>
        <p:grpSpPr>
          <a:xfrm rot="1015533">
            <a:off x="10513652" y="-2121528"/>
            <a:ext cx="10325542" cy="7151394"/>
            <a:chOff x="0" y="0"/>
            <a:chExt cx="3429000" cy="2374900"/>
          </a:xfrm>
        </p:grpSpPr>
        <p:sp>
          <p:nvSpPr>
            <p:cNvPr id="1624" name="Google Shape;1624;p4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5" name="Google Shape;1625;p4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26" name="Google Shape;1626;p49"/>
          <p:cNvSpPr/>
          <p:nvPr/>
        </p:nvSpPr>
        <p:spPr>
          <a:xfrm rot="-5135774">
            <a:off x="5140654" y="3322120"/>
            <a:ext cx="7934389" cy="5293018"/>
          </a:xfrm>
          <a:custGeom>
            <a:avLst/>
            <a:gdLst/>
            <a:ahLst/>
            <a:cxnLst/>
            <a:rect l="l" t="t" r="r" b="b"/>
            <a:pathLst>
              <a:path w="7934389" h="5293018" extrusionOk="0">
                <a:moveTo>
                  <a:pt x="0" y="0"/>
                </a:moveTo>
                <a:lnTo>
                  <a:pt x="7934389" y="0"/>
                </a:lnTo>
                <a:lnTo>
                  <a:pt x="7934389" y="5293019"/>
                </a:lnTo>
                <a:lnTo>
                  <a:pt x="0" y="529301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7" name="Google Shape;1627;p49"/>
          <p:cNvSpPr/>
          <p:nvPr/>
        </p:nvSpPr>
        <p:spPr>
          <a:xfrm rot="196137">
            <a:off x="9114649" y="1934337"/>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8" name="Google Shape;1628;p49"/>
          <p:cNvSpPr/>
          <p:nvPr/>
        </p:nvSpPr>
        <p:spPr>
          <a:xfrm rot="264225">
            <a:off x="7180617" y="3894073"/>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9" name="Google Shape;1629;p49"/>
          <p:cNvSpPr/>
          <p:nvPr/>
        </p:nvSpPr>
        <p:spPr>
          <a:xfrm rot="-5582632" flipH="1">
            <a:off x="10941855" y="2251570"/>
            <a:ext cx="7934389" cy="5293018"/>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0" name="Google Shape;1630;p49"/>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1" name="Google Shape;1631;p49"/>
          <p:cNvSpPr/>
          <p:nvPr/>
        </p:nvSpPr>
        <p:spPr>
          <a:xfrm rot="-182632">
            <a:off x="12625934" y="2462038"/>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2" name="Google Shape;1632;p49"/>
          <p:cNvSpPr/>
          <p:nvPr/>
        </p:nvSpPr>
        <p:spPr>
          <a:xfrm rot="7910323">
            <a:off x="4375885" y="-1991467"/>
            <a:ext cx="1579533" cy="3854754"/>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3" name="Google Shape;1633;p49"/>
          <p:cNvSpPr/>
          <p:nvPr/>
        </p:nvSpPr>
        <p:spPr>
          <a:xfrm>
            <a:off x="16998389" y="6793791"/>
            <a:ext cx="2603812" cy="2656282"/>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4" name="Google Shape;1634;p49"/>
          <p:cNvSpPr txBox="1"/>
          <p:nvPr/>
        </p:nvSpPr>
        <p:spPr>
          <a:xfrm rot="-144936">
            <a:off x="1329220" y="2681297"/>
            <a:ext cx="4199532" cy="697340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1">
                <a:solidFill>
                  <a:srgbClr val="402B2B"/>
                </a:solidFill>
                <a:latin typeface="Atkinson Hyperlegible"/>
                <a:ea typeface="Atkinson Hyperlegible"/>
                <a:cs typeface="Atkinson Hyperlegible"/>
                <a:sym typeface="Atkinson Hyperlegible"/>
              </a:rPr>
              <a:t>The European Solidarity Corps (ESC)</a:t>
            </a:r>
            <a:r>
              <a:rPr lang="en-US" sz="2199">
                <a:solidFill>
                  <a:srgbClr val="402B2B"/>
                </a:solidFill>
                <a:latin typeface="Atkinson Hyperlegible"/>
                <a:ea typeface="Atkinson Hyperlegible"/>
                <a:cs typeface="Atkinson Hyperlegible"/>
                <a:sym typeface="Atkinson Hyperlegible"/>
              </a:rPr>
              <a:t> is a flagship initiative aimed at engaging young people in volunteer work and solidarity projects that benefit communities across Europe. These projects focus on helping communities and people in need. </a:t>
            </a:r>
            <a:endParaRPr sz="2199">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None/>
            </a:pPr>
            <a:r>
              <a:rPr lang="en-US" sz="2199">
                <a:solidFill>
                  <a:srgbClr val="402B2B"/>
                </a:solidFill>
                <a:latin typeface="Atkinson Hyperlegible"/>
                <a:ea typeface="Atkinson Hyperlegible"/>
                <a:cs typeface="Atkinson Hyperlegible"/>
                <a:sym typeface="Atkinson Hyperlegible"/>
              </a:rPr>
              <a:t>Citizens might volunteer to help with social issues like environmental protection or supporting those in difficult situations. It’s a chance to gain experience.</a:t>
            </a:r>
            <a:endParaRPr/>
          </a:p>
          <a:p>
            <a:pPr marL="0" marR="0" lvl="0" indent="0" algn="ctr" rtl="0">
              <a:lnSpc>
                <a:spcPct val="140018"/>
              </a:lnSpc>
              <a:spcBef>
                <a:spcPts val="0"/>
              </a:spcBef>
              <a:spcAft>
                <a:spcPts val="0"/>
              </a:spcAft>
              <a:buNone/>
            </a:pPr>
            <a:endParaRPr sz="2199">
              <a:solidFill>
                <a:srgbClr val="402B2B"/>
              </a:solidFill>
              <a:latin typeface="Atkinson Hyperlegible"/>
              <a:ea typeface="Atkinson Hyperlegible"/>
              <a:cs typeface="Atkinson Hyperlegible"/>
              <a:sym typeface="Atkinson Hyperlegible"/>
            </a:endParaRPr>
          </a:p>
        </p:txBody>
      </p:sp>
      <p:sp>
        <p:nvSpPr>
          <p:cNvPr id="1635" name="Google Shape;1635;p49"/>
          <p:cNvSpPr txBox="1"/>
          <p:nvPr/>
        </p:nvSpPr>
        <p:spPr>
          <a:xfrm rot="264225">
            <a:off x="6778047" y="2644379"/>
            <a:ext cx="4970242" cy="111633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200">
                <a:solidFill>
                  <a:srgbClr val="402B2B"/>
                </a:solidFill>
                <a:latin typeface="Play"/>
                <a:ea typeface="Play"/>
                <a:cs typeface="Play"/>
                <a:sym typeface="Play"/>
              </a:rPr>
              <a:t>Erasmus+ </a:t>
            </a:r>
            <a:endParaRPr/>
          </a:p>
          <a:p>
            <a:pPr marL="0" marR="0" lvl="0" indent="0" algn="ctr" rtl="0">
              <a:lnSpc>
                <a:spcPct val="100000"/>
              </a:lnSpc>
              <a:spcBef>
                <a:spcPts val="0"/>
              </a:spcBef>
              <a:spcAft>
                <a:spcPts val="0"/>
              </a:spcAft>
              <a:buNone/>
            </a:pPr>
            <a:r>
              <a:rPr lang="en-US" sz="4200">
                <a:solidFill>
                  <a:srgbClr val="402B2B"/>
                </a:solidFill>
                <a:latin typeface="Play"/>
                <a:ea typeface="Play"/>
                <a:cs typeface="Play"/>
                <a:sym typeface="Play"/>
              </a:rPr>
              <a:t>Mobility</a:t>
            </a:r>
            <a:endParaRPr/>
          </a:p>
        </p:txBody>
      </p:sp>
      <p:sp>
        <p:nvSpPr>
          <p:cNvPr id="1636" name="Google Shape;1636;p49"/>
          <p:cNvSpPr txBox="1"/>
          <p:nvPr/>
        </p:nvSpPr>
        <p:spPr>
          <a:xfrm rot="-182632">
            <a:off x="12328721" y="1535262"/>
            <a:ext cx="4970242"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200">
                <a:solidFill>
                  <a:srgbClr val="402B2B"/>
                </a:solidFill>
                <a:latin typeface="Play"/>
                <a:ea typeface="Play"/>
                <a:cs typeface="Play"/>
                <a:sym typeface="Play"/>
              </a:rPr>
              <a:t>Other Opportunities</a:t>
            </a:r>
            <a:endParaRPr/>
          </a:p>
        </p:txBody>
      </p:sp>
      <p:sp>
        <p:nvSpPr>
          <p:cNvPr id="1637" name="Google Shape;1637;p49"/>
          <p:cNvSpPr txBox="1"/>
          <p:nvPr/>
        </p:nvSpPr>
        <p:spPr>
          <a:xfrm rot="-182502">
            <a:off x="13101073" y="2724777"/>
            <a:ext cx="3906704" cy="6242193"/>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1">
                <a:solidFill>
                  <a:srgbClr val="402B2B"/>
                </a:solidFill>
                <a:latin typeface="Atkinson Hyperlegible"/>
                <a:ea typeface="Atkinson Hyperlegible"/>
                <a:cs typeface="Atkinson Hyperlegible"/>
                <a:sym typeface="Atkinson Hyperlegible"/>
              </a:rPr>
              <a:t>Horizon Europe</a:t>
            </a:r>
            <a:r>
              <a:rPr lang="en-US" sz="2199">
                <a:solidFill>
                  <a:srgbClr val="402B2B"/>
                </a:solidFill>
                <a:latin typeface="Atkinson Hyperlegible"/>
                <a:ea typeface="Atkinson Hyperlegible"/>
                <a:cs typeface="Atkinson Hyperlegible"/>
                <a:sym typeface="Atkinson Hyperlegible"/>
              </a:rPr>
              <a:t>: This program is the EU’s key funding initiative for research and innovation. It supports projects that address global challenges and drive technological and scientific advancements. </a:t>
            </a:r>
            <a:endParaRPr sz="2199">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None/>
            </a:pPr>
            <a:r>
              <a:rPr lang="en-US" sz="2000" b="1">
                <a:solidFill>
                  <a:srgbClr val="402B2B"/>
                </a:solidFill>
                <a:latin typeface="Atkinson Hyperlegible"/>
                <a:ea typeface="Atkinson Hyperlegible"/>
                <a:cs typeface="Atkinson Hyperlegible"/>
                <a:sym typeface="Atkinson Hyperlegible"/>
              </a:rPr>
              <a:t>Creative Europe: </a:t>
            </a:r>
            <a:r>
              <a:rPr lang="en-US" sz="2000">
                <a:solidFill>
                  <a:srgbClr val="402B2B"/>
                </a:solidFill>
                <a:latin typeface="Atkinson Hyperlegible"/>
                <a:ea typeface="Atkinson Hyperlegible"/>
                <a:cs typeface="Atkinson Hyperlegible"/>
                <a:sym typeface="Atkinson Hyperlegible"/>
              </a:rPr>
              <a:t>This program aims to support and promote the cultural and creative sectors. It fosters artistic collaboration and enhances the cultural diversity of Europe.</a:t>
            </a:r>
            <a:endParaRPr sz="2000"/>
          </a:p>
          <a:p>
            <a:pPr marL="0" marR="0" lvl="0" indent="0" algn="ctr" rtl="0">
              <a:lnSpc>
                <a:spcPct val="140018"/>
              </a:lnSpc>
              <a:spcBef>
                <a:spcPts val="0"/>
              </a:spcBef>
              <a:spcAft>
                <a:spcPts val="0"/>
              </a:spcAft>
              <a:buNone/>
            </a:pPr>
            <a:endParaRPr sz="2199">
              <a:solidFill>
                <a:srgbClr val="402B2B"/>
              </a:solidFill>
              <a:latin typeface="Atkinson Hyperlegible"/>
              <a:ea typeface="Atkinson Hyperlegible"/>
              <a:cs typeface="Atkinson Hyperlegible"/>
              <a:sym typeface="Atkinson Hyperlegible"/>
            </a:endParaRPr>
          </a:p>
        </p:txBody>
      </p:sp>
      <p:sp>
        <p:nvSpPr>
          <p:cNvPr id="1638" name="Google Shape;1638;p49"/>
          <p:cNvSpPr/>
          <p:nvPr/>
        </p:nvSpPr>
        <p:spPr>
          <a:xfrm rot="-6687178">
            <a:off x="6259646" y="8031133"/>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9" name="Google Shape;1639;p49"/>
          <p:cNvSpPr txBox="1"/>
          <p:nvPr/>
        </p:nvSpPr>
        <p:spPr>
          <a:xfrm rot="264225">
            <a:off x="6898435" y="4179536"/>
            <a:ext cx="4421754" cy="466852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1">
                <a:solidFill>
                  <a:srgbClr val="402B2B"/>
                </a:solidFill>
                <a:latin typeface="Atkinson Hyperlegible"/>
                <a:ea typeface="Atkinson Hyperlegible"/>
                <a:cs typeface="Atkinson Hyperlegible"/>
                <a:sym typeface="Atkinson Hyperlegible"/>
              </a:rPr>
              <a:t>Erasmus+</a:t>
            </a:r>
            <a:r>
              <a:rPr lang="en-US" sz="2199">
                <a:solidFill>
                  <a:srgbClr val="402B2B"/>
                </a:solidFill>
                <a:latin typeface="Atkinson Hyperlegible"/>
                <a:ea typeface="Atkinson Hyperlegible"/>
                <a:cs typeface="Atkinson Hyperlegible"/>
                <a:sym typeface="Atkinson Hyperlegible"/>
              </a:rPr>
              <a:t> is a program that helps students and young people study, work, or train in different EU countries. It’s like having a chance to study abroad or do an internship, but with support from the EU.</a:t>
            </a:r>
            <a:endParaRPr/>
          </a:p>
          <a:p>
            <a:pPr marL="0" marR="0" lvl="0" indent="0" algn="ctr" rtl="0">
              <a:lnSpc>
                <a:spcPct val="140018"/>
              </a:lnSpc>
              <a:spcBef>
                <a:spcPts val="0"/>
              </a:spcBef>
              <a:spcAft>
                <a:spcPts val="0"/>
              </a:spcAft>
              <a:buNone/>
            </a:pPr>
            <a:endParaRPr sz="2199">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None/>
            </a:pPr>
            <a:r>
              <a:rPr lang="en-US" sz="2199">
                <a:solidFill>
                  <a:srgbClr val="402B2B"/>
                </a:solidFill>
                <a:latin typeface="Atkinson Hyperlegible"/>
                <a:ea typeface="Atkinson Hyperlegible"/>
                <a:cs typeface="Atkinson Hyperlegible"/>
                <a:sym typeface="Atkinson Hyperlegible"/>
              </a:rPr>
              <a:t>Citizens might get a chance to spend time studying or working in a different European country, learn a new language, and experience a new culture.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44"/>
        <p:cNvGrpSpPr/>
        <p:nvPr/>
      </p:nvGrpSpPr>
      <p:grpSpPr>
        <a:xfrm>
          <a:off x="0" y="0"/>
          <a:ext cx="0" cy="0"/>
          <a:chOff x="0" y="0"/>
          <a:chExt cx="0" cy="0"/>
        </a:xfrm>
      </p:grpSpPr>
      <p:sp>
        <p:nvSpPr>
          <p:cNvPr id="1645" name="Google Shape;1645;p5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46" name="Google Shape;1646;p50"/>
          <p:cNvGrpSpPr/>
          <p:nvPr/>
        </p:nvGrpSpPr>
        <p:grpSpPr>
          <a:xfrm rot="-8100000">
            <a:off x="-2315292" y="8635494"/>
            <a:ext cx="12231769" cy="8471632"/>
            <a:chOff x="0" y="0"/>
            <a:chExt cx="3429000" cy="2374900"/>
          </a:xfrm>
        </p:grpSpPr>
        <p:sp>
          <p:nvSpPr>
            <p:cNvPr id="1647" name="Google Shape;1647;p5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8" name="Google Shape;1648;p5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49" name="Google Shape;1649;p50"/>
          <p:cNvSpPr/>
          <p:nvPr/>
        </p:nvSpPr>
        <p:spPr>
          <a:xfrm rot="5255018">
            <a:off x="-637931" y="2043714"/>
            <a:ext cx="7337963" cy="4895143"/>
          </a:xfrm>
          <a:custGeom>
            <a:avLst/>
            <a:gdLst/>
            <a:ahLst/>
            <a:cxnLst/>
            <a:rect l="l" t="t" r="r" b="b"/>
            <a:pathLst>
              <a:path w="7337963" h="4895143" extrusionOk="0">
                <a:moveTo>
                  <a:pt x="7337962" y="4895143"/>
                </a:moveTo>
                <a:lnTo>
                  <a:pt x="0" y="4895143"/>
                </a:lnTo>
                <a:lnTo>
                  <a:pt x="0" y="0"/>
                </a:lnTo>
                <a:lnTo>
                  <a:pt x="7337962" y="0"/>
                </a:lnTo>
                <a:lnTo>
                  <a:pt x="7337962" y="489514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0" name="Google Shape;1650;p50"/>
          <p:cNvSpPr/>
          <p:nvPr/>
        </p:nvSpPr>
        <p:spPr>
          <a:xfrm rot="-144982">
            <a:off x="803609" y="2351051"/>
            <a:ext cx="4481902" cy="138532"/>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1" name="Google Shape;1651;p50"/>
          <p:cNvSpPr txBox="1"/>
          <p:nvPr/>
        </p:nvSpPr>
        <p:spPr>
          <a:xfrm rot="-144982">
            <a:off x="292435" y="1318292"/>
            <a:ext cx="5342653" cy="989838"/>
          </a:xfrm>
          <a:prstGeom prst="rect">
            <a:avLst/>
          </a:prstGeom>
          <a:noFill/>
          <a:ln>
            <a:noFill/>
          </a:ln>
        </p:spPr>
        <p:txBody>
          <a:bodyPr spcFirstLastPara="1" wrap="square" lIns="0" tIns="0" rIns="0" bIns="0" anchor="t" anchorCtr="0">
            <a:spAutoFit/>
          </a:bodyPr>
          <a:lstStyle/>
          <a:p>
            <a:pPr marL="0" marR="0" lvl="0" indent="0" algn="ctr" rtl="0">
              <a:lnSpc>
                <a:spcPct val="88000"/>
              </a:lnSpc>
              <a:spcBef>
                <a:spcPts val="0"/>
              </a:spcBef>
              <a:spcAft>
                <a:spcPts val="0"/>
              </a:spcAft>
              <a:buNone/>
            </a:pPr>
            <a:r>
              <a:rPr lang="en-US" sz="4200">
                <a:solidFill>
                  <a:srgbClr val="402B2B"/>
                </a:solidFill>
                <a:latin typeface="Play"/>
                <a:ea typeface="Play"/>
                <a:cs typeface="Play"/>
                <a:sym typeface="Play"/>
              </a:rPr>
              <a:t>Lava Legato </a:t>
            </a:r>
            <a:endParaRPr/>
          </a:p>
          <a:p>
            <a:pPr marL="0" marR="0" lvl="0" indent="0" algn="ctr" rtl="0">
              <a:lnSpc>
                <a:spcPct val="88000"/>
              </a:lnSpc>
              <a:spcBef>
                <a:spcPts val="0"/>
              </a:spcBef>
              <a:spcAft>
                <a:spcPts val="0"/>
              </a:spcAft>
              <a:buNone/>
            </a:pPr>
            <a:r>
              <a:rPr lang="en-US" sz="4200">
                <a:solidFill>
                  <a:srgbClr val="402B2B"/>
                </a:solidFill>
                <a:latin typeface="Play"/>
                <a:ea typeface="Play"/>
                <a:cs typeface="Play"/>
                <a:sym typeface="Play"/>
              </a:rPr>
              <a:t>Foundation</a:t>
            </a:r>
            <a:endParaRPr/>
          </a:p>
        </p:txBody>
      </p:sp>
      <p:grpSp>
        <p:nvGrpSpPr>
          <p:cNvPr id="1652" name="Google Shape;1652;p50"/>
          <p:cNvGrpSpPr/>
          <p:nvPr/>
        </p:nvGrpSpPr>
        <p:grpSpPr>
          <a:xfrm rot="1015533">
            <a:off x="10513652" y="-2121528"/>
            <a:ext cx="10325542" cy="7151394"/>
            <a:chOff x="0" y="0"/>
            <a:chExt cx="3429000" cy="2374900"/>
          </a:xfrm>
        </p:grpSpPr>
        <p:sp>
          <p:nvSpPr>
            <p:cNvPr id="1653" name="Google Shape;1653;p5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4" name="Google Shape;1654;p5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55" name="Google Shape;1655;p50"/>
          <p:cNvSpPr/>
          <p:nvPr/>
        </p:nvSpPr>
        <p:spPr>
          <a:xfrm rot="-5135774">
            <a:off x="5799364" y="2967073"/>
            <a:ext cx="7934389" cy="4506677"/>
          </a:xfrm>
          <a:custGeom>
            <a:avLst/>
            <a:gdLst/>
            <a:ahLst/>
            <a:cxnLst/>
            <a:rect l="l" t="t" r="r" b="b"/>
            <a:pathLst>
              <a:path w="7934389" h="4506677" extrusionOk="0">
                <a:moveTo>
                  <a:pt x="0" y="0"/>
                </a:moveTo>
                <a:lnTo>
                  <a:pt x="7934389" y="0"/>
                </a:lnTo>
                <a:lnTo>
                  <a:pt x="7934389" y="4506676"/>
                </a:lnTo>
                <a:lnTo>
                  <a:pt x="0" y="4506676"/>
                </a:lnTo>
                <a:lnTo>
                  <a:pt x="0" y="0"/>
                </a:lnTo>
                <a:close/>
              </a:path>
            </a:pathLst>
          </a:custGeom>
          <a:blipFill rotWithShape="1">
            <a:blip r:embed="rId6">
              <a:alphaModFix/>
            </a:blip>
            <a:stretch>
              <a:fillRect t="-8722" b="-872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6" name="Google Shape;1656;p50"/>
          <p:cNvSpPr/>
          <p:nvPr/>
        </p:nvSpPr>
        <p:spPr>
          <a:xfrm rot="196137">
            <a:off x="9774646" y="1186119"/>
            <a:ext cx="485945" cy="576479"/>
          </a:xfrm>
          <a:custGeom>
            <a:avLst/>
            <a:gdLst/>
            <a:ahLst/>
            <a:cxnLst/>
            <a:rect l="l" t="t" r="r" b="b"/>
            <a:pathLst>
              <a:path w="485945" h="576479" extrusionOk="0">
                <a:moveTo>
                  <a:pt x="0" y="0"/>
                </a:moveTo>
                <a:lnTo>
                  <a:pt x="485945" y="0"/>
                </a:lnTo>
                <a:lnTo>
                  <a:pt x="485945" y="576479"/>
                </a:lnTo>
                <a:lnTo>
                  <a:pt x="0" y="576479"/>
                </a:lnTo>
                <a:lnTo>
                  <a:pt x="0" y="0"/>
                </a:lnTo>
                <a:close/>
              </a:path>
            </a:pathLst>
          </a:custGeom>
          <a:blipFill rotWithShape="1">
            <a:blip r:embed="rId8">
              <a:alphaModFix/>
            </a:blip>
            <a:stretch>
              <a:fillRect l="-8200" r="-820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7" name="Google Shape;1657;p50"/>
          <p:cNvSpPr/>
          <p:nvPr/>
        </p:nvSpPr>
        <p:spPr>
          <a:xfrm rot="264225">
            <a:off x="7919493" y="3218982"/>
            <a:ext cx="4171636" cy="128941"/>
          </a:xfrm>
          <a:custGeom>
            <a:avLst/>
            <a:gdLst/>
            <a:ahLst/>
            <a:cxnLst/>
            <a:rect l="l" t="t" r="r" b="b"/>
            <a:pathLst>
              <a:path w="4171636" h="128941" extrusionOk="0">
                <a:moveTo>
                  <a:pt x="0" y="0"/>
                </a:moveTo>
                <a:lnTo>
                  <a:pt x="4171636" y="0"/>
                </a:lnTo>
                <a:lnTo>
                  <a:pt x="4171636" y="128942"/>
                </a:lnTo>
                <a:lnTo>
                  <a:pt x="0" y="12894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8" name="Google Shape;1658;p50"/>
          <p:cNvSpPr/>
          <p:nvPr/>
        </p:nvSpPr>
        <p:spPr>
          <a:xfrm rot="-5582632" flipH="1">
            <a:off x="11100351" y="2655067"/>
            <a:ext cx="7934389" cy="4469169"/>
          </a:xfrm>
          <a:custGeom>
            <a:avLst/>
            <a:gdLst/>
            <a:ahLst/>
            <a:cxnLst/>
            <a:rect l="l" t="t" r="r" b="b"/>
            <a:pathLst>
              <a:path w="7934389" h="4469169" extrusionOk="0">
                <a:moveTo>
                  <a:pt x="7934389" y="0"/>
                </a:moveTo>
                <a:lnTo>
                  <a:pt x="0" y="0"/>
                </a:lnTo>
                <a:lnTo>
                  <a:pt x="0" y="4469169"/>
                </a:lnTo>
                <a:lnTo>
                  <a:pt x="7934389" y="4469169"/>
                </a:lnTo>
                <a:lnTo>
                  <a:pt x="7934389" y="0"/>
                </a:lnTo>
                <a:close/>
              </a:path>
            </a:pathLst>
          </a:custGeom>
          <a:blipFill rotWithShape="1">
            <a:blip r:embed="rId6">
              <a:alphaModFix/>
            </a:blip>
            <a:stretch>
              <a:fillRect t="-12765" b="-566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9" name="Google Shape;1659;p50"/>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0" name="Google Shape;1660;p50"/>
          <p:cNvSpPr/>
          <p:nvPr/>
        </p:nvSpPr>
        <p:spPr>
          <a:xfrm rot="-182632">
            <a:off x="12625934" y="2462038"/>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1" name="Google Shape;1661;p50"/>
          <p:cNvSpPr/>
          <p:nvPr/>
        </p:nvSpPr>
        <p:spPr>
          <a:xfrm rot="7910323">
            <a:off x="4375885" y="-1991467"/>
            <a:ext cx="1579533" cy="3854754"/>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2" name="Google Shape;1662;p50"/>
          <p:cNvSpPr/>
          <p:nvPr/>
        </p:nvSpPr>
        <p:spPr>
          <a:xfrm>
            <a:off x="16998389" y="6793791"/>
            <a:ext cx="2603812" cy="2656282"/>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3" name="Google Shape;1663;p50"/>
          <p:cNvSpPr txBox="1"/>
          <p:nvPr/>
        </p:nvSpPr>
        <p:spPr>
          <a:xfrm rot="-144936">
            <a:off x="923308" y="2564820"/>
            <a:ext cx="4199532" cy="591074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tkinson Hyperlegible"/>
                <a:ea typeface="Atkinson Hyperlegible"/>
                <a:cs typeface="Atkinson Hyperlegible"/>
                <a:sym typeface="Atkinson Hyperlegible"/>
              </a:rPr>
              <a:t>Serena, 25</a:t>
            </a:r>
            <a:r>
              <a:rPr lang="en-US" sz="2000">
                <a:solidFill>
                  <a:srgbClr val="402B2B"/>
                </a:solidFill>
                <a:latin typeface="Atkinson Hyperlegible"/>
                <a:ea typeface="Atkinson Hyperlegible"/>
                <a:cs typeface="Atkinson Hyperlegible"/>
                <a:sym typeface="Atkinson Hyperlegible"/>
              </a:rPr>
              <a:t> years old, is currently in Rotterdam, Netherlands, where she supports the initiatives of the Lava Legato Foundation, which operates in the field of assistance for individuals with disabilities, both children and adults.</a:t>
            </a:r>
            <a:endParaRPr sz="2000">
              <a:solidFill>
                <a:srgbClr val="402B2B"/>
              </a:solidFill>
              <a:latin typeface="Atkinson Hyperlegible"/>
              <a:ea typeface="Atkinson Hyperlegible"/>
              <a:cs typeface="Atkinson Hyperlegible"/>
              <a:sym typeface="Atkinson Hyperlegible"/>
            </a:endParaRPr>
          </a:p>
          <a:p>
            <a:pPr marL="0" marR="0" lvl="0" indent="0" algn="ctr" rtl="0">
              <a:lnSpc>
                <a:spcPct val="140000"/>
              </a:lnSpc>
              <a:spcBef>
                <a:spcPts val="0"/>
              </a:spcBef>
              <a:spcAft>
                <a:spcPts val="0"/>
              </a:spcAft>
              <a:buNone/>
            </a:pPr>
            <a:r>
              <a:rPr lang="en-US" sz="2000">
                <a:solidFill>
                  <a:srgbClr val="402B2B"/>
                </a:solidFill>
                <a:latin typeface="Atkinson Hyperlegible"/>
                <a:ea typeface="Atkinson Hyperlegible"/>
                <a:cs typeface="Atkinson Hyperlegible"/>
                <a:sym typeface="Atkinson Hyperlegible"/>
              </a:rPr>
              <a:t>Through her project, Serena supports various daily recreational activities promoted by local organizations coordinated by her foundation, including sports, cooking, and gardening.</a:t>
            </a:r>
            <a:endParaRPr/>
          </a:p>
          <a:p>
            <a:pPr marL="0" marR="0" lvl="0" indent="0" algn="ctr" rtl="0">
              <a:lnSpc>
                <a:spcPct val="153950"/>
              </a:lnSpc>
              <a:spcBef>
                <a:spcPts val="0"/>
              </a:spcBef>
              <a:spcAft>
                <a:spcPts val="0"/>
              </a:spcAft>
              <a:buNone/>
            </a:pPr>
            <a:endParaRPr sz="2000">
              <a:solidFill>
                <a:srgbClr val="402B2B"/>
              </a:solidFill>
              <a:latin typeface="Atkinson Hyperlegible"/>
              <a:ea typeface="Atkinson Hyperlegible"/>
              <a:cs typeface="Atkinson Hyperlegible"/>
              <a:sym typeface="Atkinson Hyperlegible"/>
            </a:endParaRPr>
          </a:p>
        </p:txBody>
      </p:sp>
      <p:sp>
        <p:nvSpPr>
          <p:cNvPr id="1664" name="Google Shape;1664;p50"/>
          <p:cNvSpPr txBox="1"/>
          <p:nvPr/>
        </p:nvSpPr>
        <p:spPr>
          <a:xfrm rot="264309">
            <a:off x="7866544" y="1695787"/>
            <a:ext cx="4296392" cy="1385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3000">
                <a:solidFill>
                  <a:srgbClr val="402B2B"/>
                </a:solidFill>
                <a:latin typeface="Play"/>
                <a:ea typeface="Play"/>
                <a:cs typeface="Play"/>
                <a:sym typeface="Play"/>
              </a:rPr>
              <a:t>Challenge Misery by Building and Learning Together!</a:t>
            </a:r>
            <a:endParaRPr sz="3000"/>
          </a:p>
        </p:txBody>
      </p:sp>
      <p:sp>
        <p:nvSpPr>
          <p:cNvPr id="1665" name="Google Shape;1665;p50"/>
          <p:cNvSpPr txBox="1"/>
          <p:nvPr/>
        </p:nvSpPr>
        <p:spPr>
          <a:xfrm rot="-182632">
            <a:off x="12328721" y="1535262"/>
            <a:ext cx="4970242"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200">
                <a:solidFill>
                  <a:srgbClr val="402B2B"/>
                </a:solidFill>
                <a:latin typeface="Play"/>
                <a:ea typeface="Play"/>
                <a:cs typeface="Play"/>
                <a:sym typeface="Play"/>
              </a:rPr>
              <a:t>La Guajira</a:t>
            </a:r>
            <a:endParaRPr/>
          </a:p>
        </p:txBody>
      </p:sp>
      <p:sp>
        <p:nvSpPr>
          <p:cNvPr id="1666" name="Google Shape;1666;p50"/>
          <p:cNvSpPr txBox="1"/>
          <p:nvPr/>
        </p:nvSpPr>
        <p:spPr>
          <a:xfrm rot="-182632">
            <a:off x="13216715" y="2885992"/>
            <a:ext cx="3656411" cy="38735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tkinson Hyperlegible"/>
                <a:ea typeface="Atkinson Hyperlegible"/>
                <a:cs typeface="Atkinson Hyperlegible"/>
                <a:sym typeface="Atkinson Hyperlegible"/>
              </a:rPr>
              <a:t>Marika, 23</a:t>
            </a:r>
            <a:r>
              <a:rPr lang="en-US" sz="2000">
                <a:solidFill>
                  <a:srgbClr val="402B2B"/>
                </a:solidFill>
                <a:latin typeface="Atkinson Hyperlegible"/>
                <a:ea typeface="Atkinson Hyperlegible"/>
                <a:cs typeface="Atkinson Hyperlegible"/>
                <a:sym typeface="Atkinson Hyperlegible"/>
              </a:rPr>
              <a:t> years old, has been in Almería, Spain, for a few months. </a:t>
            </a:r>
            <a:endParaRPr/>
          </a:p>
          <a:p>
            <a:pPr marL="0" marR="0" lvl="0" indent="0" algn="ctr" rtl="0">
              <a:lnSpc>
                <a:spcPct val="140000"/>
              </a:lnSpc>
              <a:spcBef>
                <a:spcPts val="0"/>
              </a:spcBef>
              <a:spcAft>
                <a:spcPts val="0"/>
              </a:spcAft>
              <a:buNone/>
            </a:pPr>
            <a:endParaRPr sz="2000">
              <a:solidFill>
                <a:srgbClr val="402B2B"/>
              </a:solidFill>
              <a:latin typeface="Atkinson Hyperlegible"/>
              <a:ea typeface="Atkinson Hyperlegible"/>
              <a:cs typeface="Atkinson Hyperlegible"/>
              <a:sym typeface="Atkinson Hyperlegible"/>
            </a:endParaRPr>
          </a:p>
          <a:p>
            <a:pPr marL="0" marR="0" lvl="0" indent="0" algn="ctr" rtl="0">
              <a:lnSpc>
                <a:spcPct val="140000"/>
              </a:lnSpc>
              <a:spcBef>
                <a:spcPts val="0"/>
              </a:spcBef>
              <a:spcAft>
                <a:spcPts val="0"/>
              </a:spcAft>
              <a:buNone/>
            </a:pPr>
            <a:r>
              <a:rPr lang="en-US" sz="2000">
                <a:solidFill>
                  <a:srgbClr val="402B2B"/>
                </a:solidFill>
                <a:latin typeface="Atkinson Hyperlegible"/>
                <a:ea typeface="Atkinson Hyperlegible"/>
                <a:cs typeface="Atkinson Hyperlegible"/>
                <a:sym typeface="Atkinson Hyperlegible"/>
              </a:rPr>
              <a:t>There, she manages the social media channels of "La Guajira," a socio-cultural association focused on the values of collaboration and art as a driver of positive change.</a:t>
            </a:r>
            <a:endParaRPr/>
          </a:p>
          <a:p>
            <a:pPr marL="0" marR="0" lvl="0" indent="0" algn="ctr" rtl="0">
              <a:lnSpc>
                <a:spcPct val="140000"/>
              </a:lnSpc>
              <a:spcBef>
                <a:spcPts val="0"/>
              </a:spcBef>
              <a:spcAft>
                <a:spcPts val="0"/>
              </a:spcAft>
              <a:buNone/>
            </a:pPr>
            <a:endParaRPr sz="2000">
              <a:solidFill>
                <a:srgbClr val="402B2B"/>
              </a:solidFill>
              <a:latin typeface="Atkinson Hyperlegible"/>
              <a:ea typeface="Atkinson Hyperlegible"/>
              <a:cs typeface="Atkinson Hyperlegible"/>
              <a:sym typeface="Atkinson Hyperlegible"/>
            </a:endParaRPr>
          </a:p>
        </p:txBody>
      </p:sp>
      <p:sp>
        <p:nvSpPr>
          <p:cNvPr id="1667" name="Google Shape;1667;p50"/>
          <p:cNvSpPr/>
          <p:nvPr/>
        </p:nvSpPr>
        <p:spPr>
          <a:xfrm rot="-6687178">
            <a:off x="6259646" y="8031133"/>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8" name="Google Shape;1668;p50"/>
          <p:cNvSpPr txBox="1"/>
          <p:nvPr/>
        </p:nvSpPr>
        <p:spPr>
          <a:xfrm rot="264225">
            <a:off x="7830966" y="3405012"/>
            <a:ext cx="3785341" cy="45783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tkinson Hyperlegible"/>
                <a:ea typeface="Atkinson Hyperlegible"/>
                <a:cs typeface="Atkinson Hyperlegible"/>
                <a:sym typeface="Atkinson Hyperlegible"/>
              </a:rPr>
              <a:t>Enrico is 20</a:t>
            </a:r>
            <a:r>
              <a:rPr lang="en-US" sz="2000">
                <a:solidFill>
                  <a:srgbClr val="402B2B"/>
                </a:solidFill>
                <a:latin typeface="Atkinson Hyperlegible"/>
                <a:ea typeface="Atkinson Hyperlegible"/>
                <a:cs typeface="Atkinson Hyperlegible"/>
                <a:sym typeface="Atkinson Hyperlegible"/>
              </a:rPr>
              <a:t> years old and is currently in Clermont-Ferrand, France, participating in the ESC project "Challenge Misery by Building and Learning Together!" at Compagnons Bâtisseurs Auvergne. The project lasts 9 months, and here, along with other volunteers, he provides assistance to families facing social and economic difficulties to improve their living conditions.</a:t>
            </a:r>
            <a:endParaRPr/>
          </a:p>
          <a:p>
            <a:pPr marL="0" marR="0" lvl="0" indent="0" algn="ctr" rtl="0">
              <a:lnSpc>
                <a:spcPct val="140000"/>
              </a:lnSpc>
              <a:spcBef>
                <a:spcPts val="0"/>
              </a:spcBef>
              <a:spcAft>
                <a:spcPts val="0"/>
              </a:spcAft>
              <a:buNone/>
            </a:pPr>
            <a:endParaRPr sz="2000">
              <a:solidFill>
                <a:srgbClr val="402B2B"/>
              </a:solidFill>
              <a:latin typeface="Atkinson Hyperlegible"/>
              <a:ea typeface="Atkinson Hyperlegible"/>
              <a:cs typeface="Atkinson Hyperlegible"/>
              <a:sym typeface="Atkinson Hyperlegible"/>
            </a:endParaRPr>
          </a:p>
        </p:txBody>
      </p:sp>
      <p:grpSp>
        <p:nvGrpSpPr>
          <p:cNvPr id="1669" name="Google Shape;1669;p50"/>
          <p:cNvGrpSpPr/>
          <p:nvPr/>
        </p:nvGrpSpPr>
        <p:grpSpPr>
          <a:xfrm rot="-981895">
            <a:off x="4636143" y="76728"/>
            <a:ext cx="2872538" cy="3336389"/>
            <a:chOff x="0" y="0"/>
            <a:chExt cx="5466080" cy="6348730"/>
          </a:xfrm>
        </p:grpSpPr>
        <p:sp>
          <p:nvSpPr>
            <p:cNvPr id="1670" name="Google Shape;1670;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1" name="Google Shape;1671;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l="-15388" t="-96669" r="-66900" b="-568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2" name="Google Shape;1672;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3" name="Google Shape;1673;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74" name="Google Shape;1674;p50"/>
          <p:cNvSpPr/>
          <p:nvPr/>
        </p:nvSpPr>
        <p:spPr>
          <a:xfrm rot="-213070">
            <a:off x="2384965" y="718863"/>
            <a:ext cx="608054" cy="619673"/>
          </a:xfrm>
          <a:custGeom>
            <a:avLst/>
            <a:gdLst/>
            <a:ahLst/>
            <a:cxnLst/>
            <a:rect l="l" t="t" r="r" b="b"/>
            <a:pathLst>
              <a:path w="608054" h="619673" extrusionOk="0">
                <a:moveTo>
                  <a:pt x="0" y="0"/>
                </a:moveTo>
                <a:lnTo>
                  <a:pt x="608054" y="0"/>
                </a:lnTo>
                <a:lnTo>
                  <a:pt x="608054" y="619674"/>
                </a:lnTo>
                <a:lnTo>
                  <a:pt x="0" y="61967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5" name="Google Shape;1675;p50"/>
          <p:cNvSpPr txBox="1"/>
          <p:nvPr/>
        </p:nvSpPr>
        <p:spPr>
          <a:xfrm rot="-1061413">
            <a:off x="5504485" y="2651010"/>
            <a:ext cx="1856068" cy="634888"/>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1817">
                <a:solidFill>
                  <a:srgbClr val="402B2B"/>
                </a:solidFill>
                <a:latin typeface="Arial"/>
                <a:ea typeface="Arial"/>
                <a:cs typeface="Arial"/>
                <a:sym typeface="Arial"/>
              </a:rPr>
              <a:t>Serena in the Netherlands</a:t>
            </a:r>
            <a:endParaRPr/>
          </a:p>
        </p:txBody>
      </p:sp>
      <p:grpSp>
        <p:nvGrpSpPr>
          <p:cNvPr id="1676" name="Google Shape;1676;p50"/>
          <p:cNvGrpSpPr/>
          <p:nvPr/>
        </p:nvGrpSpPr>
        <p:grpSpPr>
          <a:xfrm rot="1480660">
            <a:off x="4419919" y="7632310"/>
            <a:ext cx="2872385" cy="3336211"/>
            <a:chOff x="0" y="0"/>
            <a:chExt cx="5466080" cy="6348730"/>
          </a:xfrm>
        </p:grpSpPr>
        <p:sp>
          <p:nvSpPr>
            <p:cNvPr id="1677" name="Google Shape;1677;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8" name="Google Shape;1678;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l="-13891" r="-1389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9" name="Google Shape;1679;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0" name="Google Shape;1680;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81" name="Google Shape;1681;p50"/>
          <p:cNvSpPr/>
          <p:nvPr/>
        </p:nvSpPr>
        <p:spPr>
          <a:xfrm rot="-249423">
            <a:off x="7433283" y="8164109"/>
            <a:ext cx="565744" cy="576555"/>
          </a:xfrm>
          <a:custGeom>
            <a:avLst/>
            <a:gdLst/>
            <a:ahLst/>
            <a:cxnLst/>
            <a:rect l="l" t="t" r="r" b="b"/>
            <a:pathLst>
              <a:path w="565670" h="576479" extrusionOk="0">
                <a:moveTo>
                  <a:pt x="0" y="0"/>
                </a:moveTo>
                <a:lnTo>
                  <a:pt x="565669" y="0"/>
                </a:lnTo>
                <a:lnTo>
                  <a:pt x="565669" y="576479"/>
                </a:lnTo>
                <a:lnTo>
                  <a:pt x="0" y="57647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2" name="Google Shape;1682;p50"/>
          <p:cNvSpPr txBox="1"/>
          <p:nvPr/>
        </p:nvSpPr>
        <p:spPr>
          <a:xfrm rot="1545472">
            <a:off x="4523872" y="10322006"/>
            <a:ext cx="1856068" cy="31341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1817" dirty="0">
                <a:solidFill>
                  <a:srgbClr val="402B2B"/>
                </a:solidFill>
                <a:latin typeface="Arial"/>
                <a:ea typeface="Arial"/>
                <a:cs typeface="Arial"/>
                <a:sym typeface="Arial"/>
              </a:rPr>
              <a:t>Enrico in France</a:t>
            </a:r>
            <a:endParaRPr dirty="0"/>
          </a:p>
        </p:txBody>
      </p:sp>
      <p:grpSp>
        <p:nvGrpSpPr>
          <p:cNvPr id="1683" name="Google Shape;1683;p50"/>
          <p:cNvGrpSpPr/>
          <p:nvPr/>
        </p:nvGrpSpPr>
        <p:grpSpPr>
          <a:xfrm rot="-295552">
            <a:off x="14446525" y="6591670"/>
            <a:ext cx="2872538" cy="3336389"/>
            <a:chOff x="0" y="0"/>
            <a:chExt cx="5466080" cy="6348730"/>
          </a:xfrm>
        </p:grpSpPr>
        <p:sp>
          <p:nvSpPr>
            <p:cNvPr id="1684" name="Google Shape;1684;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5" name="Google Shape;1685;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t="-68461" r="-32705" b="-160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6" name="Google Shape;1686;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7" name="Google Shape;1687;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88" name="Google Shape;1688;p50"/>
          <p:cNvSpPr/>
          <p:nvPr/>
        </p:nvSpPr>
        <p:spPr>
          <a:xfrm rot="-250719">
            <a:off x="14025753" y="6588696"/>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9" name="Google Shape;1689;p50"/>
          <p:cNvSpPr/>
          <p:nvPr/>
        </p:nvSpPr>
        <p:spPr>
          <a:xfrm rot="-213070">
            <a:off x="4052030" y="349223"/>
            <a:ext cx="608054" cy="619673"/>
          </a:xfrm>
          <a:custGeom>
            <a:avLst/>
            <a:gdLst/>
            <a:ahLst/>
            <a:cxnLst/>
            <a:rect l="l" t="t" r="r" b="b"/>
            <a:pathLst>
              <a:path w="608054" h="619673" extrusionOk="0">
                <a:moveTo>
                  <a:pt x="0" y="0"/>
                </a:moveTo>
                <a:lnTo>
                  <a:pt x="608054" y="0"/>
                </a:lnTo>
                <a:lnTo>
                  <a:pt x="608054" y="619673"/>
                </a:lnTo>
                <a:lnTo>
                  <a:pt x="0" y="61967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0" name="Google Shape;1690;p50"/>
          <p:cNvSpPr txBox="1"/>
          <p:nvPr/>
        </p:nvSpPr>
        <p:spPr>
          <a:xfrm rot="-366509">
            <a:off x="15053537" y="9318280"/>
            <a:ext cx="1856068" cy="31341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1817">
                <a:solidFill>
                  <a:srgbClr val="402B2B"/>
                </a:solidFill>
                <a:latin typeface="Arial"/>
                <a:ea typeface="Arial"/>
                <a:cs typeface="Arial"/>
                <a:sym typeface="Arial"/>
              </a:rPr>
              <a:t>Marika in Spain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695"/>
        <p:cNvGrpSpPr/>
        <p:nvPr/>
      </p:nvGrpSpPr>
      <p:grpSpPr>
        <a:xfrm>
          <a:off x="0" y="0"/>
          <a:ext cx="0" cy="0"/>
          <a:chOff x="0" y="0"/>
          <a:chExt cx="0" cy="0"/>
        </a:xfrm>
      </p:grpSpPr>
      <p:sp>
        <p:nvSpPr>
          <p:cNvPr id="1696" name="Google Shape;1696;p5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6" t="-13108" r="-1429" b="-18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97" name="Google Shape;1697;p51"/>
          <p:cNvGrpSpPr/>
          <p:nvPr/>
        </p:nvGrpSpPr>
        <p:grpSpPr>
          <a:xfrm rot="-8100000">
            <a:off x="-2315292" y="8635494"/>
            <a:ext cx="12231769" cy="8471632"/>
            <a:chOff x="0" y="0"/>
            <a:chExt cx="3429000" cy="2374900"/>
          </a:xfrm>
        </p:grpSpPr>
        <p:sp>
          <p:nvSpPr>
            <p:cNvPr id="1698" name="Google Shape;1698;p5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9" name="Google Shape;1699;p5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00" name="Google Shape;1700;p51"/>
          <p:cNvSpPr/>
          <p:nvPr/>
        </p:nvSpPr>
        <p:spPr>
          <a:xfrm rot="5255018">
            <a:off x="-637931" y="2043714"/>
            <a:ext cx="7337963" cy="4895143"/>
          </a:xfrm>
          <a:custGeom>
            <a:avLst/>
            <a:gdLst/>
            <a:ahLst/>
            <a:cxnLst/>
            <a:rect l="l" t="t" r="r" b="b"/>
            <a:pathLst>
              <a:path w="7337963" h="4895143" extrusionOk="0">
                <a:moveTo>
                  <a:pt x="7337962" y="4895143"/>
                </a:moveTo>
                <a:lnTo>
                  <a:pt x="0" y="4895143"/>
                </a:lnTo>
                <a:lnTo>
                  <a:pt x="0" y="0"/>
                </a:lnTo>
                <a:lnTo>
                  <a:pt x="7337962" y="0"/>
                </a:lnTo>
                <a:lnTo>
                  <a:pt x="7337962" y="489514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1" name="Google Shape;1701;p51"/>
          <p:cNvSpPr/>
          <p:nvPr/>
        </p:nvSpPr>
        <p:spPr>
          <a:xfrm rot="-144982">
            <a:off x="803609" y="2351051"/>
            <a:ext cx="4481902" cy="138532"/>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2" name="Google Shape;1702;p51"/>
          <p:cNvSpPr txBox="1"/>
          <p:nvPr/>
        </p:nvSpPr>
        <p:spPr>
          <a:xfrm rot="-144982">
            <a:off x="292435" y="1318292"/>
            <a:ext cx="5342653" cy="989838"/>
          </a:xfrm>
          <a:prstGeom prst="rect">
            <a:avLst/>
          </a:prstGeom>
          <a:noFill/>
          <a:ln>
            <a:noFill/>
          </a:ln>
        </p:spPr>
        <p:txBody>
          <a:bodyPr spcFirstLastPara="1" wrap="square" lIns="0" tIns="0" rIns="0" bIns="0" anchor="t" anchorCtr="0">
            <a:spAutoFit/>
          </a:bodyPr>
          <a:lstStyle/>
          <a:p>
            <a:pPr marL="0" marR="0" lvl="0" indent="0" algn="ctr" rtl="0">
              <a:lnSpc>
                <a:spcPct val="88000"/>
              </a:lnSpc>
              <a:spcBef>
                <a:spcPts val="0"/>
              </a:spcBef>
              <a:spcAft>
                <a:spcPts val="0"/>
              </a:spcAft>
              <a:buNone/>
            </a:pPr>
            <a:r>
              <a:rPr lang="en-US" sz="4200">
                <a:solidFill>
                  <a:srgbClr val="402B2B"/>
                </a:solidFill>
                <a:latin typeface="Play"/>
                <a:ea typeface="Play"/>
                <a:cs typeface="Play"/>
                <a:sym typeface="Play"/>
              </a:rPr>
              <a:t> Sininauhasaatio</a:t>
            </a:r>
            <a:endParaRPr/>
          </a:p>
          <a:p>
            <a:pPr marL="0" marR="0" lvl="0" indent="0" algn="ctr" rtl="0">
              <a:lnSpc>
                <a:spcPct val="88000"/>
              </a:lnSpc>
              <a:spcBef>
                <a:spcPts val="0"/>
              </a:spcBef>
              <a:spcAft>
                <a:spcPts val="0"/>
              </a:spcAft>
              <a:buNone/>
            </a:pPr>
            <a:r>
              <a:rPr lang="en-US" sz="4200">
                <a:solidFill>
                  <a:srgbClr val="402B2B"/>
                </a:solidFill>
                <a:latin typeface="Play"/>
                <a:ea typeface="Play"/>
                <a:cs typeface="Play"/>
                <a:sym typeface="Play"/>
              </a:rPr>
              <a:t>Association</a:t>
            </a:r>
            <a:endParaRPr/>
          </a:p>
        </p:txBody>
      </p:sp>
      <p:grpSp>
        <p:nvGrpSpPr>
          <p:cNvPr id="1703" name="Google Shape;1703;p51"/>
          <p:cNvGrpSpPr/>
          <p:nvPr/>
        </p:nvGrpSpPr>
        <p:grpSpPr>
          <a:xfrm rot="1015533">
            <a:off x="10513652" y="-2121528"/>
            <a:ext cx="10325542" cy="7151394"/>
            <a:chOff x="0" y="0"/>
            <a:chExt cx="3429000" cy="2374900"/>
          </a:xfrm>
        </p:grpSpPr>
        <p:sp>
          <p:nvSpPr>
            <p:cNvPr id="1704" name="Google Shape;1704;p5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71" b="-617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5" name="Google Shape;1705;p5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1" t="-10995" r="-2490" b="-111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06" name="Google Shape;1706;p51"/>
          <p:cNvSpPr/>
          <p:nvPr/>
        </p:nvSpPr>
        <p:spPr>
          <a:xfrm rot="-5135774">
            <a:off x="5799364" y="2967073"/>
            <a:ext cx="7934389" cy="4506677"/>
          </a:xfrm>
          <a:custGeom>
            <a:avLst/>
            <a:gdLst/>
            <a:ahLst/>
            <a:cxnLst/>
            <a:rect l="l" t="t" r="r" b="b"/>
            <a:pathLst>
              <a:path w="7934389" h="4506677" extrusionOk="0">
                <a:moveTo>
                  <a:pt x="0" y="0"/>
                </a:moveTo>
                <a:lnTo>
                  <a:pt x="7934389" y="0"/>
                </a:lnTo>
                <a:lnTo>
                  <a:pt x="7934389" y="4506676"/>
                </a:lnTo>
                <a:lnTo>
                  <a:pt x="0" y="4506676"/>
                </a:lnTo>
                <a:lnTo>
                  <a:pt x="0" y="0"/>
                </a:lnTo>
                <a:close/>
              </a:path>
            </a:pathLst>
          </a:custGeom>
          <a:blipFill rotWithShape="1">
            <a:blip r:embed="rId6">
              <a:alphaModFix/>
            </a:blip>
            <a:stretch>
              <a:fillRect t="-8722" b="-872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7" name="Google Shape;1707;p51"/>
          <p:cNvSpPr/>
          <p:nvPr/>
        </p:nvSpPr>
        <p:spPr>
          <a:xfrm rot="196137">
            <a:off x="9774646" y="1186119"/>
            <a:ext cx="485945" cy="576479"/>
          </a:xfrm>
          <a:custGeom>
            <a:avLst/>
            <a:gdLst/>
            <a:ahLst/>
            <a:cxnLst/>
            <a:rect l="l" t="t" r="r" b="b"/>
            <a:pathLst>
              <a:path w="485945" h="576479" extrusionOk="0">
                <a:moveTo>
                  <a:pt x="0" y="0"/>
                </a:moveTo>
                <a:lnTo>
                  <a:pt x="485945" y="0"/>
                </a:lnTo>
                <a:lnTo>
                  <a:pt x="485945" y="576479"/>
                </a:lnTo>
                <a:lnTo>
                  <a:pt x="0" y="576479"/>
                </a:lnTo>
                <a:lnTo>
                  <a:pt x="0" y="0"/>
                </a:lnTo>
                <a:close/>
              </a:path>
            </a:pathLst>
          </a:custGeom>
          <a:blipFill rotWithShape="1">
            <a:blip r:embed="rId8">
              <a:alphaModFix/>
            </a:blip>
            <a:stretch>
              <a:fillRect l="-8200" r="-820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8" name="Google Shape;1708;p51"/>
          <p:cNvSpPr/>
          <p:nvPr/>
        </p:nvSpPr>
        <p:spPr>
          <a:xfrm rot="264225">
            <a:off x="7919493" y="3218982"/>
            <a:ext cx="4171636" cy="128941"/>
          </a:xfrm>
          <a:custGeom>
            <a:avLst/>
            <a:gdLst/>
            <a:ahLst/>
            <a:cxnLst/>
            <a:rect l="l" t="t" r="r" b="b"/>
            <a:pathLst>
              <a:path w="4171636" h="128941" extrusionOk="0">
                <a:moveTo>
                  <a:pt x="0" y="0"/>
                </a:moveTo>
                <a:lnTo>
                  <a:pt x="4171636" y="0"/>
                </a:lnTo>
                <a:lnTo>
                  <a:pt x="4171636" y="128942"/>
                </a:lnTo>
                <a:lnTo>
                  <a:pt x="0" y="12894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9" name="Google Shape;1709;p51"/>
          <p:cNvSpPr/>
          <p:nvPr/>
        </p:nvSpPr>
        <p:spPr>
          <a:xfrm rot="-5582632" flipH="1">
            <a:off x="11100351" y="2655067"/>
            <a:ext cx="7934389" cy="4469169"/>
          </a:xfrm>
          <a:custGeom>
            <a:avLst/>
            <a:gdLst/>
            <a:ahLst/>
            <a:cxnLst/>
            <a:rect l="l" t="t" r="r" b="b"/>
            <a:pathLst>
              <a:path w="7934389" h="4469169" extrusionOk="0">
                <a:moveTo>
                  <a:pt x="7934389" y="0"/>
                </a:moveTo>
                <a:lnTo>
                  <a:pt x="0" y="0"/>
                </a:lnTo>
                <a:lnTo>
                  <a:pt x="0" y="4469169"/>
                </a:lnTo>
                <a:lnTo>
                  <a:pt x="7934389" y="4469169"/>
                </a:lnTo>
                <a:lnTo>
                  <a:pt x="7934389" y="0"/>
                </a:lnTo>
                <a:close/>
              </a:path>
            </a:pathLst>
          </a:custGeom>
          <a:blipFill rotWithShape="1">
            <a:blip r:embed="rId6">
              <a:alphaModFix/>
            </a:blip>
            <a:stretch>
              <a:fillRect t="-12765" b="-566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0" name="Google Shape;1710;p51"/>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1" name="Google Shape;1711;p51"/>
          <p:cNvSpPr/>
          <p:nvPr/>
        </p:nvSpPr>
        <p:spPr>
          <a:xfrm rot="-182632">
            <a:off x="12828418" y="2192194"/>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2" name="Google Shape;1712;p51"/>
          <p:cNvSpPr/>
          <p:nvPr/>
        </p:nvSpPr>
        <p:spPr>
          <a:xfrm rot="7910323">
            <a:off x="4375885" y="-1991467"/>
            <a:ext cx="1579533" cy="3854754"/>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3" name="Google Shape;1713;p51"/>
          <p:cNvSpPr/>
          <p:nvPr/>
        </p:nvSpPr>
        <p:spPr>
          <a:xfrm>
            <a:off x="16998389" y="6793791"/>
            <a:ext cx="2603812" cy="2656282"/>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4" name="Google Shape;1714;p51"/>
          <p:cNvSpPr txBox="1"/>
          <p:nvPr/>
        </p:nvSpPr>
        <p:spPr>
          <a:xfrm rot="-144982">
            <a:off x="934412" y="2493506"/>
            <a:ext cx="4199387" cy="521162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1" dirty="0">
                <a:solidFill>
                  <a:srgbClr val="402B2B"/>
                </a:solidFill>
                <a:latin typeface="Atkinson Hyperlegible"/>
                <a:ea typeface="Atkinson Hyperlegible"/>
                <a:cs typeface="Atkinson Hyperlegible"/>
                <a:sym typeface="Atkinson Hyperlegible"/>
              </a:rPr>
              <a:t>Emily, 22</a:t>
            </a:r>
            <a:r>
              <a:rPr lang="en-US" sz="2199" dirty="0">
                <a:solidFill>
                  <a:srgbClr val="402B2B"/>
                </a:solidFill>
                <a:latin typeface="Atkinson Hyperlegible"/>
                <a:ea typeface="Atkinson Hyperlegible"/>
                <a:cs typeface="Atkinson Hyperlegible"/>
                <a:sym typeface="Atkinson Hyperlegible"/>
              </a:rPr>
              <a:t> years old, has been participating in a long-term ESC project in Helsinki with the </a:t>
            </a:r>
            <a:r>
              <a:rPr lang="en-US" sz="2199" dirty="0" err="1">
                <a:solidFill>
                  <a:srgbClr val="402B2B"/>
                </a:solidFill>
                <a:latin typeface="Atkinson Hyperlegible"/>
                <a:ea typeface="Atkinson Hyperlegible"/>
                <a:cs typeface="Atkinson Hyperlegible"/>
                <a:sym typeface="Atkinson Hyperlegible"/>
              </a:rPr>
              <a:t>Sininauhasaatio</a:t>
            </a:r>
            <a:r>
              <a:rPr lang="en-US" sz="2199" dirty="0">
                <a:solidFill>
                  <a:srgbClr val="402B2B"/>
                </a:solidFill>
                <a:latin typeface="Atkinson Hyperlegible"/>
                <a:ea typeface="Atkinson Hyperlegible"/>
                <a:cs typeface="Atkinson Hyperlegible"/>
                <a:sym typeface="Atkinson Hyperlegible"/>
              </a:rPr>
              <a:t> association since September 2023. </a:t>
            </a:r>
            <a:endParaRPr sz="2199" dirty="0">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None/>
            </a:pPr>
            <a:r>
              <a:rPr lang="en-US" sz="2199" dirty="0">
                <a:solidFill>
                  <a:srgbClr val="402B2B"/>
                </a:solidFill>
                <a:latin typeface="Atkinson Hyperlegible"/>
                <a:ea typeface="Atkinson Hyperlegible"/>
                <a:cs typeface="Atkinson Hyperlegible"/>
                <a:sym typeface="Atkinson Hyperlegible"/>
              </a:rPr>
              <a:t>The main goal of the organization is to support vulnerable people in the metropolitan area: the homeless, those at risk, substance addicts, and immigrants.</a:t>
            </a:r>
            <a:endParaRPr dirty="0"/>
          </a:p>
        </p:txBody>
      </p:sp>
      <p:sp>
        <p:nvSpPr>
          <p:cNvPr id="1715" name="Google Shape;1715;p51"/>
          <p:cNvSpPr txBox="1"/>
          <p:nvPr/>
        </p:nvSpPr>
        <p:spPr>
          <a:xfrm rot="264225">
            <a:off x="7868980" y="1890643"/>
            <a:ext cx="4296236" cy="111633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200">
                <a:solidFill>
                  <a:srgbClr val="402B2B"/>
                </a:solidFill>
                <a:latin typeface="Play"/>
                <a:ea typeface="Play"/>
                <a:cs typeface="Play"/>
                <a:sym typeface="Play"/>
              </a:rPr>
              <a:t>Moving Ground </a:t>
            </a:r>
            <a:endParaRPr/>
          </a:p>
          <a:p>
            <a:pPr marL="0" marR="0" lvl="0" indent="0" algn="ctr" rtl="0">
              <a:lnSpc>
                <a:spcPct val="100000"/>
              </a:lnSpc>
              <a:spcBef>
                <a:spcPts val="0"/>
              </a:spcBef>
              <a:spcAft>
                <a:spcPts val="0"/>
              </a:spcAft>
              <a:buNone/>
            </a:pPr>
            <a:r>
              <a:rPr lang="en-US" sz="4200">
                <a:solidFill>
                  <a:srgbClr val="402B2B"/>
                </a:solidFill>
                <a:latin typeface="Play"/>
                <a:ea typeface="Play"/>
                <a:cs typeface="Play"/>
                <a:sym typeface="Play"/>
              </a:rPr>
              <a:t>Association</a:t>
            </a:r>
            <a:endParaRPr/>
          </a:p>
        </p:txBody>
      </p:sp>
      <p:sp>
        <p:nvSpPr>
          <p:cNvPr id="1716" name="Google Shape;1716;p51"/>
          <p:cNvSpPr txBox="1"/>
          <p:nvPr/>
        </p:nvSpPr>
        <p:spPr>
          <a:xfrm rot="-182632">
            <a:off x="12328721" y="1393103"/>
            <a:ext cx="4970242"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200">
                <a:solidFill>
                  <a:srgbClr val="402B2B"/>
                </a:solidFill>
                <a:latin typeface="Play"/>
                <a:ea typeface="Play"/>
                <a:cs typeface="Play"/>
                <a:sym typeface="Play"/>
              </a:rPr>
              <a:t>ENERGIA</a:t>
            </a:r>
            <a:endParaRPr/>
          </a:p>
        </p:txBody>
      </p:sp>
      <p:sp>
        <p:nvSpPr>
          <p:cNvPr id="1717" name="Google Shape;1717;p51"/>
          <p:cNvSpPr txBox="1"/>
          <p:nvPr/>
        </p:nvSpPr>
        <p:spPr>
          <a:xfrm rot="-182632">
            <a:off x="13238076" y="2209940"/>
            <a:ext cx="3656411" cy="473975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dirty="0">
                <a:solidFill>
                  <a:srgbClr val="402B2B"/>
                </a:solidFill>
                <a:latin typeface="Atkinson Hyperlegible"/>
                <a:ea typeface="Atkinson Hyperlegible"/>
                <a:cs typeface="Atkinson Hyperlegible"/>
                <a:sym typeface="Atkinson Hyperlegible"/>
              </a:rPr>
              <a:t>Andrea Carlotta</a:t>
            </a:r>
            <a:r>
              <a:rPr lang="en-US" sz="2000" dirty="0">
                <a:solidFill>
                  <a:srgbClr val="402B2B"/>
                </a:solidFill>
                <a:latin typeface="Atkinson Hyperlegible"/>
                <a:ea typeface="Atkinson Hyperlegible"/>
                <a:cs typeface="Atkinson Hyperlegible"/>
                <a:sym typeface="Atkinson Hyperlegible"/>
              </a:rPr>
              <a:t> is in Lleida, Spain, where she is working on the ESC project "Energeia" dedicated to social inclusion in schools, along with another girl.</a:t>
            </a:r>
            <a:endParaRPr sz="2000" dirty="0">
              <a:solidFill>
                <a:srgbClr val="402B2B"/>
              </a:solidFill>
              <a:latin typeface="Atkinson Hyperlegible"/>
              <a:ea typeface="Atkinson Hyperlegible"/>
              <a:cs typeface="Atkinson Hyperlegible"/>
              <a:sym typeface="Atkinson Hyperlegible"/>
            </a:endParaRPr>
          </a:p>
          <a:p>
            <a:pPr marL="0" marR="0" lvl="0" indent="0" algn="ctr" rtl="0">
              <a:lnSpc>
                <a:spcPct val="140000"/>
              </a:lnSpc>
              <a:spcBef>
                <a:spcPts val="0"/>
              </a:spcBef>
              <a:spcAft>
                <a:spcPts val="0"/>
              </a:spcAft>
              <a:buNone/>
            </a:pPr>
            <a:r>
              <a:rPr lang="en-US" sz="2000" dirty="0">
                <a:solidFill>
                  <a:srgbClr val="402B2B"/>
                </a:solidFill>
                <a:latin typeface="Atkinson Hyperlegible"/>
                <a:ea typeface="Atkinson Hyperlegible"/>
                <a:cs typeface="Atkinson Hyperlegible"/>
                <a:sym typeface="Atkinson Hyperlegible"/>
              </a:rPr>
              <a:t> The Energeia project focuses on social inclusion and takes place within schools, where we provide support during lessons and through extracurricular activities.</a:t>
            </a:r>
            <a:endParaRPr dirty="0"/>
          </a:p>
        </p:txBody>
      </p:sp>
      <p:sp>
        <p:nvSpPr>
          <p:cNvPr id="1718" name="Google Shape;1718;p51"/>
          <p:cNvSpPr/>
          <p:nvPr/>
        </p:nvSpPr>
        <p:spPr>
          <a:xfrm rot="-6687178">
            <a:off x="6259646" y="8031133"/>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9" name="Google Shape;1719;p51"/>
          <p:cNvSpPr txBox="1"/>
          <p:nvPr/>
        </p:nvSpPr>
        <p:spPr>
          <a:xfrm rot="264225">
            <a:off x="7899135" y="3394172"/>
            <a:ext cx="3435229" cy="28162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1">
                <a:solidFill>
                  <a:srgbClr val="402B2B"/>
                </a:solidFill>
                <a:latin typeface="Atkinson Hyperlegible"/>
                <a:ea typeface="Atkinson Hyperlegible"/>
                <a:cs typeface="Atkinson Hyperlegible"/>
                <a:sym typeface="Atkinson Hyperlegible"/>
              </a:rPr>
              <a:t>Azzurra</a:t>
            </a:r>
            <a:r>
              <a:rPr lang="en-US" sz="2000">
                <a:solidFill>
                  <a:srgbClr val="402B2B"/>
                </a:solidFill>
                <a:latin typeface="Atkinson Hyperlegible"/>
                <a:ea typeface="Atkinson Hyperlegible"/>
                <a:cs typeface="Atkinson Hyperlegible"/>
                <a:sym typeface="Atkinson Hyperlegible"/>
              </a:rPr>
              <a:t> is in Antwerp, Belgium. Here, at the Moving Ground association, she is working on a communication support project, which involves photographing and filming events as well as managing social media.</a:t>
            </a:r>
            <a:endParaRPr/>
          </a:p>
        </p:txBody>
      </p:sp>
      <p:grpSp>
        <p:nvGrpSpPr>
          <p:cNvPr id="1720" name="Google Shape;1720;p51"/>
          <p:cNvGrpSpPr/>
          <p:nvPr/>
        </p:nvGrpSpPr>
        <p:grpSpPr>
          <a:xfrm rot="-981895">
            <a:off x="4636143" y="76728"/>
            <a:ext cx="2872538" cy="3336389"/>
            <a:chOff x="0" y="0"/>
            <a:chExt cx="5466080" cy="6348730"/>
          </a:xfrm>
        </p:grpSpPr>
        <p:sp>
          <p:nvSpPr>
            <p:cNvPr id="1721" name="Google Shape;1721;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2" name="Google Shape;1722;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t="-19442" b="-194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3" name="Google Shape;1723;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4" name="Google Shape;1724;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25" name="Google Shape;1725;p51"/>
          <p:cNvSpPr/>
          <p:nvPr/>
        </p:nvSpPr>
        <p:spPr>
          <a:xfrm rot="-213070">
            <a:off x="2384965" y="718863"/>
            <a:ext cx="608054" cy="619673"/>
          </a:xfrm>
          <a:custGeom>
            <a:avLst/>
            <a:gdLst/>
            <a:ahLst/>
            <a:cxnLst/>
            <a:rect l="l" t="t" r="r" b="b"/>
            <a:pathLst>
              <a:path w="608054" h="619673" extrusionOk="0">
                <a:moveTo>
                  <a:pt x="0" y="0"/>
                </a:moveTo>
                <a:lnTo>
                  <a:pt x="608054" y="0"/>
                </a:lnTo>
                <a:lnTo>
                  <a:pt x="608054" y="619674"/>
                </a:lnTo>
                <a:lnTo>
                  <a:pt x="0" y="61967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6" name="Google Shape;1726;p51"/>
          <p:cNvSpPr txBox="1"/>
          <p:nvPr/>
        </p:nvSpPr>
        <p:spPr>
          <a:xfrm rot="-1061413">
            <a:off x="5512156" y="2842274"/>
            <a:ext cx="1856068" cy="31341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1817">
                <a:solidFill>
                  <a:srgbClr val="402B2B"/>
                </a:solidFill>
                <a:latin typeface="Arial"/>
                <a:ea typeface="Arial"/>
                <a:cs typeface="Arial"/>
                <a:sym typeface="Arial"/>
              </a:rPr>
              <a:t>Emily in Finland</a:t>
            </a:r>
            <a:endParaRPr/>
          </a:p>
        </p:txBody>
      </p:sp>
      <p:grpSp>
        <p:nvGrpSpPr>
          <p:cNvPr id="1727" name="Google Shape;1727;p51"/>
          <p:cNvGrpSpPr/>
          <p:nvPr/>
        </p:nvGrpSpPr>
        <p:grpSpPr>
          <a:xfrm rot="455981">
            <a:off x="6434799" y="6890000"/>
            <a:ext cx="2872512" cy="3336359"/>
            <a:chOff x="0" y="0"/>
            <a:chExt cx="5466080" cy="6348730"/>
          </a:xfrm>
        </p:grpSpPr>
        <p:sp>
          <p:nvSpPr>
            <p:cNvPr id="1728" name="Google Shape;1728;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9" name="Google Shape;1729;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t="-19442" b="-194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0" name="Google Shape;1730;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1" name="Google Shape;1731;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32" name="Google Shape;1732;p51"/>
          <p:cNvSpPr/>
          <p:nvPr/>
        </p:nvSpPr>
        <p:spPr>
          <a:xfrm rot="-249423">
            <a:off x="9205410" y="6915032"/>
            <a:ext cx="565744" cy="576555"/>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3" name="Google Shape;1733;p51"/>
          <p:cNvSpPr txBox="1"/>
          <p:nvPr/>
        </p:nvSpPr>
        <p:spPr>
          <a:xfrm rot="399919">
            <a:off x="6653104" y="9585322"/>
            <a:ext cx="2224849" cy="39145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1817" dirty="0">
                <a:solidFill>
                  <a:srgbClr val="402B2B"/>
                </a:solidFill>
                <a:latin typeface="Arial"/>
                <a:ea typeface="Arial"/>
                <a:cs typeface="Arial"/>
                <a:sym typeface="Arial"/>
              </a:rPr>
              <a:t>Azzurra in </a:t>
            </a:r>
            <a:r>
              <a:rPr lang="en-US" sz="1817" dirty="0" err="1">
                <a:solidFill>
                  <a:srgbClr val="402B2B"/>
                </a:solidFill>
                <a:latin typeface="Arial"/>
                <a:ea typeface="Arial"/>
                <a:cs typeface="Arial"/>
                <a:sym typeface="Arial"/>
              </a:rPr>
              <a:t>BlegIu</a:t>
            </a:r>
            <a:r>
              <a:rPr lang="en-US" sz="1817" dirty="0" err="1">
                <a:solidFill>
                  <a:srgbClr val="402B2B"/>
                </a:solidFill>
              </a:rPr>
              <a:t>m</a:t>
            </a:r>
            <a:endParaRPr dirty="0"/>
          </a:p>
        </p:txBody>
      </p:sp>
      <p:grpSp>
        <p:nvGrpSpPr>
          <p:cNvPr id="1734" name="Google Shape;1734;p51"/>
          <p:cNvGrpSpPr/>
          <p:nvPr/>
        </p:nvGrpSpPr>
        <p:grpSpPr>
          <a:xfrm rot="-295379">
            <a:off x="14233027" y="6906200"/>
            <a:ext cx="2872637" cy="3336504"/>
            <a:chOff x="0" y="0"/>
            <a:chExt cx="5466080" cy="6348730"/>
          </a:xfrm>
        </p:grpSpPr>
        <p:sp>
          <p:nvSpPr>
            <p:cNvPr id="1735" name="Google Shape;1735;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6" name="Google Shape;1736;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t="-19527" b="-1952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7" name="Google Shape;1737;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8" name="Google Shape;1738;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39" name="Google Shape;1739;p51"/>
          <p:cNvSpPr/>
          <p:nvPr/>
        </p:nvSpPr>
        <p:spPr>
          <a:xfrm rot="-249423">
            <a:off x="13695037" y="6990824"/>
            <a:ext cx="565744" cy="576555"/>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0" name="Google Shape;1740;p51"/>
          <p:cNvSpPr/>
          <p:nvPr/>
        </p:nvSpPr>
        <p:spPr>
          <a:xfrm rot="-213070">
            <a:off x="4052030" y="349223"/>
            <a:ext cx="608054" cy="619673"/>
          </a:xfrm>
          <a:custGeom>
            <a:avLst/>
            <a:gdLst/>
            <a:ahLst/>
            <a:cxnLst/>
            <a:rect l="l" t="t" r="r" b="b"/>
            <a:pathLst>
              <a:path w="608054" h="619673" extrusionOk="0">
                <a:moveTo>
                  <a:pt x="0" y="0"/>
                </a:moveTo>
                <a:lnTo>
                  <a:pt x="608054" y="0"/>
                </a:lnTo>
                <a:lnTo>
                  <a:pt x="608054" y="619673"/>
                </a:lnTo>
                <a:lnTo>
                  <a:pt x="0" y="61967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1" name="Google Shape;1741;p51"/>
          <p:cNvSpPr txBox="1"/>
          <p:nvPr/>
        </p:nvSpPr>
        <p:spPr>
          <a:xfrm rot="-366509">
            <a:off x="14979555" y="9463342"/>
            <a:ext cx="1856068" cy="956362"/>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1817" dirty="0">
                <a:solidFill>
                  <a:srgbClr val="402B2B"/>
                </a:solidFill>
                <a:latin typeface="Arial"/>
                <a:ea typeface="Arial"/>
                <a:cs typeface="Arial"/>
                <a:sym typeface="Arial"/>
              </a:rPr>
              <a:t>Andrea Carlotta in SPAIN</a:t>
            </a:r>
            <a:endParaRPr dirty="0"/>
          </a:p>
          <a:p>
            <a:pPr marL="0" marR="0" lvl="0" indent="0" algn="ctr" rtl="0">
              <a:lnSpc>
                <a:spcPct val="140011"/>
              </a:lnSpc>
              <a:spcBef>
                <a:spcPts val="0"/>
              </a:spcBef>
              <a:spcAft>
                <a:spcPts val="0"/>
              </a:spcAft>
              <a:buNone/>
            </a:pPr>
            <a:endParaRPr sz="1817" dirty="0">
              <a:solidFill>
                <a:srgbClr val="402B2B"/>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746"/>
        <p:cNvGrpSpPr/>
        <p:nvPr/>
      </p:nvGrpSpPr>
      <p:grpSpPr>
        <a:xfrm>
          <a:off x="0" y="0"/>
          <a:ext cx="0" cy="0"/>
          <a:chOff x="0" y="0"/>
          <a:chExt cx="0" cy="0"/>
        </a:xfrm>
      </p:grpSpPr>
      <p:sp>
        <p:nvSpPr>
          <p:cNvPr id="1747" name="Google Shape;1747;p5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6028" t="-19168" r="-6151" b="-138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8" name="Google Shape;1748;p52"/>
          <p:cNvSpPr/>
          <p:nvPr/>
        </p:nvSpPr>
        <p:spPr>
          <a:xfrm>
            <a:off x="54702" y="6366539"/>
            <a:ext cx="3745990" cy="2925591"/>
          </a:xfrm>
          <a:custGeom>
            <a:avLst/>
            <a:gdLst/>
            <a:ahLst/>
            <a:cxnLst/>
            <a:rect l="l" t="t" r="r" b="b"/>
            <a:pathLst>
              <a:path w="7579741" h="5919724" extrusionOk="0">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rotWithShape="1">
            <a:blip r:embed="rId4">
              <a:alphaModFix/>
            </a:blip>
            <a:stretch>
              <a:fillRect t="-33219" b="-3321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9" name="Google Shape;1749;p52"/>
          <p:cNvSpPr/>
          <p:nvPr/>
        </p:nvSpPr>
        <p:spPr>
          <a:xfrm>
            <a:off x="866775" y="1028700"/>
            <a:ext cx="15927361" cy="8555892"/>
          </a:xfrm>
          <a:custGeom>
            <a:avLst/>
            <a:gdLst/>
            <a:ahLst/>
            <a:cxnLst/>
            <a:rect l="l" t="t" r="r" b="b"/>
            <a:pathLst>
              <a:path w="15927361" h="8555892" extrusionOk="0">
                <a:moveTo>
                  <a:pt x="0" y="0"/>
                </a:moveTo>
                <a:lnTo>
                  <a:pt x="15927361" y="0"/>
                </a:lnTo>
                <a:lnTo>
                  <a:pt x="15927361" y="8555892"/>
                </a:lnTo>
                <a:lnTo>
                  <a:pt x="0" y="8555892"/>
                </a:lnTo>
                <a:lnTo>
                  <a:pt x="0" y="0"/>
                </a:lnTo>
                <a:close/>
              </a:path>
            </a:pathLst>
          </a:custGeom>
          <a:blipFill rotWithShape="1">
            <a:blip r:embed="rId5">
              <a:alphaModFix amt="44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0" name="Google Shape;1750;p52"/>
          <p:cNvSpPr/>
          <p:nvPr/>
        </p:nvSpPr>
        <p:spPr>
          <a:xfrm rot="-578629">
            <a:off x="12264451" y="3277057"/>
            <a:ext cx="2364375" cy="2356194"/>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1" name="Google Shape;1751;p52"/>
          <p:cNvSpPr/>
          <p:nvPr/>
        </p:nvSpPr>
        <p:spPr>
          <a:xfrm rot="196137">
            <a:off x="13043410" y="3116413"/>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2" name="Google Shape;1752;p52"/>
          <p:cNvSpPr/>
          <p:nvPr/>
        </p:nvSpPr>
        <p:spPr>
          <a:xfrm rot="-68087">
            <a:off x="1945224" y="6180452"/>
            <a:ext cx="483466" cy="492704"/>
          </a:xfrm>
          <a:custGeom>
            <a:avLst/>
            <a:gdLst/>
            <a:ahLst/>
            <a:cxnLst/>
            <a:rect l="l" t="t" r="r" b="b"/>
            <a:pathLst>
              <a:path w="483466" h="492704" extrusionOk="0">
                <a:moveTo>
                  <a:pt x="0" y="0"/>
                </a:moveTo>
                <a:lnTo>
                  <a:pt x="483466" y="0"/>
                </a:lnTo>
                <a:lnTo>
                  <a:pt x="483466" y="492703"/>
                </a:lnTo>
                <a:lnTo>
                  <a:pt x="0" y="49270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3" name="Google Shape;1753;p52"/>
          <p:cNvSpPr/>
          <p:nvPr/>
        </p:nvSpPr>
        <p:spPr>
          <a:xfrm>
            <a:off x="16211425" y="7862066"/>
            <a:ext cx="1892023" cy="1918401"/>
          </a:xfrm>
          <a:custGeom>
            <a:avLst/>
            <a:gdLst/>
            <a:ahLst/>
            <a:cxnLst/>
            <a:rect l="l" t="t" r="r" b="b"/>
            <a:pathLst>
              <a:path w="1892023" h="1918401" extrusionOk="0">
                <a:moveTo>
                  <a:pt x="0" y="0"/>
                </a:moveTo>
                <a:lnTo>
                  <a:pt x="1892023" y="0"/>
                </a:lnTo>
                <a:lnTo>
                  <a:pt x="1892023" y="1918401"/>
                </a:lnTo>
                <a:lnTo>
                  <a:pt x="0" y="19184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4" name="Google Shape;1754;p52"/>
          <p:cNvSpPr txBox="1"/>
          <p:nvPr/>
        </p:nvSpPr>
        <p:spPr>
          <a:xfrm>
            <a:off x="1040174" y="6953802"/>
            <a:ext cx="2426448" cy="1882877"/>
          </a:xfrm>
          <a:prstGeom prst="rect">
            <a:avLst/>
          </a:prstGeom>
          <a:noFill/>
          <a:ln>
            <a:noFill/>
          </a:ln>
        </p:spPr>
        <p:txBody>
          <a:bodyPr spcFirstLastPara="1" wrap="square" lIns="0" tIns="0" rIns="0" bIns="0" anchor="t" anchorCtr="0">
            <a:spAutoFit/>
          </a:bodyPr>
          <a:lstStyle/>
          <a:p>
            <a:pPr marL="0" marR="0" lvl="0" indent="0" algn="ctr" rtl="0">
              <a:lnSpc>
                <a:spcPct val="107013"/>
              </a:lnSpc>
              <a:spcBef>
                <a:spcPts val="0"/>
              </a:spcBef>
              <a:spcAft>
                <a:spcPts val="0"/>
              </a:spcAft>
              <a:buNone/>
            </a:pPr>
            <a:r>
              <a:rPr lang="en-US" sz="6801">
                <a:solidFill>
                  <a:srgbClr val="EDE4D2"/>
                </a:solidFill>
                <a:latin typeface="Play"/>
                <a:ea typeface="Play"/>
                <a:cs typeface="Play"/>
                <a:sym typeface="Play"/>
              </a:rPr>
              <a:t>World</a:t>
            </a:r>
            <a:endParaRPr/>
          </a:p>
          <a:p>
            <a:pPr marL="0" marR="0" lvl="0" indent="0" algn="ctr" rtl="0">
              <a:lnSpc>
                <a:spcPct val="107013"/>
              </a:lnSpc>
              <a:spcBef>
                <a:spcPts val="0"/>
              </a:spcBef>
              <a:spcAft>
                <a:spcPts val="0"/>
              </a:spcAft>
              <a:buNone/>
            </a:pPr>
            <a:r>
              <a:rPr lang="en-US" sz="6801">
                <a:solidFill>
                  <a:srgbClr val="EDE4D2"/>
                </a:solidFill>
                <a:latin typeface="Play"/>
                <a:ea typeface="Play"/>
                <a:cs typeface="Play"/>
                <a:sym typeface="Play"/>
              </a:rPr>
              <a:t>Map</a:t>
            </a:r>
            <a:endParaRPr/>
          </a:p>
        </p:txBody>
      </p:sp>
      <p:sp>
        <p:nvSpPr>
          <p:cNvPr id="1755" name="Google Shape;1755;p52"/>
          <p:cNvSpPr txBox="1"/>
          <p:nvPr/>
        </p:nvSpPr>
        <p:spPr>
          <a:xfrm rot="-555380">
            <a:off x="12393308" y="3707362"/>
            <a:ext cx="2197493" cy="1227963"/>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None/>
            </a:pPr>
            <a:r>
              <a:rPr lang="en-US" sz="2599" b="1" i="1">
                <a:solidFill>
                  <a:srgbClr val="000000"/>
                </a:solidFill>
                <a:latin typeface="Atkinson Hyperlegible"/>
                <a:ea typeface="Atkinson Hyperlegible"/>
                <a:cs typeface="Atkinson Hyperlegible"/>
                <a:sym typeface="Atkinson Hyperlegible"/>
              </a:rPr>
              <a:t>Which are the european Countries?</a:t>
            </a:r>
            <a:endParaRPr/>
          </a:p>
        </p:txBody>
      </p:sp>
      <p:sp>
        <p:nvSpPr>
          <p:cNvPr id="1756" name="Google Shape;1756;p52"/>
          <p:cNvSpPr/>
          <p:nvPr/>
        </p:nvSpPr>
        <p:spPr>
          <a:xfrm rot="754590">
            <a:off x="5301325" y="2167667"/>
            <a:ext cx="2364375" cy="2356194"/>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7" name="Google Shape;1757;p52"/>
          <p:cNvSpPr/>
          <p:nvPr/>
        </p:nvSpPr>
        <p:spPr>
          <a:xfrm rot="1529357">
            <a:off x="6526372" y="2013264"/>
            <a:ext cx="392153" cy="399646"/>
          </a:xfrm>
          <a:custGeom>
            <a:avLst/>
            <a:gdLst/>
            <a:ahLst/>
            <a:cxnLst/>
            <a:rect l="l" t="t" r="r" b="b"/>
            <a:pathLst>
              <a:path w="392153" h="399646" extrusionOk="0">
                <a:moveTo>
                  <a:pt x="0" y="0"/>
                </a:moveTo>
                <a:lnTo>
                  <a:pt x="392152" y="0"/>
                </a:lnTo>
                <a:lnTo>
                  <a:pt x="392152" y="399647"/>
                </a:lnTo>
                <a:lnTo>
                  <a:pt x="0" y="39964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8" name="Google Shape;1758;p52"/>
          <p:cNvSpPr txBox="1"/>
          <p:nvPr/>
        </p:nvSpPr>
        <p:spPr>
          <a:xfrm rot="777839">
            <a:off x="5521406" y="2659944"/>
            <a:ext cx="1928486" cy="1227963"/>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None/>
            </a:pPr>
            <a:r>
              <a:rPr lang="en-US" sz="2599" b="1" i="1">
                <a:solidFill>
                  <a:srgbClr val="000000"/>
                </a:solidFill>
                <a:latin typeface="Atkinson Hyperlegible"/>
                <a:ea typeface="Atkinson Hyperlegible"/>
                <a:cs typeface="Atkinson Hyperlegible"/>
                <a:sym typeface="Atkinson Hyperlegible"/>
              </a:rPr>
              <a:t>Where is Europe in this map?</a:t>
            </a:r>
            <a:endParaRPr/>
          </a:p>
        </p:txBody>
      </p:sp>
      <p:sp>
        <p:nvSpPr>
          <p:cNvPr id="1759" name="Google Shape;1759;p52"/>
          <p:cNvSpPr/>
          <p:nvPr/>
        </p:nvSpPr>
        <p:spPr>
          <a:xfrm rot="-753635">
            <a:off x="8399441" y="6001612"/>
            <a:ext cx="2364375" cy="2356194"/>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0" name="Google Shape;1760;p52"/>
          <p:cNvSpPr/>
          <p:nvPr/>
        </p:nvSpPr>
        <p:spPr>
          <a:xfrm rot="21131">
            <a:off x="9120714" y="5852984"/>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1" name="Google Shape;1761;p52"/>
          <p:cNvSpPr txBox="1"/>
          <p:nvPr/>
        </p:nvSpPr>
        <p:spPr>
          <a:xfrm rot="-730261">
            <a:off x="8490021" y="6434219"/>
            <a:ext cx="2204143" cy="1083686"/>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None/>
            </a:pPr>
            <a:r>
              <a:rPr lang="en-US" sz="2000" b="1" i="1">
                <a:solidFill>
                  <a:srgbClr val="000000"/>
                </a:solidFill>
                <a:latin typeface="Atkinson Hyperlegible"/>
                <a:ea typeface="Atkinson Hyperlegible"/>
                <a:cs typeface="Atkinson Hyperlegible"/>
                <a:sym typeface="Atkinson Hyperlegible"/>
              </a:rPr>
              <a:t>Which is the political structure of Europe?</a:t>
            </a:r>
            <a:endParaRPr sz="2000"/>
          </a:p>
        </p:txBody>
      </p:sp>
      <p:sp>
        <p:nvSpPr>
          <p:cNvPr id="1762" name="Google Shape;1762;p52"/>
          <p:cNvSpPr/>
          <p:nvPr/>
        </p:nvSpPr>
        <p:spPr>
          <a:xfrm>
            <a:off x="294869" y="764736"/>
            <a:ext cx="2778049" cy="3323838"/>
          </a:xfrm>
          <a:custGeom>
            <a:avLst/>
            <a:gdLst/>
            <a:ahLst/>
            <a:cxnLst/>
            <a:rect l="l" t="t" r="r" b="b"/>
            <a:pathLst>
              <a:path w="2778049" h="3323838" extrusionOk="0">
                <a:moveTo>
                  <a:pt x="0" y="0"/>
                </a:moveTo>
                <a:lnTo>
                  <a:pt x="2778048" y="0"/>
                </a:lnTo>
                <a:lnTo>
                  <a:pt x="2778048" y="3323838"/>
                </a:lnTo>
                <a:lnTo>
                  <a:pt x="0" y="3323838"/>
                </a:lnTo>
                <a:lnTo>
                  <a:pt x="0" y="0"/>
                </a:lnTo>
                <a:close/>
              </a:path>
            </a:pathLst>
          </a:custGeom>
          <a:blipFill rotWithShape="1">
            <a:blip r:embed="rId9">
              <a:alphaModFix/>
            </a:blip>
            <a:stretch>
              <a:fillRect b="-16015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3" name="Google Shape;1763;p52"/>
          <p:cNvSpPr txBox="1"/>
          <p:nvPr/>
        </p:nvSpPr>
        <p:spPr>
          <a:xfrm>
            <a:off x="7616042" y="141605"/>
            <a:ext cx="3401497"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8 </a:t>
            </a:r>
            <a:endParaRPr/>
          </a:p>
        </p:txBody>
      </p:sp>
      <p:sp>
        <p:nvSpPr>
          <p:cNvPr id="1764" name="Google Shape;1764;p52"/>
          <p:cNvSpPr/>
          <p:nvPr/>
        </p:nvSpPr>
        <p:spPr>
          <a:xfrm rot="527806">
            <a:off x="15611949" y="3695045"/>
            <a:ext cx="2364375" cy="2356194"/>
          </a:xfrm>
          <a:custGeom>
            <a:avLst/>
            <a:gdLst/>
            <a:ahLst/>
            <a:cxnLst/>
            <a:rect l="l" t="t" r="r" b="b"/>
            <a:pathLst>
              <a:path w="2364375" h="2356194" extrusionOk="0">
                <a:moveTo>
                  <a:pt x="0" y="0"/>
                </a:moveTo>
                <a:lnTo>
                  <a:pt x="2364375" y="0"/>
                </a:lnTo>
                <a:lnTo>
                  <a:pt x="2364375" y="2356193"/>
                </a:lnTo>
                <a:lnTo>
                  <a:pt x="0" y="2356193"/>
                </a:lnTo>
                <a:lnTo>
                  <a:pt x="0" y="0"/>
                </a:lnTo>
                <a:close/>
              </a:path>
            </a:pathLst>
          </a:custGeom>
          <a:blipFill rotWithShape="1">
            <a:blip r:embed="rId6">
              <a:alphaModFix/>
            </a:blip>
            <a:stretch>
              <a:fillRect t="-124992" r="-657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5" name="Google Shape;1765;p52"/>
          <p:cNvSpPr/>
          <p:nvPr/>
        </p:nvSpPr>
        <p:spPr>
          <a:xfrm rot="1302573">
            <a:off x="16761809" y="3527355"/>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6" name="Google Shape;1766;p52"/>
          <p:cNvSpPr txBox="1"/>
          <p:nvPr/>
        </p:nvSpPr>
        <p:spPr>
          <a:xfrm rot="550918">
            <a:off x="15844999" y="3957671"/>
            <a:ext cx="1925168" cy="1471766"/>
          </a:xfrm>
          <a:prstGeom prst="rect">
            <a:avLst/>
          </a:prstGeom>
          <a:noFill/>
          <a:ln>
            <a:noFill/>
          </a:ln>
        </p:spPr>
        <p:txBody>
          <a:bodyPr spcFirstLastPara="1" wrap="square" lIns="0" tIns="0" rIns="0" bIns="0" anchor="t" anchorCtr="0">
            <a:spAutoFit/>
          </a:bodyPr>
          <a:lstStyle/>
          <a:p>
            <a:pPr marL="0" marR="0" lvl="0" indent="0" algn="ctr" rtl="0">
              <a:lnSpc>
                <a:spcPct val="126011"/>
              </a:lnSpc>
              <a:spcBef>
                <a:spcPts val="0"/>
              </a:spcBef>
              <a:spcAft>
                <a:spcPts val="0"/>
              </a:spcAft>
              <a:buNone/>
            </a:pPr>
            <a:r>
              <a:rPr lang="en-US" sz="2000" b="1" i="1">
                <a:solidFill>
                  <a:srgbClr val="000000"/>
                </a:solidFill>
                <a:latin typeface="Atkinson Hyperlegible"/>
                <a:ea typeface="Atkinson Hyperlegible"/>
                <a:cs typeface="Atkinson Hyperlegible"/>
                <a:sym typeface="Atkinson Hyperlegible"/>
              </a:rPr>
              <a:t>Citizen’s duties and rights. </a:t>
            </a:r>
            <a:endParaRPr sz="2000"/>
          </a:p>
          <a:p>
            <a:pPr marL="0" marR="0" lvl="0" indent="0" algn="ctr" rtl="0">
              <a:lnSpc>
                <a:spcPct val="126011"/>
              </a:lnSpc>
              <a:spcBef>
                <a:spcPts val="0"/>
              </a:spcBef>
              <a:spcAft>
                <a:spcPts val="0"/>
              </a:spcAft>
              <a:buNone/>
            </a:pPr>
            <a:r>
              <a:rPr lang="en-US" sz="2000" b="1" i="1">
                <a:solidFill>
                  <a:srgbClr val="000000"/>
                </a:solidFill>
                <a:latin typeface="Atkinson Hyperlegible"/>
                <a:ea typeface="Atkinson Hyperlegible"/>
                <a:cs typeface="Atkinson Hyperlegible"/>
                <a:sym typeface="Atkinson Hyperlegible"/>
              </a:rPr>
              <a:t>Can you write them?</a:t>
            </a:r>
            <a:endParaRPr sz="2000"/>
          </a:p>
        </p:txBody>
      </p:sp>
      <p:sp>
        <p:nvSpPr>
          <p:cNvPr id="1767" name="Google Shape;1767;p52"/>
          <p:cNvSpPr/>
          <p:nvPr/>
        </p:nvSpPr>
        <p:spPr>
          <a:xfrm rot="-1090472">
            <a:off x="5540260" y="7218238"/>
            <a:ext cx="2364375" cy="2356194"/>
          </a:xfrm>
          <a:custGeom>
            <a:avLst/>
            <a:gdLst/>
            <a:ahLst/>
            <a:cxnLst/>
            <a:rect l="l" t="t" r="r" b="b"/>
            <a:pathLst>
              <a:path w="2364375" h="2356194" extrusionOk="0">
                <a:moveTo>
                  <a:pt x="0" y="0"/>
                </a:moveTo>
                <a:lnTo>
                  <a:pt x="2364376" y="0"/>
                </a:lnTo>
                <a:lnTo>
                  <a:pt x="2364376" y="2356194"/>
                </a:lnTo>
                <a:lnTo>
                  <a:pt x="0" y="2356194"/>
                </a:lnTo>
                <a:lnTo>
                  <a:pt x="0" y="0"/>
                </a:lnTo>
                <a:close/>
              </a:path>
            </a:pathLst>
          </a:custGeom>
          <a:blipFill rotWithShape="1">
            <a:blip r:embed="rId6">
              <a:alphaModFix/>
            </a:blip>
            <a:stretch>
              <a:fillRect t="-124992" r="-657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8" name="Google Shape;1768;p52"/>
          <p:cNvSpPr/>
          <p:nvPr/>
        </p:nvSpPr>
        <p:spPr>
          <a:xfrm rot="-315705">
            <a:off x="6152565" y="7100923"/>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9" name="Google Shape;1769;p52"/>
          <p:cNvSpPr txBox="1"/>
          <p:nvPr/>
        </p:nvSpPr>
        <p:spPr>
          <a:xfrm rot="-1067370">
            <a:off x="5735914" y="7572442"/>
            <a:ext cx="1928511" cy="1471598"/>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None/>
            </a:pPr>
            <a:r>
              <a:rPr lang="en-US" sz="2000" b="1" i="1">
                <a:solidFill>
                  <a:srgbClr val="000000"/>
                </a:solidFill>
                <a:latin typeface="Atkinson Hyperlegible"/>
                <a:ea typeface="Atkinson Hyperlegible"/>
                <a:cs typeface="Atkinson Hyperlegible"/>
                <a:sym typeface="Atkinson Hyperlegible"/>
              </a:rPr>
              <a:t>Do you recognize the orthers countries?</a:t>
            </a:r>
            <a:endParaRPr sz="2000"/>
          </a:p>
        </p:txBody>
      </p:sp>
      <p:sp>
        <p:nvSpPr>
          <p:cNvPr id="1770" name="Google Shape;1770;p52"/>
          <p:cNvSpPr/>
          <p:nvPr/>
        </p:nvSpPr>
        <p:spPr>
          <a:xfrm rot="-93165">
            <a:off x="9113370" y="1917566"/>
            <a:ext cx="2364375" cy="2356194"/>
          </a:xfrm>
          <a:custGeom>
            <a:avLst/>
            <a:gdLst/>
            <a:ahLst/>
            <a:cxnLst/>
            <a:rect l="l" t="t" r="r" b="b"/>
            <a:pathLst>
              <a:path w="2364375" h="2356194" extrusionOk="0">
                <a:moveTo>
                  <a:pt x="0" y="0"/>
                </a:moveTo>
                <a:lnTo>
                  <a:pt x="2364375" y="0"/>
                </a:lnTo>
                <a:lnTo>
                  <a:pt x="2364375" y="2356193"/>
                </a:lnTo>
                <a:lnTo>
                  <a:pt x="0" y="2356193"/>
                </a:lnTo>
                <a:lnTo>
                  <a:pt x="0" y="0"/>
                </a:lnTo>
                <a:close/>
              </a:path>
            </a:pathLst>
          </a:custGeom>
          <a:blipFill rotWithShape="1">
            <a:blip r:embed="rId6">
              <a:alphaModFix/>
            </a:blip>
            <a:stretch>
              <a:fillRect t="-124992" r="-657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1" name="Google Shape;1771;p52"/>
          <p:cNvSpPr/>
          <p:nvPr/>
        </p:nvSpPr>
        <p:spPr>
          <a:xfrm rot="681601">
            <a:off x="10054690" y="1739102"/>
            <a:ext cx="392153" cy="399646"/>
          </a:xfrm>
          <a:custGeom>
            <a:avLst/>
            <a:gdLst/>
            <a:ahLst/>
            <a:cxnLst/>
            <a:rect l="l" t="t" r="r" b="b"/>
            <a:pathLst>
              <a:path w="392153" h="399646" extrusionOk="0">
                <a:moveTo>
                  <a:pt x="0" y="0"/>
                </a:moveTo>
                <a:lnTo>
                  <a:pt x="392153" y="0"/>
                </a:lnTo>
                <a:lnTo>
                  <a:pt x="392153" y="399647"/>
                </a:lnTo>
                <a:lnTo>
                  <a:pt x="0" y="39964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2" name="Google Shape;1772;p52"/>
          <p:cNvSpPr txBox="1"/>
          <p:nvPr/>
        </p:nvSpPr>
        <p:spPr>
          <a:xfrm rot="-69882">
            <a:off x="9331385" y="2371007"/>
            <a:ext cx="2051524" cy="1471506"/>
          </a:xfrm>
          <a:prstGeom prst="rect">
            <a:avLst/>
          </a:prstGeom>
          <a:noFill/>
          <a:ln>
            <a:noFill/>
          </a:ln>
        </p:spPr>
        <p:txBody>
          <a:bodyPr spcFirstLastPara="1" wrap="square" lIns="0" tIns="0" rIns="0" bIns="0" anchor="t" anchorCtr="0">
            <a:spAutoFit/>
          </a:bodyPr>
          <a:lstStyle/>
          <a:p>
            <a:pPr marL="0" marR="0" lvl="0" indent="0" algn="ctr" rtl="0">
              <a:lnSpc>
                <a:spcPct val="126011"/>
              </a:lnSpc>
              <a:spcBef>
                <a:spcPts val="0"/>
              </a:spcBef>
              <a:spcAft>
                <a:spcPts val="0"/>
              </a:spcAft>
              <a:buNone/>
            </a:pPr>
            <a:r>
              <a:rPr lang="en-US" sz="2000" b="1" i="1">
                <a:solidFill>
                  <a:srgbClr val="000000"/>
                </a:solidFill>
                <a:latin typeface="Atkinson Hyperlegible"/>
                <a:ea typeface="Atkinson Hyperlegible"/>
                <a:cs typeface="Atkinson Hyperlegible"/>
                <a:sym typeface="Atkinson Hyperlegible"/>
              </a:rPr>
              <a:t>Do you remeber the main European Projects?</a:t>
            </a:r>
            <a:endParaRPr sz="20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76"/>
        <p:cNvGrpSpPr/>
        <p:nvPr/>
      </p:nvGrpSpPr>
      <p:grpSpPr>
        <a:xfrm>
          <a:off x="0" y="0"/>
          <a:ext cx="0" cy="0"/>
          <a:chOff x="0" y="0"/>
          <a:chExt cx="0" cy="0"/>
        </a:xfrm>
      </p:grpSpPr>
      <p:sp>
        <p:nvSpPr>
          <p:cNvPr id="1777" name="Google Shape;1777;p5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6028" t="-19168" r="-6151" b="-138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8" name="Google Shape;1778;p53"/>
          <p:cNvSpPr/>
          <p:nvPr/>
        </p:nvSpPr>
        <p:spPr>
          <a:xfrm>
            <a:off x="54702" y="6366539"/>
            <a:ext cx="3745990" cy="2925591"/>
          </a:xfrm>
          <a:custGeom>
            <a:avLst/>
            <a:gdLst/>
            <a:ahLst/>
            <a:cxnLst/>
            <a:rect l="l" t="t" r="r" b="b"/>
            <a:pathLst>
              <a:path w="7579741" h="5919724" extrusionOk="0">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rotWithShape="1">
            <a:blip r:embed="rId4">
              <a:alphaModFix/>
            </a:blip>
            <a:stretch>
              <a:fillRect t="-33219" b="-3321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9" name="Google Shape;1779;p53"/>
          <p:cNvSpPr/>
          <p:nvPr/>
        </p:nvSpPr>
        <p:spPr>
          <a:xfrm>
            <a:off x="866775" y="1028700"/>
            <a:ext cx="15927361" cy="8555892"/>
          </a:xfrm>
          <a:custGeom>
            <a:avLst/>
            <a:gdLst/>
            <a:ahLst/>
            <a:cxnLst/>
            <a:rect l="l" t="t" r="r" b="b"/>
            <a:pathLst>
              <a:path w="15927361" h="8555892" extrusionOk="0">
                <a:moveTo>
                  <a:pt x="0" y="0"/>
                </a:moveTo>
                <a:lnTo>
                  <a:pt x="15927361" y="0"/>
                </a:lnTo>
                <a:lnTo>
                  <a:pt x="15927361" y="8555892"/>
                </a:lnTo>
                <a:lnTo>
                  <a:pt x="0" y="8555892"/>
                </a:lnTo>
                <a:lnTo>
                  <a:pt x="0" y="0"/>
                </a:lnTo>
                <a:close/>
              </a:path>
            </a:pathLst>
          </a:custGeom>
          <a:blipFill rotWithShape="1">
            <a:blip r:embed="rId5">
              <a:alphaModFix amt="44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0" name="Google Shape;1780;p53"/>
          <p:cNvSpPr/>
          <p:nvPr/>
        </p:nvSpPr>
        <p:spPr>
          <a:xfrm rot="-68087">
            <a:off x="1945224" y="6180452"/>
            <a:ext cx="483466" cy="492704"/>
          </a:xfrm>
          <a:custGeom>
            <a:avLst/>
            <a:gdLst/>
            <a:ahLst/>
            <a:cxnLst/>
            <a:rect l="l" t="t" r="r" b="b"/>
            <a:pathLst>
              <a:path w="483466" h="492704" extrusionOk="0">
                <a:moveTo>
                  <a:pt x="0" y="0"/>
                </a:moveTo>
                <a:lnTo>
                  <a:pt x="483466" y="0"/>
                </a:lnTo>
                <a:lnTo>
                  <a:pt x="483466" y="492703"/>
                </a:lnTo>
                <a:lnTo>
                  <a:pt x="0" y="49270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1" name="Google Shape;1781;p53"/>
          <p:cNvSpPr/>
          <p:nvPr/>
        </p:nvSpPr>
        <p:spPr>
          <a:xfrm>
            <a:off x="16211425" y="7862066"/>
            <a:ext cx="1892023" cy="1918401"/>
          </a:xfrm>
          <a:custGeom>
            <a:avLst/>
            <a:gdLst/>
            <a:ahLst/>
            <a:cxnLst/>
            <a:rect l="l" t="t" r="r" b="b"/>
            <a:pathLst>
              <a:path w="1892023" h="1918401" extrusionOk="0">
                <a:moveTo>
                  <a:pt x="0" y="0"/>
                </a:moveTo>
                <a:lnTo>
                  <a:pt x="1892023" y="0"/>
                </a:lnTo>
                <a:lnTo>
                  <a:pt x="1892023" y="1918401"/>
                </a:lnTo>
                <a:lnTo>
                  <a:pt x="0" y="191840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2" name="Google Shape;1782;p53"/>
          <p:cNvSpPr txBox="1"/>
          <p:nvPr/>
        </p:nvSpPr>
        <p:spPr>
          <a:xfrm>
            <a:off x="973733" y="6965250"/>
            <a:ext cx="2426448" cy="1882877"/>
          </a:xfrm>
          <a:prstGeom prst="rect">
            <a:avLst/>
          </a:prstGeom>
          <a:noFill/>
          <a:ln>
            <a:noFill/>
          </a:ln>
        </p:spPr>
        <p:txBody>
          <a:bodyPr spcFirstLastPara="1" wrap="square" lIns="0" tIns="0" rIns="0" bIns="0" anchor="t" anchorCtr="0">
            <a:spAutoFit/>
          </a:bodyPr>
          <a:lstStyle/>
          <a:p>
            <a:pPr marL="0" marR="0" lvl="0" indent="0" algn="ctr" rtl="0">
              <a:lnSpc>
                <a:spcPct val="107013"/>
              </a:lnSpc>
              <a:spcBef>
                <a:spcPts val="0"/>
              </a:spcBef>
              <a:spcAft>
                <a:spcPts val="0"/>
              </a:spcAft>
              <a:buNone/>
            </a:pPr>
            <a:r>
              <a:rPr lang="en-US" sz="6801">
                <a:solidFill>
                  <a:srgbClr val="EDE4D2"/>
                </a:solidFill>
                <a:latin typeface="Play"/>
                <a:ea typeface="Play"/>
                <a:cs typeface="Play"/>
                <a:sym typeface="Play"/>
              </a:rPr>
              <a:t>World</a:t>
            </a:r>
            <a:endParaRPr/>
          </a:p>
          <a:p>
            <a:pPr marL="0" marR="0" lvl="0" indent="0" algn="ctr" rtl="0">
              <a:lnSpc>
                <a:spcPct val="107013"/>
              </a:lnSpc>
              <a:spcBef>
                <a:spcPts val="0"/>
              </a:spcBef>
              <a:spcAft>
                <a:spcPts val="0"/>
              </a:spcAft>
              <a:buNone/>
            </a:pPr>
            <a:r>
              <a:rPr lang="en-US" sz="6801">
                <a:solidFill>
                  <a:srgbClr val="EDE4D2"/>
                </a:solidFill>
                <a:latin typeface="Play"/>
                <a:ea typeface="Play"/>
                <a:cs typeface="Play"/>
                <a:sym typeface="Play"/>
              </a:rPr>
              <a:t>Map</a:t>
            </a:r>
            <a:endParaRPr/>
          </a:p>
        </p:txBody>
      </p:sp>
      <p:sp>
        <p:nvSpPr>
          <p:cNvPr id="1783" name="Google Shape;1783;p53"/>
          <p:cNvSpPr txBox="1"/>
          <p:nvPr/>
        </p:nvSpPr>
        <p:spPr>
          <a:xfrm>
            <a:off x="7616042" y="141605"/>
            <a:ext cx="3401497"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199" b="1">
                <a:solidFill>
                  <a:srgbClr val="AB6000"/>
                </a:solidFill>
                <a:latin typeface="Arial"/>
                <a:ea typeface="Arial"/>
                <a:cs typeface="Arial"/>
                <a:sym typeface="Arial"/>
              </a:rPr>
              <a:t>Exercise 8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grpSp>
        <p:nvGrpSpPr>
          <p:cNvPr id="1789" name="Google Shape;1789;p54"/>
          <p:cNvGrpSpPr/>
          <p:nvPr/>
        </p:nvGrpSpPr>
        <p:grpSpPr>
          <a:xfrm>
            <a:off x="37903" y="7395611"/>
            <a:ext cx="4090395" cy="1867108"/>
            <a:chOff x="37902" y="7395609"/>
            <a:chExt cx="4090395" cy="1867108"/>
          </a:xfrm>
        </p:grpSpPr>
        <p:pic>
          <p:nvPicPr>
            <p:cNvPr id="1790" name="Google Shape;1790;p54"/>
            <p:cNvPicPr preferRelativeResize="0"/>
            <p:nvPr/>
          </p:nvPicPr>
          <p:blipFill rotWithShape="1">
            <a:blip r:embed="rId3">
              <a:alphaModFix/>
            </a:blip>
            <a:srcRect/>
            <a:stretch/>
          </p:blipFill>
          <p:spPr>
            <a:xfrm>
              <a:off x="37902" y="7576793"/>
              <a:ext cx="2381249" cy="1685924"/>
            </a:xfrm>
            <a:prstGeom prst="rect">
              <a:avLst/>
            </a:prstGeom>
            <a:noFill/>
            <a:ln>
              <a:noFill/>
            </a:ln>
          </p:spPr>
        </p:pic>
        <p:pic>
          <p:nvPicPr>
            <p:cNvPr id="1791" name="Google Shape;1791;p54"/>
            <p:cNvPicPr preferRelativeResize="0"/>
            <p:nvPr/>
          </p:nvPicPr>
          <p:blipFill rotWithShape="1">
            <a:blip r:embed="rId4">
              <a:alphaModFix/>
            </a:blip>
            <a:srcRect/>
            <a:stretch/>
          </p:blipFill>
          <p:spPr>
            <a:xfrm>
              <a:off x="2385223" y="7395609"/>
              <a:ext cx="1743074" cy="1743074"/>
            </a:xfrm>
            <a:prstGeom prst="rect">
              <a:avLst/>
            </a:prstGeom>
            <a:noFill/>
            <a:ln>
              <a:noFill/>
            </a:ln>
          </p:spPr>
        </p:pic>
      </p:grpSp>
      <p:pic>
        <p:nvPicPr>
          <p:cNvPr id="1792" name="Google Shape;1792;p54"/>
          <p:cNvPicPr preferRelativeResize="0"/>
          <p:nvPr/>
        </p:nvPicPr>
        <p:blipFill rotWithShape="1">
          <a:blip r:embed="rId5">
            <a:alphaModFix/>
          </a:blip>
          <a:srcRect/>
          <a:stretch/>
        </p:blipFill>
        <p:spPr>
          <a:xfrm>
            <a:off x="6425353" y="7779019"/>
            <a:ext cx="2693582" cy="1118681"/>
          </a:xfrm>
          <a:prstGeom prst="rect">
            <a:avLst/>
          </a:prstGeom>
          <a:noFill/>
          <a:ln>
            <a:noFill/>
          </a:ln>
        </p:spPr>
      </p:pic>
      <p:pic>
        <p:nvPicPr>
          <p:cNvPr id="1793" name="Google Shape;1793;p54"/>
          <p:cNvPicPr preferRelativeResize="0"/>
          <p:nvPr/>
        </p:nvPicPr>
        <p:blipFill rotWithShape="1">
          <a:blip r:embed="rId6">
            <a:alphaModFix/>
          </a:blip>
          <a:srcRect/>
          <a:stretch/>
        </p:blipFill>
        <p:spPr>
          <a:xfrm>
            <a:off x="9433433" y="7454579"/>
            <a:ext cx="2291843" cy="1695449"/>
          </a:xfrm>
          <a:prstGeom prst="rect">
            <a:avLst/>
          </a:prstGeom>
          <a:noFill/>
          <a:ln>
            <a:noFill/>
          </a:ln>
        </p:spPr>
      </p:pic>
      <p:pic>
        <p:nvPicPr>
          <p:cNvPr id="1794" name="Google Shape;1794;p54"/>
          <p:cNvPicPr preferRelativeResize="0"/>
          <p:nvPr/>
        </p:nvPicPr>
        <p:blipFill rotWithShape="1">
          <a:blip r:embed="rId7">
            <a:alphaModFix/>
          </a:blip>
          <a:srcRect/>
          <a:stretch/>
        </p:blipFill>
        <p:spPr>
          <a:xfrm>
            <a:off x="455642" y="1419509"/>
            <a:ext cx="2512331" cy="2664234"/>
          </a:xfrm>
          <a:prstGeom prst="rect">
            <a:avLst/>
          </a:prstGeom>
          <a:noFill/>
          <a:ln>
            <a:noFill/>
          </a:ln>
        </p:spPr>
      </p:pic>
      <p:sp>
        <p:nvSpPr>
          <p:cNvPr id="1795" name="Google Shape;1795;p54"/>
          <p:cNvSpPr/>
          <p:nvPr/>
        </p:nvSpPr>
        <p:spPr>
          <a:xfrm>
            <a:off x="1" y="9258300"/>
            <a:ext cx="18287366" cy="1028700"/>
          </a:xfrm>
          <a:custGeom>
            <a:avLst/>
            <a:gdLst/>
            <a:ahLst/>
            <a:cxnLst/>
            <a:rect l="l" t="t" r="r" b="b"/>
            <a:pathLst>
              <a:path w="18287365" h="1028700" extrusionOk="0">
                <a:moveTo>
                  <a:pt x="0" y="0"/>
                </a:moveTo>
                <a:lnTo>
                  <a:pt x="18286852" y="0"/>
                </a:lnTo>
                <a:lnTo>
                  <a:pt x="18286852" y="1028699"/>
                </a:lnTo>
                <a:lnTo>
                  <a:pt x="0" y="1028699"/>
                </a:lnTo>
                <a:lnTo>
                  <a:pt x="0" y="0"/>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sp>
        <p:nvSpPr>
          <p:cNvPr id="1796" name="Google Shape;1796;p54"/>
          <p:cNvSpPr txBox="1"/>
          <p:nvPr/>
        </p:nvSpPr>
        <p:spPr>
          <a:xfrm>
            <a:off x="30014" y="9531979"/>
            <a:ext cx="18228311" cy="655758"/>
          </a:xfrm>
          <a:prstGeom prst="rect">
            <a:avLst/>
          </a:prstGeom>
          <a:noFill/>
          <a:ln>
            <a:noFill/>
          </a:ln>
        </p:spPr>
        <p:txBody>
          <a:bodyPr spcFirstLastPara="1" wrap="square" lIns="0" tIns="12700" rIns="0" bIns="0" anchor="t" anchorCtr="0">
            <a:spAutoFit/>
          </a:bodyPr>
          <a:lstStyle/>
          <a:p>
            <a:pPr marL="1261808" marR="5081" lvl="0" indent="-1249743" algn="l" rtl="0">
              <a:lnSpc>
                <a:spcPct val="115100"/>
              </a:lnSpc>
              <a:spcBef>
                <a:spcPts val="0"/>
              </a:spcBef>
              <a:spcAft>
                <a:spcPts val="0"/>
              </a:spcAft>
              <a:buNone/>
            </a:pPr>
            <a:r>
              <a:rPr lang="en-US" sz="1901">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901">
              <a:solidFill>
                <a:srgbClr val="000000"/>
              </a:solidFill>
              <a:latin typeface="Helvetica Neue"/>
              <a:ea typeface="Helvetica Neue"/>
              <a:cs typeface="Helvetica Neue"/>
              <a:sym typeface="Helvetica Neue"/>
            </a:endParaRPr>
          </a:p>
        </p:txBody>
      </p:sp>
      <p:pic>
        <p:nvPicPr>
          <p:cNvPr id="1797" name="Google Shape;1797;p54"/>
          <p:cNvPicPr preferRelativeResize="0"/>
          <p:nvPr/>
        </p:nvPicPr>
        <p:blipFill rotWithShape="1">
          <a:blip r:embed="rId8">
            <a:alphaModFix/>
          </a:blip>
          <a:srcRect/>
          <a:stretch/>
        </p:blipFill>
        <p:spPr>
          <a:xfrm>
            <a:off x="15639442" y="1380137"/>
            <a:ext cx="2047874" cy="2162174"/>
          </a:xfrm>
          <a:prstGeom prst="rect">
            <a:avLst/>
          </a:prstGeom>
          <a:noFill/>
          <a:ln>
            <a:noFill/>
          </a:ln>
        </p:spPr>
      </p:pic>
      <p:pic>
        <p:nvPicPr>
          <p:cNvPr id="1798" name="Google Shape;1798;p54"/>
          <p:cNvPicPr preferRelativeResize="0"/>
          <p:nvPr/>
        </p:nvPicPr>
        <p:blipFill rotWithShape="1">
          <a:blip r:embed="rId9">
            <a:alphaModFix/>
          </a:blip>
          <a:srcRect/>
          <a:stretch/>
        </p:blipFill>
        <p:spPr>
          <a:xfrm>
            <a:off x="5499514" y="4886657"/>
            <a:ext cx="7273265" cy="1739900"/>
          </a:xfrm>
          <a:prstGeom prst="rect">
            <a:avLst/>
          </a:prstGeom>
          <a:noFill/>
          <a:ln>
            <a:noFill/>
          </a:ln>
        </p:spPr>
      </p:pic>
      <p:sp>
        <p:nvSpPr>
          <p:cNvPr id="1799" name="Google Shape;1799;p54"/>
          <p:cNvSpPr txBox="1">
            <a:spLocks noGrp="1"/>
          </p:cNvSpPr>
          <p:nvPr>
            <p:ph type="title"/>
          </p:nvPr>
        </p:nvSpPr>
        <p:spPr>
          <a:xfrm>
            <a:off x="3766142" y="1863615"/>
            <a:ext cx="6284595" cy="936155"/>
          </a:xfrm>
          <a:prstGeom prst="rect">
            <a:avLst/>
          </a:prstGeom>
          <a:noFill/>
          <a:ln>
            <a:noFill/>
          </a:ln>
        </p:spPr>
        <p:txBody>
          <a:bodyPr spcFirstLastPara="1" wrap="square" lIns="0" tIns="12700" rIns="0" bIns="0" anchor="t" anchorCtr="0">
            <a:spAutoFit/>
          </a:bodyPr>
          <a:lstStyle/>
          <a:p>
            <a:pPr marL="12701" marR="0" lvl="0" indent="0" algn="l" rtl="0">
              <a:spcBef>
                <a:spcPts val="0"/>
              </a:spcBef>
              <a:spcAft>
                <a:spcPts val="0"/>
              </a:spcAft>
              <a:buNone/>
            </a:pPr>
            <a:r>
              <a:rPr lang="en-US" sz="6000" b="0" i="0" u="none" strike="noStrike" cap="none">
                <a:solidFill>
                  <a:srgbClr val="000000"/>
                </a:solidFill>
                <a:latin typeface="Georgia"/>
                <a:ea typeface="Georgia"/>
                <a:cs typeface="Georgia"/>
                <a:sym typeface="Georgia"/>
              </a:rPr>
              <a:t>Eurhope</a:t>
            </a:r>
            <a:endParaRPr/>
          </a:p>
        </p:txBody>
      </p:sp>
      <p:sp>
        <p:nvSpPr>
          <p:cNvPr id="1800" name="Google Shape;1800;p54"/>
          <p:cNvSpPr txBox="1"/>
          <p:nvPr/>
        </p:nvSpPr>
        <p:spPr>
          <a:xfrm>
            <a:off x="3775107" y="2799770"/>
            <a:ext cx="10144125" cy="1138774"/>
          </a:xfrm>
          <a:prstGeom prst="rect">
            <a:avLst/>
          </a:prstGeom>
          <a:noFill/>
          <a:ln>
            <a:noFill/>
          </a:ln>
        </p:spPr>
        <p:txBody>
          <a:bodyPr spcFirstLastPara="1" wrap="square" lIns="0" tIns="12700" rIns="0" bIns="0" anchor="t" anchorCtr="0">
            <a:spAutoFit/>
          </a:bodyPr>
          <a:lstStyle/>
          <a:p>
            <a:pPr marL="12701" marR="0" lvl="0" indent="0" algn="l" rtl="0">
              <a:spcBef>
                <a:spcPts val="0"/>
              </a:spcBef>
              <a:spcAft>
                <a:spcPts val="0"/>
              </a:spcAft>
              <a:buNone/>
            </a:pPr>
            <a:r>
              <a:rPr lang="en-US" sz="3499">
                <a:solidFill>
                  <a:srgbClr val="000000"/>
                </a:solidFill>
                <a:latin typeface="Georgia"/>
                <a:ea typeface="Georgia"/>
                <a:cs typeface="Georgia"/>
                <a:sym typeface="Georgia"/>
              </a:rPr>
              <a:t>EU as a solidarity's house for minors out of home</a:t>
            </a:r>
            <a:endParaRPr sz="3499">
              <a:solidFill>
                <a:srgbClr val="000000"/>
              </a:solidFill>
              <a:latin typeface="Georgia"/>
              <a:ea typeface="Georgia"/>
              <a:cs typeface="Georgia"/>
              <a:sym typeface="Georgia"/>
            </a:endParaRPr>
          </a:p>
          <a:p>
            <a:pPr marL="0" marR="321962" lvl="0" indent="0" algn="ctr" rtl="0">
              <a:spcBef>
                <a:spcPts val="2336"/>
              </a:spcBef>
              <a:spcAft>
                <a:spcPts val="0"/>
              </a:spcAft>
              <a:buNone/>
            </a:pPr>
            <a:r>
              <a:rPr lang="en-US" sz="1901">
                <a:solidFill>
                  <a:srgbClr val="000000"/>
                </a:solidFill>
                <a:latin typeface="Helvetica Neue"/>
                <a:ea typeface="Helvetica Neue"/>
                <a:cs typeface="Helvetica Neue"/>
                <a:sym typeface="Helvetica Neue"/>
              </a:rPr>
              <a:t>Erasmus+ project n. 2023-2-IT03-KA220-YOU-000184370</a:t>
            </a:r>
            <a:endParaRPr sz="1901">
              <a:solidFill>
                <a:srgbClr val="000000"/>
              </a:solidFill>
              <a:latin typeface="Helvetica Neue"/>
              <a:ea typeface="Helvetica Neue"/>
              <a:cs typeface="Helvetica Neue"/>
              <a:sym typeface="Helvetica Neue"/>
            </a:endParaRPr>
          </a:p>
        </p:txBody>
      </p:sp>
      <p:pic>
        <p:nvPicPr>
          <p:cNvPr id="1801" name="Google Shape;1801;p54"/>
          <p:cNvPicPr preferRelativeResize="0"/>
          <p:nvPr/>
        </p:nvPicPr>
        <p:blipFill rotWithShape="1">
          <a:blip r:embed="rId10">
            <a:alphaModFix/>
          </a:blip>
          <a:srcRect/>
          <a:stretch/>
        </p:blipFill>
        <p:spPr>
          <a:xfrm>
            <a:off x="11873696" y="7937011"/>
            <a:ext cx="2666999" cy="733424"/>
          </a:xfrm>
          <a:prstGeom prst="rect">
            <a:avLst/>
          </a:prstGeom>
          <a:noFill/>
          <a:ln>
            <a:noFill/>
          </a:ln>
        </p:spPr>
      </p:pic>
      <p:pic>
        <p:nvPicPr>
          <p:cNvPr id="1802" name="Google Shape;1802;p54"/>
          <p:cNvPicPr preferRelativeResize="0"/>
          <p:nvPr/>
        </p:nvPicPr>
        <p:blipFill rotWithShape="1">
          <a:blip r:embed="rId11">
            <a:alphaModFix/>
          </a:blip>
          <a:srcRect/>
          <a:stretch/>
        </p:blipFill>
        <p:spPr>
          <a:xfrm>
            <a:off x="14693959" y="7863350"/>
            <a:ext cx="801842" cy="806399"/>
          </a:xfrm>
          <a:prstGeom prst="rect">
            <a:avLst/>
          </a:prstGeom>
          <a:noFill/>
          <a:ln>
            <a:noFill/>
          </a:ln>
        </p:spPr>
      </p:pic>
      <p:sp>
        <p:nvSpPr>
          <p:cNvPr id="1803" name="Google Shape;1803;p54"/>
          <p:cNvSpPr/>
          <p:nvPr/>
        </p:nvSpPr>
        <p:spPr>
          <a:xfrm>
            <a:off x="15609013" y="8028749"/>
            <a:ext cx="1180466" cy="201930"/>
          </a:xfrm>
          <a:custGeom>
            <a:avLst/>
            <a:gdLst/>
            <a:ahLst/>
            <a:cxnLst/>
            <a:rect l="l" t="t" r="r" b="b"/>
            <a:pathLst>
              <a:path w="1180465" h="201929" extrusionOk="0">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extrusionOk="0">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extrusionOk="0">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extrusionOk="0">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grpSp>
        <p:nvGrpSpPr>
          <p:cNvPr id="1804" name="Google Shape;1804;p54"/>
          <p:cNvGrpSpPr/>
          <p:nvPr/>
        </p:nvGrpSpPr>
        <p:grpSpPr>
          <a:xfrm>
            <a:off x="16847094" y="8029118"/>
            <a:ext cx="1104413" cy="201296"/>
            <a:chOff x="16847094" y="8029117"/>
            <a:chExt cx="1104413" cy="201295"/>
          </a:xfrm>
        </p:grpSpPr>
        <p:pic>
          <p:nvPicPr>
            <p:cNvPr id="1805" name="Google Shape;1805;p54"/>
            <p:cNvPicPr preferRelativeResize="0"/>
            <p:nvPr/>
          </p:nvPicPr>
          <p:blipFill rotWithShape="1">
            <a:blip r:embed="rId12">
              <a:alphaModFix/>
            </a:blip>
            <a:srcRect/>
            <a:stretch/>
          </p:blipFill>
          <p:spPr>
            <a:xfrm>
              <a:off x="16847094" y="8031077"/>
              <a:ext cx="493393" cy="197072"/>
            </a:xfrm>
            <a:prstGeom prst="rect">
              <a:avLst/>
            </a:prstGeom>
            <a:noFill/>
            <a:ln>
              <a:noFill/>
            </a:ln>
          </p:spPr>
        </p:pic>
        <p:sp>
          <p:nvSpPr>
            <p:cNvPr id="1806" name="Google Shape;1806;p54"/>
            <p:cNvSpPr/>
            <p:nvPr/>
          </p:nvSpPr>
          <p:spPr>
            <a:xfrm>
              <a:off x="17362387" y="8029117"/>
              <a:ext cx="215265" cy="201295"/>
            </a:xfrm>
            <a:custGeom>
              <a:avLst/>
              <a:gdLst/>
              <a:ahLst/>
              <a:cxnLst/>
              <a:rect l="l" t="t" r="r" b="b"/>
              <a:pathLst>
                <a:path w="215265" h="201295" extrusionOk="0">
                  <a:moveTo>
                    <a:pt x="41503" y="2705"/>
                  </a:moveTo>
                  <a:lnTo>
                    <a:pt x="0" y="2705"/>
                  </a:lnTo>
                  <a:lnTo>
                    <a:pt x="0" y="198513"/>
                  </a:lnTo>
                  <a:lnTo>
                    <a:pt x="41503" y="198513"/>
                  </a:lnTo>
                  <a:lnTo>
                    <a:pt x="41503" y="2705"/>
                  </a:lnTo>
                  <a:close/>
                </a:path>
                <a:path w="215265" h="201295" extrusionOk="0">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1807" name="Google Shape;1807;p54"/>
            <p:cNvPicPr preferRelativeResize="0"/>
            <p:nvPr/>
          </p:nvPicPr>
          <p:blipFill rotWithShape="1">
            <a:blip r:embed="rId13">
              <a:alphaModFix/>
            </a:blip>
            <a:srcRect/>
            <a:stretch/>
          </p:blipFill>
          <p:spPr>
            <a:xfrm>
              <a:off x="17596548" y="8031077"/>
              <a:ext cx="354959" cy="197072"/>
            </a:xfrm>
            <a:prstGeom prst="rect">
              <a:avLst/>
            </a:prstGeom>
            <a:noFill/>
            <a:ln>
              <a:noFill/>
            </a:ln>
          </p:spPr>
        </p:pic>
      </p:grpSp>
      <p:grpSp>
        <p:nvGrpSpPr>
          <p:cNvPr id="1808" name="Google Shape;1808;p54"/>
          <p:cNvGrpSpPr/>
          <p:nvPr/>
        </p:nvGrpSpPr>
        <p:grpSpPr>
          <a:xfrm>
            <a:off x="15606082" y="8346061"/>
            <a:ext cx="835991" cy="158656"/>
            <a:chOff x="15606081" y="8346060"/>
            <a:chExt cx="835991" cy="158656"/>
          </a:xfrm>
        </p:grpSpPr>
        <p:pic>
          <p:nvPicPr>
            <p:cNvPr id="1809" name="Google Shape;1809;p54"/>
            <p:cNvPicPr preferRelativeResize="0"/>
            <p:nvPr/>
          </p:nvPicPr>
          <p:blipFill rotWithShape="1">
            <a:blip r:embed="rId14">
              <a:alphaModFix/>
            </a:blip>
            <a:srcRect/>
            <a:stretch/>
          </p:blipFill>
          <p:spPr>
            <a:xfrm>
              <a:off x="15606081" y="8346183"/>
              <a:ext cx="117136" cy="158410"/>
            </a:xfrm>
            <a:prstGeom prst="rect">
              <a:avLst/>
            </a:prstGeom>
            <a:noFill/>
            <a:ln>
              <a:noFill/>
            </a:ln>
          </p:spPr>
        </p:pic>
        <p:sp>
          <p:nvSpPr>
            <p:cNvPr id="1810" name="Google Shape;1810;p54"/>
            <p:cNvSpPr/>
            <p:nvPr/>
          </p:nvSpPr>
          <p:spPr>
            <a:xfrm>
              <a:off x="15748064" y="8348903"/>
              <a:ext cx="88900" cy="154305"/>
            </a:xfrm>
            <a:custGeom>
              <a:avLst/>
              <a:gdLst/>
              <a:ahLst/>
              <a:cxnLst/>
              <a:rect l="l" t="t" r="r" b="b"/>
              <a:pathLst>
                <a:path w="88900" h="154304" extrusionOk="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1811" name="Google Shape;1811;p54"/>
            <p:cNvPicPr preferRelativeResize="0"/>
            <p:nvPr/>
          </p:nvPicPr>
          <p:blipFill rotWithShape="1">
            <a:blip r:embed="rId15">
              <a:alphaModFix/>
            </a:blip>
            <a:srcRect/>
            <a:stretch/>
          </p:blipFill>
          <p:spPr>
            <a:xfrm>
              <a:off x="15866548" y="8348389"/>
              <a:ext cx="136598" cy="154119"/>
            </a:xfrm>
            <a:prstGeom prst="rect">
              <a:avLst/>
            </a:prstGeom>
            <a:noFill/>
            <a:ln>
              <a:noFill/>
            </a:ln>
          </p:spPr>
        </p:pic>
        <p:sp>
          <p:nvSpPr>
            <p:cNvPr id="1812" name="Google Shape;1812;p54"/>
            <p:cNvSpPr/>
            <p:nvPr/>
          </p:nvSpPr>
          <p:spPr>
            <a:xfrm>
              <a:off x="16024682" y="8348903"/>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1813" name="Google Shape;1813;p54"/>
            <p:cNvPicPr preferRelativeResize="0"/>
            <p:nvPr/>
          </p:nvPicPr>
          <p:blipFill rotWithShape="1">
            <a:blip r:embed="rId16">
              <a:alphaModFix/>
            </a:blip>
            <a:srcRect/>
            <a:stretch/>
          </p:blipFill>
          <p:spPr>
            <a:xfrm>
              <a:off x="16162266" y="8346060"/>
              <a:ext cx="279806" cy="158656"/>
            </a:xfrm>
            <a:prstGeom prst="rect">
              <a:avLst/>
            </a:prstGeom>
            <a:noFill/>
            <a:ln>
              <a:noFill/>
            </a:ln>
          </p:spPr>
        </p:pic>
      </p:grpSp>
      <p:grpSp>
        <p:nvGrpSpPr>
          <p:cNvPr id="1814" name="Google Shape;1814;p54"/>
          <p:cNvGrpSpPr/>
          <p:nvPr/>
        </p:nvGrpSpPr>
        <p:grpSpPr>
          <a:xfrm>
            <a:off x="16516125" y="8346184"/>
            <a:ext cx="599853" cy="158410"/>
            <a:chOff x="16516125" y="8346182"/>
            <a:chExt cx="599853" cy="158410"/>
          </a:xfrm>
        </p:grpSpPr>
        <p:pic>
          <p:nvPicPr>
            <p:cNvPr id="1815" name="Google Shape;1815;p54"/>
            <p:cNvPicPr preferRelativeResize="0"/>
            <p:nvPr/>
          </p:nvPicPr>
          <p:blipFill rotWithShape="1">
            <a:blip r:embed="rId17">
              <a:alphaModFix/>
            </a:blip>
            <a:srcRect/>
            <a:stretch/>
          </p:blipFill>
          <p:spPr>
            <a:xfrm>
              <a:off x="16516125" y="8346182"/>
              <a:ext cx="227174" cy="158410"/>
            </a:xfrm>
            <a:prstGeom prst="rect">
              <a:avLst/>
            </a:prstGeom>
            <a:noFill/>
            <a:ln>
              <a:noFill/>
            </a:ln>
          </p:spPr>
        </p:pic>
        <p:pic>
          <p:nvPicPr>
            <p:cNvPr id="1816" name="Google Shape;1816;p54"/>
            <p:cNvPicPr preferRelativeResize="0"/>
            <p:nvPr/>
          </p:nvPicPr>
          <p:blipFill rotWithShape="1">
            <a:blip r:embed="rId18">
              <a:alphaModFix/>
            </a:blip>
            <a:srcRect/>
            <a:stretch/>
          </p:blipFill>
          <p:spPr>
            <a:xfrm>
              <a:off x="16763740" y="8348389"/>
              <a:ext cx="126316" cy="156203"/>
            </a:xfrm>
            <a:prstGeom prst="rect">
              <a:avLst/>
            </a:prstGeom>
            <a:noFill/>
            <a:ln>
              <a:noFill/>
            </a:ln>
          </p:spPr>
        </p:pic>
        <p:pic>
          <p:nvPicPr>
            <p:cNvPr id="1817" name="Google Shape;1817;p54"/>
            <p:cNvPicPr preferRelativeResize="0"/>
            <p:nvPr/>
          </p:nvPicPr>
          <p:blipFill rotWithShape="1">
            <a:blip r:embed="rId19">
              <a:alphaModFix/>
            </a:blip>
            <a:srcRect/>
            <a:stretch/>
          </p:blipFill>
          <p:spPr>
            <a:xfrm>
              <a:off x="16925675" y="8348267"/>
              <a:ext cx="127663" cy="154119"/>
            </a:xfrm>
            <a:prstGeom prst="rect">
              <a:avLst/>
            </a:prstGeom>
            <a:noFill/>
            <a:ln>
              <a:noFill/>
            </a:ln>
          </p:spPr>
        </p:pic>
        <p:sp>
          <p:nvSpPr>
            <p:cNvPr id="1818" name="Google Shape;1818;p54"/>
            <p:cNvSpPr/>
            <p:nvPr/>
          </p:nvSpPr>
          <p:spPr>
            <a:xfrm>
              <a:off x="17082958" y="8348389"/>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grpSp>
      <p:grpSp>
        <p:nvGrpSpPr>
          <p:cNvPr id="1819" name="Google Shape;1819;p54"/>
          <p:cNvGrpSpPr/>
          <p:nvPr/>
        </p:nvGrpSpPr>
        <p:grpSpPr>
          <a:xfrm>
            <a:off x="17186753" y="8346061"/>
            <a:ext cx="764265" cy="158656"/>
            <a:chOff x="17186752" y="8346060"/>
            <a:chExt cx="764265" cy="158656"/>
          </a:xfrm>
        </p:grpSpPr>
        <p:pic>
          <p:nvPicPr>
            <p:cNvPr id="1820" name="Google Shape;1820;p54"/>
            <p:cNvPicPr preferRelativeResize="0"/>
            <p:nvPr/>
          </p:nvPicPr>
          <p:blipFill rotWithShape="1">
            <a:blip r:embed="rId20">
              <a:alphaModFix/>
            </a:blip>
            <a:srcRect/>
            <a:stretch/>
          </p:blipFill>
          <p:spPr>
            <a:xfrm>
              <a:off x="17186752" y="8347776"/>
              <a:ext cx="254102" cy="154927"/>
            </a:xfrm>
            <a:prstGeom prst="rect">
              <a:avLst/>
            </a:prstGeom>
            <a:noFill/>
            <a:ln>
              <a:noFill/>
            </a:ln>
          </p:spPr>
        </p:pic>
        <p:sp>
          <p:nvSpPr>
            <p:cNvPr id="1821" name="Google Shape;1821;p54"/>
            <p:cNvSpPr/>
            <p:nvPr/>
          </p:nvSpPr>
          <p:spPr>
            <a:xfrm>
              <a:off x="17468761" y="8348395"/>
              <a:ext cx="149225" cy="154940"/>
            </a:xfrm>
            <a:custGeom>
              <a:avLst/>
              <a:gdLst/>
              <a:ahLst/>
              <a:cxnLst/>
              <a:rect l="l" t="t" r="r" b="b"/>
              <a:pathLst>
                <a:path w="149225" h="154940" extrusionOk="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1822" name="Google Shape;1822;p54"/>
            <p:cNvPicPr preferRelativeResize="0"/>
            <p:nvPr/>
          </p:nvPicPr>
          <p:blipFill rotWithShape="1">
            <a:blip r:embed="rId21">
              <a:alphaModFix/>
            </a:blip>
            <a:srcRect/>
            <a:stretch/>
          </p:blipFill>
          <p:spPr>
            <a:xfrm>
              <a:off x="17804382" y="8346060"/>
              <a:ext cx="146635" cy="158656"/>
            </a:xfrm>
            <a:prstGeom prst="rect">
              <a:avLst/>
            </a:prstGeom>
            <a:noFill/>
            <a:ln>
              <a:noFill/>
            </a:ln>
          </p:spPr>
        </p:pic>
        <p:pic>
          <p:nvPicPr>
            <p:cNvPr id="1823" name="Google Shape;1823;p54"/>
            <p:cNvPicPr preferRelativeResize="0"/>
            <p:nvPr/>
          </p:nvPicPr>
          <p:blipFill rotWithShape="1">
            <a:blip r:embed="rId19">
              <a:alphaModFix/>
            </a:blip>
            <a:srcRect/>
            <a:stretch/>
          </p:blipFill>
          <p:spPr>
            <a:xfrm>
              <a:off x="17653952" y="8348267"/>
              <a:ext cx="127663" cy="154119"/>
            </a:xfrm>
            <a:prstGeom prst="rect">
              <a:avLst/>
            </a:prstGeom>
            <a:noFill/>
            <a:ln>
              <a:noFill/>
            </a:ln>
          </p:spPr>
        </p:pic>
      </p:grpSp>
      <p:pic>
        <p:nvPicPr>
          <p:cNvPr id="1824" name="Google Shape;1824;p54"/>
          <p:cNvPicPr preferRelativeResize="0"/>
          <p:nvPr/>
        </p:nvPicPr>
        <p:blipFill rotWithShape="1">
          <a:blip r:embed="rId22">
            <a:alphaModFix/>
          </a:blip>
          <a:srcRect/>
          <a:stretch/>
        </p:blipFill>
        <p:spPr>
          <a:xfrm>
            <a:off x="3922198" y="7691693"/>
            <a:ext cx="2257424" cy="128587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10046</Words>
  <Application>Microsoft Office PowerPoint</Application>
  <PresentationFormat>Personalizzato</PresentationFormat>
  <Paragraphs>863</Paragraphs>
  <Slides>54</Slides>
  <Notes>54</Notes>
  <HiddenSlides>0</HiddenSlides>
  <MMClips>0</MMClips>
  <ScaleCrop>false</ScaleCrop>
  <HeadingPairs>
    <vt:vector size="6" baseType="variant">
      <vt:variant>
        <vt:lpstr>Caratteri utilizzati</vt:lpstr>
      </vt:variant>
      <vt:variant>
        <vt:i4>15</vt:i4>
      </vt:variant>
      <vt:variant>
        <vt:lpstr>Tema</vt:lpstr>
      </vt:variant>
      <vt:variant>
        <vt:i4>2</vt:i4>
      </vt:variant>
      <vt:variant>
        <vt:lpstr>Titoli diapositive</vt:lpstr>
      </vt:variant>
      <vt:variant>
        <vt:i4>54</vt:i4>
      </vt:variant>
    </vt:vector>
  </HeadingPairs>
  <TitlesOfParts>
    <vt:vector size="71" baseType="lpstr">
      <vt:lpstr>Play</vt:lpstr>
      <vt:lpstr>Palatino Linotype</vt:lpstr>
      <vt:lpstr>Arial</vt:lpstr>
      <vt:lpstr>Pirata One</vt:lpstr>
      <vt:lpstr>Quattrocento Sans</vt:lpstr>
      <vt:lpstr>Arimo</vt:lpstr>
      <vt:lpstr>Georgia</vt:lpstr>
      <vt:lpstr>Sansita</vt:lpstr>
      <vt:lpstr>Noto Sans Symbols</vt:lpstr>
      <vt:lpstr>Calibri</vt:lpstr>
      <vt:lpstr>Ultra</vt:lpstr>
      <vt:lpstr>Atkinson Hyperlegible</vt:lpstr>
      <vt:lpstr>Times</vt:lpstr>
      <vt:lpstr>Times New Roman</vt:lpstr>
      <vt:lpstr>Helvetica Neue</vt:lpstr>
      <vt:lpstr>Office Theme</vt:lpstr>
      <vt:lpstr>1_Office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Eurhope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Lorenzo Foffi</cp:lastModifiedBy>
  <cp:revision>2</cp:revision>
  <dcterms:created xsi:type="dcterms:W3CDTF">2006-08-16T00:00:00Z</dcterms:created>
  <dcterms:modified xsi:type="dcterms:W3CDTF">2025-03-11T12:27:17Z</dcterms:modified>
</cp:coreProperties>
</file>