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8288000" cy="10287000"/>
  <p:notesSz cx="6858000" cy="9144000"/>
  <p:embeddedFontLst>
    <p:embeddedFont>
      <p:font typeface="Arimo" panose="020B0604020202020204" charset="0"/>
      <p:regular r:id="rId56"/>
      <p:bold r:id="rId57"/>
      <p:italic r:id="rId58"/>
      <p:boldItalic r:id="rId59"/>
    </p:embeddedFont>
    <p:embeddedFont>
      <p:font typeface="Atkinson Hyperlegible" panose="020B0604020202020204" charset="0"/>
      <p:regular r:id="rId60"/>
      <p:bold r:id="rId61"/>
      <p:italic r:id="rId62"/>
      <p:boldItalic r:id="rId63"/>
    </p:embeddedFont>
    <p:embeddedFont>
      <p:font typeface="Pirata One" panose="020B0604020202020204" charset="0"/>
      <p:regular r:id="rId64"/>
    </p:embeddedFont>
    <p:embeddedFont>
      <p:font typeface="Play" panose="020B0604020202020204" charset="0"/>
      <p:regular r:id="rId65"/>
      <p:bold r:id="rId66"/>
    </p:embeddedFont>
    <p:embeddedFont>
      <p:font typeface="Quattrocento Sans" panose="020B0502050000020003" pitchFamily="34" charset="0"/>
      <p:regular r:id="rId67"/>
      <p:bold r:id="rId68"/>
      <p:italic r:id="rId69"/>
      <p:boldItalic r:id="rId70"/>
    </p:embeddedFont>
    <p:embeddedFont>
      <p:font typeface="Sansita" panose="020B0604020202020204" charset="0"/>
      <p:regular r:id="rId71"/>
      <p:bold r:id="rId72"/>
      <p:italic r:id="rId73"/>
      <p:boldItalic r:id="rId74"/>
    </p:embeddedFont>
    <p:embeddedFont>
      <p:font typeface="Times" panose="02020603050405020304" pitchFamily="18" charset="0"/>
      <p:regular r:id="rId75"/>
      <p:bold r:id="rId76"/>
      <p:italic r:id="rId77"/>
      <p:boldItalic r:id="rId78"/>
    </p:embeddedFont>
    <p:embeddedFont>
      <p:font typeface="Ultra" panose="020B0604020202020204" charset="0"/>
      <p:regular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gplK52NxTNh/rB14rAgor/7TSJ4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1522" y="4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font" Target="fonts/font13.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3.fntdata"/><Relationship Id="rId74" Type="http://schemas.openxmlformats.org/officeDocument/2006/relationships/font" Target="fonts/font19.fntdata"/><Relationship Id="rId79" Type="http://schemas.openxmlformats.org/officeDocument/2006/relationships/font" Target="fonts/font24.fntdata"/><Relationship Id="rId5" Type="http://schemas.openxmlformats.org/officeDocument/2006/relationships/slide" Target="slides/slide4.xml"/><Relationship Id="rId61" Type="http://schemas.openxmlformats.org/officeDocument/2006/relationships/font" Target="fonts/font6.fntdata"/><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7.fntdata"/><Relationship Id="rId80"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font" Target="fonts/font20.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openxmlformats.org/officeDocument/2006/relationships/font" Target="fonts/font23.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6" Type="http://schemas.openxmlformats.org/officeDocument/2006/relationships/font" Target="fonts/font21.fntdata"/><Relationship Id="rId7" Type="http://schemas.openxmlformats.org/officeDocument/2006/relationships/slide" Target="slides/slide6.xml"/><Relationship Id="rId71" Type="http://schemas.openxmlformats.org/officeDocument/2006/relationships/font" Target="fonts/font1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Quattrocento Sans"/>
                <a:ea typeface="Quattrocento Sans"/>
                <a:cs typeface="Quattrocento Sans"/>
                <a:sym typeface="Quattrocento Sans"/>
              </a:rPr>
              <a:t>Si tratta di un modulo di 8 ore. È possibile insegnarlo in due sessioni o in quattro sessioni di 2 ore. Prevedere una pausa di 10 minuti ogni ora. </a:t>
            </a:r>
            <a:endParaRPr/>
          </a:p>
          <a:p>
            <a:pPr marL="0" lvl="0" indent="0" algn="l" rtl="0">
              <a:lnSpc>
                <a:spcPct val="100000"/>
              </a:lnSpc>
              <a:spcBef>
                <a:spcPts val="0"/>
              </a:spcBef>
              <a:spcAft>
                <a:spcPts val="0"/>
              </a:spcAft>
              <a:buSzPts val="1400"/>
              <a:buNone/>
            </a:pPr>
            <a:r>
              <a:rPr lang="en-US" sz="3000">
                <a:latin typeface="Quattrocento Sans"/>
                <a:ea typeface="Quattrocento Sans"/>
                <a:cs typeface="Quattrocento Sans"/>
                <a:sym typeface="Quattrocento Sans"/>
              </a:rPr>
              <a:t>🛈</a:t>
            </a:r>
            <a:r>
              <a:rPr lang="en-US">
                <a:latin typeface="Quattrocento Sans"/>
                <a:ea typeface="Quattrocento Sans"/>
                <a:cs typeface="Quattrocento Sans"/>
                <a:sym typeface="Quattrocento Sans"/>
              </a:rPr>
              <a:t>   Vi serviranno: </a:t>
            </a:r>
            <a:endParaRPr/>
          </a:p>
          <a:p>
            <a:pPr marL="628650" lvl="1" indent="-171450" algn="l" rtl="0">
              <a:lnSpc>
                <a:spcPct val="100000"/>
              </a:lnSpc>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un PC/laptop con accesso a Internet e altoparlante per poter ascoltare i video. </a:t>
            </a:r>
            <a:endParaRPr/>
          </a:p>
          <a:p>
            <a:pPr marL="628650" lvl="1" indent="-171450" algn="l" rtl="0">
              <a:lnSpc>
                <a:spcPct val="100000"/>
              </a:lnSpc>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Un proiettore di dati per proiettare la presentazione. </a:t>
            </a:r>
            <a:endParaRPr/>
          </a:p>
          <a:p>
            <a:pPr marL="628650" lvl="1" indent="-171450" algn="l" rtl="0">
              <a:lnSpc>
                <a:spcPct val="100000"/>
              </a:lnSpc>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Un paio di immagini memorizzate sul desktop prima della lezione (controllare la diapositiva 16).</a:t>
            </a:r>
            <a:endParaRPr/>
          </a:p>
          <a:p>
            <a:pPr marL="457200" lvl="1" indent="0" algn="l" rtl="0">
              <a:lnSpc>
                <a:spcPct val="100000"/>
              </a:lnSpc>
              <a:spcBef>
                <a:spcPts val="0"/>
              </a:spcBef>
              <a:spcAft>
                <a:spcPts val="0"/>
              </a:spcAft>
              <a:buClr>
                <a:schemeClr val="dk1"/>
              </a:buClr>
              <a:buSzPts val="1200"/>
              <a:buFont typeface="Arial"/>
              <a:buNone/>
            </a:pPr>
            <a:endParaRPr>
              <a:latin typeface="Quattrocento Sans"/>
              <a:ea typeface="Quattrocento Sans"/>
              <a:cs typeface="Quattrocento Sans"/>
              <a:sym typeface="Quattrocento Sans"/>
            </a:endParaRPr>
          </a:p>
          <a:p>
            <a:pPr marL="0" lvl="0" indent="0" algn="l" rtl="0">
              <a:lnSpc>
                <a:spcPct val="100000"/>
              </a:lnSpc>
              <a:spcBef>
                <a:spcPts val="0"/>
              </a:spcBef>
              <a:spcAft>
                <a:spcPts val="0"/>
              </a:spcAft>
              <a:buClr>
                <a:schemeClr val="dk1"/>
              </a:buClr>
              <a:buSzPts val="1200"/>
              <a:buFont typeface="Arial"/>
              <a:buNone/>
            </a:pPr>
            <a:r>
              <a:rPr lang="en-US"/>
              <a:t>Simboli utilizzati negli appunti per facilitare l'insegnamento del modulo:</a:t>
            </a:r>
            <a:endParaRPr/>
          </a:p>
          <a:p>
            <a:pPr marL="0" lvl="0" indent="0" algn="l" rtl="0">
              <a:lnSpc>
                <a:spcPct val="100000"/>
              </a:lnSpc>
              <a:spcBef>
                <a:spcPts val="0"/>
              </a:spcBef>
              <a:spcAft>
                <a:spcPts val="0"/>
              </a:spcAft>
              <a:buSzPts val="1400"/>
              <a:buNone/>
            </a:pPr>
            <a:r>
              <a:rPr lang="en-US" sz="2000"/>
              <a:t>☺</a:t>
            </a:r>
            <a:r>
              <a:rPr lang="en-US"/>
              <a:t> Si usa per qualcosa che si deve dire o leggere in classe. Rappresenta il vostro modo di parlare.</a:t>
            </a:r>
            <a:endParaRPr/>
          </a:p>
          <a:p>
            <a:pPr marL="0" lvl="0" indent="0" algn="l" rtl="0">
              <a:lnSpc>
                <a:spcPct val="100000"/>
              </a:lnSpc>
              <a:spcBef>
                <a:spcPts val="0"/>
              </a:spcBef>
              <a:spcAft>
                <a:spcPts val="0"/>
              </a:spcAft>
              <a:buSzPts val="1400"/>
              <a:buNone/>
            </a:pPr>
            <a:r>
              <a:rPr lang="en-US" sz="2000"/>
              <a:t>📄</a:t>
            </a:r>
            <a:r>
              <a:rPr lang="en-US"/>
              <a:t>  Si usa per le istruzioni. Fornisce informazioni su cosa fare. </a:t>
            </a:r>
            <a:endParaRPr/>
          </a:p>
          <a:p>
            <a:pPr marL="0" lvl="0" indent="0" algn="l" rtl="0">
              <a:lnSpc>
                <a:spcPct val="100000"/>
              </a:lnSpc>
              <a:spcBef>
                <a:spcPts val="0"/>
              </a:spcBef>
              <a:spcAft>
                <a:spcPts val="0"/>
              </a:spcAft>
              <a:buClr>
                <a:schemeClr val="dk1"/>
              </a:buClr>
              <a:buSzPts val="2000"/>
              <a:buFont typeface="Noto Sans Symbols"/>
              <a:buNone/>
            </a:pPr>
            <a:r>
              <a:rPr lang="en-US" sz="2000">
                <a:latin typeface="Quattrocento Sans"/>
                <a:ea typeface="Quattrocento Sans"/>
                <a:cs typeface="Quattrocento Sans"/>
                <a:sym typeface="Quattrocento Sans"/>
              </a:rPr>
              <a:t>🖈</a:t>
            </a:r>
            <a:r>
              <a:rPr lang="en-US"/>
              <a:t> Si usa in uno qualsiasi dei casi precedenti (parlato o istruzioni). Rappresenta una domanda da porre agli studenti o un'attività da svolgere con gli studenti.</a:t>
            </a:r>
            <a:endParaRPr/>
          </a:p>
          <a:p>
            <a:pPr marL="0" lvl="0" indent="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Dare il benvenuto agli studenti. Utilizzare la tecnica del rompighiaccio per aiutare gli studenti a entrare in contatto e a sentirsi più a proprio agio. (es. Se tu fossi un animale, quale animale vorresti essere?). Iniziate a presentarvi dicendo “Se fossi un animale, sarei....” e poi chiedete agli studenti di presentarsi in modo simile. Solo quando tutti hanno finito, mostrate la diapositiva 2 e leggete l'ordine del giorno.</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lvl="0" indent="-171450" algn="l" rtl="0">
              <a:lnSpc>
                <a:spcPct val="100000"/>
              </a:lnSpc>
              <a:spcBef>
                <a:spcPts val="0"/>
              </a:spcBef>
              <a:spcAft>
                <a:spcPts val="0"/>
              </a:spcAft>
              <a:buClr>
                <a:schemeClr val="dk1"/>
              </a:buClr>
              <a:buSzPts val="1200"/>
              <a:buFont typeface="Noto Sans Symbols"/>
              <a:buChar char="☺"/>
            </a:pPr>
            <a:r>
              <a:rPr lang="en-US"/>
              <a:t>Ciao e benvenuto in questa classe. Insieme scopriremo cose interessanti, utili e divertenti su noi stessi e sul mondo che ci circonda. Prima di procedere, presentiamoci immaginando che tipo di animali potremmo essere e descrivendoci in questi termini. Mi chiamo.... Se fossi un animale potrei essere... e vorrei condividere 3 affermazioni su di me: Devo un gatto. Il mio colore preferito è il blu. E questo non è il mio colore naturale di capelli [potete usare le vostre affermazioni]. Ora, chi vuole iniziare? Condividete il vostro nome e 3 affermazioni su di voi; può essere qualsiasi cosa, ad esempio da dove venite, qual è il vostro cibo o artista preferito o qualsiasi cosa vogliate condividere. </a:t>
            </a:r>
            <a:endParaRPr/>
          </a:p>
          <a:p>
            <a:pPr marL="171450" lvl="0" indent="-9525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Clr>
                <a:schemeClr val="dk1"/>
              </a:buClr>
              <a:buSzPts val="1200"/>
              <a:buFont typeface="Noto Sans Symbols"/>
              <a:buNone/>
            </a:pPr>
            <a:r>
              <a:rPr lang="en-US"/>
              <a:t>…………………….</a:t>
            </a:r>
            <a:endParaRPr/>
          </a:p>
          <a:p>
            <a:pPr marL="0" lvl="0" indent="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SzPts val="1400"/>
              <a:buNone/>
            </a:pPr>
            <a:endParaRPr/>
          </a:p>
        </p:txBody>
      </p:sp>
      <p:sp>
        <p:nvSpPr>
          <p:cNvPr id="113" name="Google Shape;11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Leggete agli studenti l'indice e aggiungete un po' di narrazione parlando dell'importanza di essere cittadini europei e dei vantaggi che ne derivano per le persone.</a:t>
            </a:r>
            <a:endParaRPr/>
          </a:p>
          <a:p>
            <a:pPr marL="342900" lvl="0" indent="-215900" algn="l" rtl="0">
              <a:lnSpc>
                <a:spcPct val="100000"/>
              </a:lnSpc>
              <a:spcBef>
                <a:spcPts val="0"/>
              </a:spcBef>
              <a:spcAft>
                <a:spcPts val="0"/>
              </a:spcAft>
              <a:buClr>
                <a:schemeClr val="dk1"/>
              </a:buClr>
              <a:buSzPts val="2000"/>
              <a:buFont typeface="Noto Sans Symbols"/>
              <a:buNone/>
            </a:pPr>
            <a:endParaRPr sz="2000"/>
          </a:p>
          <a:p>
            <a:pPr marL="0" lvl="0" indent="0" algn="l" rtl="0">
              <a:lnSpc>
                <a:spcPct val="100000"/>
              </a:lnSpc>
              <a:spcBef>
                <a:spcPts val="0"/>
              </a:spcBef>
              <a:spcAft>
                <a:spcPts val="0"/>
              </a:spcAft>
              <a:buSzPts val="1400"/>
              <a:buNone/>
            </a:pPr>
            <a:endParaRPr/>
          </a:p>
        </p:txBody>
      </p:sp>
      <p:sp>
        <p:nvSpPr>
          <p:cNvPr id="152" name="Google Shape;15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Iniziamo con l'esplorare il motivo per cui esiste l'Unione Europea.</a:t>
            </a:r>
            <a:endParaRPr/>
          </a:p>
          <a:p>
            <a:pPr marL="171450" lvl="0" indent="-171450" algn="l" rtl="0">
              <a:lnSpc>
                <a:spcPct val="100000"/>
              </a:lnSpc>
              <a:spcBef>
                <a:spcPts val="0"/>
              </a:spcBef>
              <a:spcAft>
                <a:spcPts val="0"/>
              </a:spcAft>
              <a:buClr>
                <a:schemeClr val="dk1"/>
              </a:buClr>
              <a:buSzPts val="1200"/>
              <a:buFont typeface="Noto Sans Symbols"/>
              <a:buChar char="☺"/>
            </a:pPr>
            <a:r>
              <a:rPr lang="en-US"/>
              <a:t>L'Unione europea (UE) esiste per aiutare i Paesi europei a collaborare più strettamente. Immaginiamo che sia come una grande squadra in cui i Paesi uniscono le forze per risolvere i problemi, scambiare merci e prendere decisioni insieme. Questo lavoro di squadra li aiuta a mantenere la pace, a facilitare gli spostamenti e a far crescere le loro economie. Lavorando insieme, possono risolvere grandi sfide che un paese non sarebbe in grado di affrontare da solo.</a:t>
            </a:r>
            <a:endParaRPr/>
          </a:p>
          <a:p>
            <a:pPr marL="171450" lvl="0" indent="-171450" algn="l" rtl="0">
              <a:lnSpc>
                <a:spcPct val="100000"/>
              </a:lnSpc>
              <a:spcBef>
                <a:spcPts val="0"/>
              </a:spcBef>
              <a:spcAft>
                <a:spcPts val="0"/>
              </a:spcAft>
              <a:buClr>
                <a:schemeClr val="dk1"/>
              </a:buClr>
              <a:buSzPts val="1200"/>
              <a:buFont typeface="Noto Sans Symbols"/>
              <a:buChar char="☺"/>
            </a:pPr>
            <a:r>
              <a:rPr lang="en-US"/>
              <a:t>Immaginate che un Paese sia alle prese con un grosso problema, come una grave carenza di cibo. Senza aiuto, potrebbe essere difficile per quel Paese ottenere le forniture necessarie. Ma poiché fa parte dell'Unione europea, gli altri Paesi dell'UE possono intervenire e fornire sostegno. Possono inviare cibo, condividere risorse e lavorare insieme per risolvere il problema. Aiutandosi a vicenda, i Paesi dell'UE fanno in modo che tutti stiano meglio e possano superare le sfide in modo più efficace.</a:t>
            </a:r>
            <a:endParaRPr/>
          </a:p>
          <a:p>
            <a:pPr marL="171450" lvl="0" indent="-171450" algn="l" rtl="0">
              <a:lnSpc>
                <a:spcPct val="100000"/>
              </a:lnSpc>
              <a:spcBef>
                <a:spcPts val="0"/>
              </a:spcBef>
              <a:spcAft>
                <a:spcPts val="0"/>
              </a:spcAft>
              <a:buClr>
                <a:schemeClr val="dk1"/>
              </a:buClr>
              <a:buSzPts val="1200"/>
              <a:buFont typeface="Noto Sans Symbols"/>
              <a:buChar char="☺"/>
            </a:pPr>
            <a:r>
              <a:rPr lang="en-US"/>
              <a:t>Ricordiamo tutti quali sono i paesi dell'Unione Europea?</a:t>
            </a:r>
            <a:endParaRPr/>
          </a:p>
          <a:p>
            <a:pPr marL="0" lvl="0" indent="0" algn="l" rtl="0">
              <a:lnSpc>
                <a:spcPct val="100000"/>
              </a:lnSpc>
              <a:spcBef>
                <a:spcPts val="0"/>
              </a:spcBef>
              <a:spcAft>
                <a:spcPts val="0"/>
              </a:spcAft>
              <a:buClr>
                <a:schemeClr val="dk1"/>
              </a:buClr>
              <a:buSzPts val="1200"/>
              <a:buFont typeface="Noto Sans Symbols"/>
              <a:buNone/>
            </a:pPr>
            <a:r>
              <a:rPr lang="en-US" sz="1200"/>
              <a:t>📄  </a:t>
            </a:r>
            <a:r>
              <a:rPr lang="en-US"/>
              <a:t>Passare alla slide successiva.</a:t>
            </a:r>
            <a:endParaRPr/>
          </a:p>
          <a:p>
            <a:pPr marL="171450" lvl="0" indent="-95250" algn="l" rtl="0">
              <a:lnSpc>
                <a:spcPct val="100000"/>
              </a:lnSpc>
              <a:spcBef>
                <a:spcPts val="0"/>
              </a:spcBef>
              <a:spcAft>
                <a:spcPts val="0"/>
              </a:spcAft>
              <a:buClr>
                <a:schemeClr val="dk1"/>
              </a:buClr>
              <a:buSzPts val="1200"/>
              <a:buFont typeface="Noto Sans Symbols"/>
              <a:buNone/>
            </a:pPr>
            <a:endParaRPr/>
          </a:p>
          <a:p>
            <a:pPr marL="342900" lvl="0" indent="-215900" algn="l" rtl="0">
              <a:lnSpc>
                <a:spcPct val="100000"/>
              </a:lnSpc>
              <a:spcBef>
                <a:spcPts val="0"/>
              </a:spcBef>
              <a:spcAft>
                <a:spcPts val="0"/>
              </a:spcAft>
              <a:buClr>
                <a:schemeClr val="dk1"/>
              </a:buClr>
              <a:buSzPts val="2000"/>
              <a:buFont typeface="Noto Sans Symbols"/>
              <a:buNone/>
            </a:pPr>
            <a:endParaRPr sz="2000"/>
          </a:p>
          <a:p>
            <a:pPr marL="0" lvl="0" indent="0" algn="l" rtl="0">
              <a:lnSpc>
                <a:spcPct val="100000"/>
              </a:lnSpc>
              <a:spcBef>
                <a:spcPts val="0"/>
              </a:spcBef>
              <a:spcAft>
                <a:spcPts val="0"/>
              </a:spcAft>
              <a:buSzPts val="1400"/>
              <a:buNone/>
            </a:pPr>
            <a:endParaRPr/>
          </a:p>
        </p:txBody>
      </p:sp>
      <p:sp>
        <p:nvSpPr>
          <p:cNvPr id="191" name="Google Shape;19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Facciamo un piccolo esercizio per vedere quanto sappiamo dei Paesi che fanno parte dell'Unione Europea, </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Passare alla slide successiva.</a:t>
            </a:r>
            <a:endParaRPr/>
          </a:p>
          <a:p>
            <a:pPr marL="0" lvl="0" indent="0" algn="l" rtl="0">
              <a:lnSpc>
                <a:spcPct val="100000"/>
              </a:lnSpc>
              <a:spcBef>
                <a:spcPts val="0"/>
              </a:spcBef>
              <a:spcAft>
                <a:spcPts val="0"/>
              </a:spcAft>
              <a:buSzPts val="1400"/>
              <a:buNone/>
            </a:pPr>
            <a:endParaRPr/>
          </a:p>
        </p:txBody>
      </p:sp>
      <p:sp>
        <p:nvSpPr>
          <p:cNvPr id="210" name="Google Shape;21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Vi invito a guardare attentamente la cartina, e poi cerchiamo insieme di ricordare tutti i Paesi che fanno parte dell'Unione Europea, </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Potete indicare i Paesi con un puntatore, un laser o una penna e chiedere agli studenti di nominarli. Iniziate con quelli più facili. Dopo 3/5 minuti si può passare alla diapositiva successiva.</a:t>
            </a:r>
            <a:endParaRPr/>
          </a:p>
        </p:txBody>
      </p:sp>
      <p:sp>
        <p:nvSpPr>
          <p:cNvPr id="231" name="Google Shape;23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 ora osserviamoli tutti insieme sulla mappa.</a:t>
            </a:r>
            <a:endParaRPr/>
          </a:p>
          <a:p>
            <a:pPr marL="0" marR="0" lvl="0" indent="0" algn="l" rtl="0">
              <a:lnSpc>
                <a:spcPct val="100000"/>
              </a:lnSpc>
              <a:spcBef>
                <a:spcPts val="0"/>
              </a:spcBef>
              <a:spcAft>
                <a:spcPts val="0"/>
              </a:spcAft>
              <a:buClr>
                <a:schemeClr val="dk1"/>
              </a:buClr>
              <a:buSzPts val="1200"/>
              <a:buFont typeface="Noto Sans Symbols"/>
              <a:buNone/>
            </a:pPr>
            <a:r>
              <a:rPr lang="en-US" sz="1200"/>
              <a:t>📄  Invitate gli studenti a leggere i nomi. Una volta letti tutti i nomi. Passare alla slide successiva</a:t>
            </a:r>
            <a:r>
              <a:rPr lang="en-US"/>
              <a:t>.</a:t>
            </a:r>
            <a:endParaRPr/>
          </a:p>
          <a:p>
            <a:pPr marL="0" marR="0" lvl="0" indent="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SzPts val="1400"/>
              <a:buNone/>
            </a:pPr>
            <a:endParaRPr/>
          </a:p>
        </p:txBody>
      </p:sp>
      <p:sp>
        <p:nvSpPr>
          <p:cNvPr id="252" name="Google Shape;25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Chi mi aiuterà?</a:t>
            </a:r>
            <a:endParaRPr/>
          </a:p>
          <a:p>
            <a:pPr marL="0" marR="0" lvl="0" indent="0" algn="l" rtl="0">
              <a:lnSpc>
                <a:spcPct val="100000"/>
              </a:lnSpc>
              <a:spcBef>
                <a:spcPts val="0"/>
              </a:spcBef>
              <a:spcAft>
                <a:spcPts val="0"/>
              </a:spcAft>
              <a:buClr>
                <a:schemeClr val="dk1"/>
              </a:buClr>
              <a:buSzPts val="1200"/>
              <a:buFont typeface="Noto Sans Symbols"/>
              <a:buNone/>
            </a:pPr>
            <a:r>
              <a:rPr lang="en-US" sz="1200"/>
              <a:t>📄  Invitate uno studente a indicare i Paesi mentre leggete. Una volta letti tutti i nomi. Passate alla slide successiva</a:t>
            </a:r>
            <a:endParaRPr/>
          </a:p>
        </p:txBody>
      </p:sp>
      <p:sp>
        <p:nvSpPr>
          <p:cNvPr id="297" name="Google Shape;29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 ora che siamo diventati bravi a ricordare tutti i Paesi europei, vediamo se riusciamo a ricordare dove sono situati.</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Chiedete agli studenti di completare questo esercizio. Fornite a ogni studente una cartina stampata dell'Europa, come mostrato nella diapositiva seguente. Organizzateli in gruppi di 3-5 studenti e date loro 10 minuti per disegnare una mappa che delinei i confini dei Paesi europei. Ogni studente deve creare la propria mappa e poi ogni gruppo deve collaborare per produrre una mappa condivisa che ritiene la migliore. Passate quindi alla diapositiva successiva. In seguito, passate alla diapositiva successiva.</a:t>
            </a:r>
            <a:endParaRPr/>
          </a:p>
        </p:txBody>
      </p:sp>
      <p:sp>
        <p:nvSpPr>
          <p:cNvPr id="345" name="Google Shape;34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Okay, iniziamo.</a:t>
            </a:r>
            <a:endParaRPr/>
          </a:p>
          <a:p>
            <a:pPr marL="0" marR="0" lvl="0" indent="0" algn="l" rtl="0">
              <a:lnSpc>
                <a:spcPct val="100000"/>
              </a:lnSpc>
              <a:spcBef>
                <a:spcPts val="0"/>
              </a:spcBef>
              <a:spcAft>
                <a:spcPts val="0"/>
              </a:spcAft>
              <a:buClr>
                <a:schemeClr val="dk1"/>
              </a:buClr>
              <a:buSzPts val="1200"/>
              <a:buFont typeface="Noto Sans Symbols"/>
              <a:buNone/>
            </a:pPr>
            <a:r>
              <a:rPr lang="en-US" sz="1200"/>
              <a:t>📄  </a:t>
            </a:r>
            <a:r>
              <a:rPr lang="en-US"/>
              <a:t>Lasciate questa diapositiva mentre lavorano. Quando hanno finito, mostrate la diapositiva 7 con tutti i Paesi, per vedere quale gruppo ha fatto meglio. </a:t>
            </a:r>
            <a:endParaRPr/>
          </a:p>
          <a:p>
            <a:pPr marL="0" lvl="0" indent="0" algn="l" rtl="0">
              <a:lnSpc>
                <a:spcPct val="100000"/>
              </a:lnSpc>
              <a:spcBef>
                <a:spcPts val="0"/>
              </a:spcBef>
              <a:spcAft>
                <a:spcPts val="0"/>
              </a:spcAft>
              <a:buSzPts val="1400"/>
              <a:buNone/>
            </a:pPr>
            <a:endParaRPr/>
          </a:p>
        </p:txBody>
      </p:sp>
      <p:sp>
        <p:nvSpPr>
          <p:cNvPr id="366" name="Google Shape;36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Ora che sappiamo quali sono i Paesi dell'Unione europea, iniziamo a vedere come funziona l'UE e qual è la sua struttura.</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387" name="Google Shape;38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L'Unione europea (UE) ha diversi gruppi che la aiutano a funzionare correttamente e a prendere decisioni importanti. Questi sono i principali:</a:t>
            </a:r>
            <a:endParaRPr/>
          </a:p>
          <a:p>
            <a:pPr marL="0" lvl="0" indent="0" algn="l" rtl="0">
              <a:lnSpc>
                <a:spcPct val="100000"/>
              </a:lnSpc>
              <a:spcBef>
                <a:spcPts val="0"/>
              </a:spcBef>
              <a:spcAft>
                <a:spcPts val="0"/>
              </a:spcAft>
              <a:buClr>
                <a:schemeClr val="dk1"/>
              </a:buClr>
              <a:buSzPts val="1200"/>
              <a:buFont typeface="Arial"/>
              <a:buChar char="•"/>
            </a:pPr>
            <a:r>
              <a:rPr lang="en-US" b="1"/>
              <a:t>Il Parlamento Europeo</a:t>
            </a:r>
            <a:endParaRPr b="1"/>
          </a:p>
          <a:p>
            <a:pPr marL="0" lvl="0" indent="0" algn="l" rtl="0">
              <a:lnSpc>
                <a:spcPct val="100000"/>
              </a:lnSpc>
              <a:spcBef>
                <a:spcPts val="0"/>
              </a:spcBef>
              <a:spcAft>
                <a:spcPts val="0"/>
              </a:spcAft>
              <a:buClr>
                <a:schemeClr val="dk1"/>
              </a:buClr>
              <a:buSzPts val="1200"/>
              <a:buFont typeface="Arial"/>
              <a:buChar char="•"/>
            </a:pPr>
            <a:r>
              <a:rPr lang="en-US" b="1"/>
              <a:t>Il Concilio Europeo</a:t>
            </a:r>
            <a:endParaRPr b="1"/>
          </a:p>
          <a:p>
            <a:pPr marL="0" lvl="0" indent="0" algn="l" rtl="0">
              <a:lnSpc>
                <a:spcPct val="100000"/>
              </a:lnSpc>
              <a:spcBef>
                <a:spcPts val="0"/>
              </a:spcBef>
              <a:spcAft>
                <a:spcPts val="0"/>
              </a:spcAft>
              <a:buClr>
                <a:schemeClr val="dk1"/>
              </a:buClr>
              <a:buSzPts val="1200"/>
              <a:buFont typeface="Arial"/>
              <a:buChar char="•"/>
            </a:pPr>
            <a:r>
              <a:rPr lang="en-US" b="1"/>
              <a:t>Il Consiglio dell’Unione Europea (Consiglio dei Ministri)</a:t>
            </a:r>
            <a:endParaRPr/>
          </a:p>
          <a:p>
            <a:pPr marL="0" lvl="0" indent="0" algn="l" rtl="0">
              <a:lnSpc>
                <a:spcPct val="100000"/>
              </a:lnSpc>
              <a:spcBef>
                <a:spcPts val="0"/>
              </a:spcBef>
              <a:spcAft>
                <a:spcPts val="0"/>
              </a:spcAft>
              <a:buClr>
                <a:schemeClr val="dk1"/>
              </a:buClr>
              <a:buSzPts val="1200"/>
              <a:buFont typeface="Arial"/>
              <a:buChar char="•"/>
            </a:pPr>
            <a:r>
              <a:rPr lang="en-US" b="1"/>
              <a:t>La Commissione Europea</a:t>
            </a:r>
            <a:endParaRPr/>
          </a:p>
          <a:p>
            <a:pPr marL="0" lvl="0" indent="0" algn="l" rtl="0">
              <a:lnSpc>
                <a:spcPct val="100000"/>
              </a:lnSpc>
              <a:spcBef>
                <a:spcPts val="0"/>
              </a:spcBef>
              <a:spcAft>
                <a:spcPts val="0"/>
              </a:spcAft>
              <a:buClr>
                <a:schemeClr val="dk1"/>
              </a:buClr>
              <a:buSzPts val="1200"/>
              <a:buFont typeface="Arial"/>
              <a:buChar char="•"/>
            </a:pPr>
            <a:r>
              <a:rPr lang="en-US" b="1"/>
              <a:t>La Corte di Giustizia dell’Unione Europea (CGUE)</a:t>
            </a:r>
            <a:r>
              <a:rPr lang="en-US"/>
              <a:t>.</a:t>
            </a:r>
            <a:endParaRPr/>
          </a:p>
          <a:p>
            <a:pPr marL="0" lvl="0" indent="0" algn="l" rtl="0">
              <a:lnSpc>
                <a:spcPct val="100000"/>
              </a:lnSpc>
              <a:spcBef>
                <a:spcPts val="0"/>
              </a:spcBef>
              <a:spcAft>
                <a:spcPts val="0"/>
              </a:spcAft>
              <a:buSzPts val="1400"/>
              <a:buNone/>
            </a:pPr>
            <a:r>
              <a:rPr lang="en-US"/>
              <a:t>Insieme, questi gruppi aiutano l'UE a lavorare bene e a prendere decisioni che riguardano tutti i membri dell'Unione.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marR="0" lvl="0" indent="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SzPts val="1400"/>
              <a:buNone/>
            </a:pPr>
            <a:endParaRPr/>
          </a:p>
        </p:txBody>
      </p:sp>
      <p:sp>
        <p:nvSpPr>
          <p:cNvPr id="406" name="Google Shape;40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Chi vuole leggere?</a:t>
            </a:r>
            <a:endParaRPr/>
          </a:p>
          <a:p>
            <a:pPr marL="171450" lvl="0" indent="-171450" algn="l" rtl="0">
              <a:lnSpc>
                <a:spcPct val="100000"/>
              </a:lnSpc>
              <a:spcBef>
                <a:spcPts val="0"/>
              </a:spcBef>
              <a:spcAft>
                <a:spcPts val="0"/>
              </a:spcAft>
              <a:buClr>
                <a:schemeClr val="dk1"/>
              </a:buClr>
              <a:buSzPts val="1200"/>
              <a:buFont typeface="Arial"/>
              <a:buChar char="•"/>
            </a:pPr>
            <a:r>
              <a:rPr lang="en-US" b="1"/>
              <a:t>Il Parlamento Europeo:</a:t>
            </a:r>
            <a:r>
              <a:rPr lang="en-US"/>
              <a:t> Questo gruppo è composto da persone elette dai cittadini di tutta l'UE. Contribuiscono a legiferare e a controllare come vengono utilizzati i fondi dell'UE.</a:t>
            </a:r>
            <a:endParaRPr/>
          </a:p>
          <a:p>
            <a:pPr marL="171450" lvl="0" indent="-171450" algn="l" rtl="0">
              <a:lnSpc>
                <a:spcPct val="100000"/>
              </a:lnSpc>
              <a:spcBef>
                <a:spcPts val="0"/>
              </a:spcBef>
              <a:spcAft>
                <a:spcPts val="0"/>
              </a:spcAft>
              <a:buClr>
                <a:schemeClr val="dk1"/>
              </a:buClr>
              <a:buSzPts val="1200"/>
              <a:buFont typeface="Arial"/>
              <a:buChar char="•"/>
            </a:pPr>
            <a:r>
              <a:rPr lang="en-US" b="1"/>
              <a:t>Il Concilio Europeo:</a:t>
            </a:r>
            <a:r>
              <a:rPr lang="en-US"/>
              <a:t> Questo gruppo comprende i leader di ciascun Paese dell'UE. Decidono i grandi obiettivi e le direzioni per l'UE.</a:t>
            </a:r>
            <a:endParaRPr/>
          </a:p>
          <a:p>
            <a:pPr marL="171450" lvl="0" indent="-171450" algn="l" rtl="0">
              <a:lnSpc>
                <a:spcPct val="100000"/>
              </a:lnSpc>
              <a:spcBef>
                <a:spcPts val="0"/>
              </a:spcBef>
              <a:spcAft>
                <a:spcPts val="0"/>
              </a:spcAft>
              <a:buClr>
                <a:schemeClr val="dk1"/>
              </a:buClr>
              <a:buSzPts val="1200"/>
              <a:buFont typeface="Arial"/>
              <a:buChar char="•"/>
            </a:pPr>
            <a:r>
              <a:rPr lang="en-US" b="1"/>
              <a:t>Il Consiglio dell'Unione europea (Consiglio dei ministri):</a:t>
            </a:r>
            <a:r>
              <a:rPr lang="en-US"/>
              <a:t> Questo gruppo rappresenta il governo di ogni Paese. Collabora con il Parlamento per fare leggi e gestire le politiche.</a:t>
            </a:r>
            <a:endParaRPr/>
          </a:p>
          <a:p>
            <a:pPr marL="171450" lvl="0" indent="-171450" algn="l" rtl="0">
              <a:lnSpc>
                <a:spcPct val="100000"/>
              </a:lnSpc>
              <a:spcBef>
                <a:spcPts val="0"/>
              </a:spcBef>
              <a:spcAft>
                <a:spcPts val="0"/>
              </a:spcAft>
              <a:buClr>
                <a:schemeClr val="dk1"/>
              </a:buClr>
              <a:buSzPts val="1200"/>
              <a:buFont typeface="Arial"/>
              <a:buChar char="•"/>
            </a:pPr>
            <a:r>
              <a:rPr lang="en-US" b="1"/>
              <a:t>La Commissione Europea:</a:t>
            </a:r>
            <a:r>
              <a:rPr lang="en-US"/>
              <a:t> Questo team propone nuove leggi, si assicura che le decisioni vengano attuate e gestisce il lavoro quotidiano dell'UE.</a:t>
            </a:r>
            <a:endParaRPr/>
          </a:p>
          <a:p>
            <a:pPr marL="171450" marR="0" lvl="0" indent="-171450" algn="l" rtl="0">
              <a:lnSpc>
                <a:spcPct val="100000"/>
              </a:lnSpc>
              <a:spcBef>
                <a:spcPts val="0"/>
              </a:spcBef>
              <a:spcAft>
                <a:spcPts val="0"/>
              </a:spcAft>
              <a:buClr>
                <a:schemeClr val="dk1"/>
              </a:buClr>
              <a:buSzPts val="1200"/>
              <a:buFont typeface="Arial"/>
              <a:buChar char="•"/>
            </a:pPr>
            <a:r>
              <a:rPr lang="en-US" b="1"/>
              <a:t>La Corte di Giustizia dell’Unione Europea (CGUE):</a:t>
            </a:r>
            <a:r>
              <a:rPr lang="en-US"/>
              <a:t> Questo tribunale si assicura che le leggi dell'UE siano applicate allo stesso modo in ogni paese..</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SzPts val="1400"/>
              <a:buNone/>
            </a:pPr>
            <a:r>
              <a:rPr lang="en-US"/>
              <a:t>☺ Come abbiamo già detto, insieme, questi gruppi aiutano l'UE a lavorare bene e a prendere decisioni che riguardano tutti i membri dell'Unione.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Invitate gli studenti a leggere, al termine passate alla diapositiva successiva</a:t>
            </a:r>
            <a:endParaRPr/>
          </a:p>
        </p:txBody>
      </p:sp>
      <p:sp>
        <p:nvSpPr>
          <p:cNvPr id="440" name="Google Shape;44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Bene, parliamo del Parlamento europeo. È uno dei gruppi principali che contribuisce a prendere decisioni per l'UE. I membri del Parlamento europeo sono scelti dai cittadini di tutti i Paesi dell'UE attraverso il voto. Questi membri rappresentano gli interessi di tutti e lavorano all'elaborazione di nuove leggi e regole. Inoltre, controllano come vengono utilizzati i fondi dell'UE. Questo gruppo è importante perché contribuisce a far sì che la voce di tutti sia ascoltata nell'UE!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lvl="0" indent="-95250" algn="l" rtl="0">
              <a:lnSpc>
                <a:spcPct val="100000"/>
              </a:lnSpc>
              <a:spcBef>
                <a:spcPts val="0"/>
              </a:spcBef>
              <a:spcAft>
                <a:spcPts val="0"/>
              </a:spcAft>
              <a:buClr>
                <a:schemeClr val="dk1"/>
              </a:buClr>
              <a:buSzPts val="1200"/>
              <a:buFont typeface="Noto Sans Symbols"/>
              <a:buNone/>
            </a:pPr>
            <a:endParaRPr/>
          </a:p>
        </p:txBody>
      </p:sp>
      <p:sp>
        <p:nvSpPr>
          <p:cNvPr id="471" name="Google Shape;47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Parliamo poi del Consiglio europeo. Questo gruppo è composto dai leader di ciascun Paese dell'UE, come i presidenti o i primi ministri. Si riuniscono per parlare di questioni importanti e decidere i principali obiettivi e piani per l’UE.</a:t>
            </a:r>
            <a:endParaRPr/>
          </a:p>
          <a:p>
            <a:pPr marL="0" lvl="0" indent="0" algn="l" rtl="0">
              <a:lnSpc>
                <a:spcPct val="100000"/>
              </a:lnSpc>
              <a:spcBef>
                <a:spcPts val="0"/>
              </a:spcBef>
              <a:spcAft>
                <a:spcPts val="0"/>
              </a:spcAft>
              <a:buClr>
                <a:schemeClr val="dk1"/>
              </a:buClr>
              <a:buSzPts val="1200"/>
              <a:buFont typeface="Noto Sans Symbols"/>
              <a:buNone/>
            </a:pPr>
            <a:r>
              <a:rPr lang="en-US"/>
              <a:t>Ora osservate attentamente il logo del Consiglio europeo. È importante ricordare questo simbolo perché alla fine ci sarà un'attività in cui dovrete riconoscerlo.</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501" name="Google Shape;50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Passiamo al Consiglio dei ministri, noto anche come Consiglio dell'Unione europea. Questo gruppo è un po' diverso dal Consiglio europeo perché è composto da ministri del governo di ciascun Paese dell'UE, come i ministri delle finanze, della sanità o dell'istruzione. Si riunisce per discutere e prendere decisioni su questioni specifiche, come nuove leggi o politiche che riguardano l'intera UE.</a:t>
            </a:r>
            <a:endParaRPr/>
          </a:p>
          <a:p>
            <a:pPr marL="0" lvl="0" indent="0" algn="l" rtl="0">
              <a:lnSpc>
                <a:spcPct val="100000"/>
              </a:lnSpc>
              <a:spcBef>
                <a:spcPts val="0"/>
              </a:spcBef>
              <a:spcAft>
                <a:spcPts val="0"/>
              </a:spcAft>
              <a:buClr>
                <a:schemeClr val="dk1"/>
              </a:buClr>
              <a:buSzPts val="1200"/>
              <a:buFont typeface="Noto Sans Symbols"/>
              <a:buNone/>
            </a:pPr>
            <a:r>
              <a:rPr lang="en-US"/>
              <a:t>Come per gli altri gruppi, è utile riconoscere il loro logo. Più tardi faremo un'attività in cui dovrete identificarlo. Quindi, assicuratevi di guardare bene il logo ora e di ricordarlo per il nostro esercizio</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537" name="Google Shape;53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Parliamo ora della Commissione europea. </a:t>
            </a:r>
            <a:endParaRPr/>
          </a:p>
          <a:p>
            <a:pPr marL="171450" lvl="0" indent="-171450" algn="l" rtl="0">
              <a:lnSpc>
                <a:spcPct val="100000"/>
              </a:lnSpc>
              <a:spcBef>
                <a:spcPts val="0"/>
              </a:spcBef>
              <a:spcAft>
                <a:spcPts val="0"/>
              </a:spcAft>
              <a:buClr>
                <a:schemeClr val="dk1"/>
              </a:buClr>
              <a:buSzPts val="1200"/>
              <a:buFont typeface="Noto Sans Symbols"/>
              <a:buChar char="☺"/>
            </a:pPr>
            <a:r>
              <a:rPr lang="en-US"/>
              <a:t>Consideratela come la “squadra al comando” dell'UE. </a:t>
            </a:r>
            <a:endParaRPr/>
          </a:p>
          <a:p>
            <a:pPr marL="171450" lvl="0" indent="-171450" algn="l" rtl="0">
              <a:lnSpc>
                <a:spcPct val="100000"/>
              </a:lnSpc>
              <a:spcBef>
                <a:spcPts val="0"/>
              </a:spcBef>
              <a:spcAft>
                <a:spcPts val="0"/>
              </a:spcAft>
              <a:buClr>
                <a:schemeClr val="dk1"/>
              </a:buClr>
              <a:buSzPts val="1200"/>
              <a:buFont typeface="Noto Sans Symbols"/>
              <a:buChar char="☺"/>
            </a:pPr>
            <a:r>
              <a:rPr lang="en-US"/>
              <a:t>Questo gruppo di persone, chiamato commissario, viene scelto da ogni Paese dell'UE. </a:t>
            </a:r>
            <a:endParaRPr/>
          </a:p>
          <a:p>
            <a:pPr marL="171450" lvl="0" indent="-171450" algn="l" rtl="0">
              <a:lnSpc>
                <a:spcPct val="100000"/>
              </a:lnSpc>
              <a:spcBef>
                <a:spcPts val="0"/>
              </a:spcBef>
              <a:spcAft>
                <a:spcPts val="0"/>
              </a:spcAft>
              <a:buClr>
                <a:schemeClr val="dk1"/>
              </a:buClr>
              <a:buSzPts val="1200"/>
              <a:buFont typeface="Noto Sans Symbols"/>
              <a:buChar char="☺"/>
            </a:pPr>
            <a:r>
              <a:rPr lang="en-US"/>
              <a:t>Si occupano di proporre nuove idee per le leggi, di garantire l'attuazione delle decisioni e di gestire le attività quotidiane dell’UE.</a:t>
            </a:r>
            <a:endParaRPr/>
          </a:p>
          <a:p>
            <a:pPr marL="171450" lvl="0" indent="-171450" algn="l" rtl="0">
              <a:lnSpc>
                <a:spcPct val="100000"/>
              </a:lnSpc>
              <a:spcBef>
                <a:spcPts val="0"/>
              </a:spcBef>
              <a:spcAft>
                <a:spcPts val="0"/>
              </a:spcAft>
              <a:buClr>
                <a:schemeClr val="dk1"/>
              </a:buClr>
              <a:buSzPts val="1200"/>
              <a:buFont typeface="Noto Sans Symbols"/>
              <a:buChar char="☺"/>
            </a:pPr>
            <a:r>
              <a:rPr lang="en-US"/>
              <a:t>Inoltre, controllano che tutte le regole dell'UE siano rispettate da ogni Paese.</a:t>
            </a:r>
            <a:endParaRPr/>
          </a:p>
          <a:p>
            <a:pPr marL="171450" lvl="0" indent="-171450" algn="l" rtl="0">
              <a:lnSpc>
                <a:spcPct val="100000"/>
              </a:lnSpc>
              <a:spcBef>
                <a:spcPts val="0"/>
              </a:spcBef>
              <a:spcAft>
                <a:spcPts val="0"/>
              </a:spcAft>
              <a:buClr>
                <a:schemeClr val="dk1"/>
              </a:buClr>
              <a:buSzPts val="1200"/>
              <a:buFont typeface="Noto Sans Symbols"/>
              <a:buChar char="☺"/>
            </a:pPr>
            <a:r>
              <a:rPr lang="en-US"/>
              <a:t>Osservate attentamente il logo della Commissione europea</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571" name="Google Shape;57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Infine, parliamo della Corte di giustizia dell'Unione europea, spesso chiamata CGUE. È il “guardiano delle regole” dell'UE. Questa Corte si assicura che le leggi dell'UE siano seguite in modo corretto ed equo in tutti i Paesi membri.</a:t>
            </a:r>
            <a:endParaRPr/>
          </a:p>
          <a:p>
            <a:pPr marL="0" lvl="0" indent="0" algn="l" rtl="0">
              <a:lnSpc>
                <a:spcPct val="100000"/>
              </a:lnSpc>
              <a:spcBef>
                <a:spcPts val="0"/>
              </a:spcBef>
              <a:spcAft>
                <a:spcPts val="0"/>
              </a:spcAft>
              <a:buClr>
                <a:schemeClr val="dk1"/>
              </a:buClr>
              <a:buSzPts val="1200"/>
              <a:buFont typeface="Noto Sans Symbols"/>
              <a:buNone/>
            </a:pPr>
            <a:r>
              <a:rPr lang="en-US"/>
              <a:t>In caso di disaccordo sull'applicazione delle leggi dell'UE, la CGUE aiuta a risolvere il problema e a garantire che tutti seguano le regole allo stesso modo.</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604" name="Google Shape;60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Ok, ora vediamo se riusciamo a riconoscere i diversi gruppi dell'Unione Europea dai loro loghi</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171450" lvl="0" indent="-95250" algn="l" rtl="0">
              <a:lnSpc>
                <a:spcPct val="100000"/>
              </a:lnSpc>
              <a:spcBef>
                <a:spcPts val="0"/>
              </a:spcBef>
              <a:spcAft>
                <a:spcPts val="0"/>
              </a:spcAft>
              <a:buClr>
                <a:schemeClr val="dk1"/>
              </a:buClr>
              <a:buSzPts val="1200"/>
              <a:buFont typeface="Noto Sans Symbols"/>
              <a:buNone/>
            </a:pPr>
            <a:endParaRPr/>
          </a:p>
        </p:txBody>
      </p:sp>
      <p:sp>
        <p:nvSpPr>
          <p:cNvPr id="635" name="Google Shape;63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Chi vuole iniziare per primo?</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Indicate uno dei loghi con la penna o il laser e chiedete a quale gruppo appartiene il logo. Cercate di dare piccoli suggerimenti, se necessario. Una volta fatto, passate alla diapositiva successiva</a:t>
            </a:r>
            <a:endParaRPr/>
          </a:p>
        </p:txBody>
      </p:sp>
      <p:sp>
        <p:nvSpPr>
          <p:cNvPr id="656" name="Google Shape;65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5" name="Google Shape;68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Vediamo se avevamo ragione.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Leggere i nomi alla classe.</a:t>
            </a:r>
            <a:endParaRPr/>
          </a:p>
          <a:p>
            <a:pPr marL="0" lvl="0" indent="0" algn="l" rtl="0">
              <a:lnSpc>
                <a:spcPct val="100000"/>
              </a:lnSpc>
              <a:spcBef>
                <a:spcPts val="0"/>
              </a:spcBef>
              <a:spcAft>
                <a:spcPts val="0"/>
              </a:spcAft>
              <a:buSzPts val="1400"/>
              <a:buNone/>
            </a:pPr>
            <a:endParaRPr/>
          </a:p>
        </p:txBody>
      </p:sp>
      <p:sp>
        <p:nvSpPr>
          <p:cNvPr id="686" name="Google Shape;68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Ora che iniziamo a capire come è strutturata l'Unione Europea, vediamo le regole che essa prevede per tutti i cittadini che vi risiedono.</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SzPts val="1400"/>
              <a:buNone/>
            </a:pPr>
            <a:endParaRPr/>
          </a:p>
        </p:txBody>
      </p:sp>
      <p:sp>
        <p:nvSpPr>
          <p:cNvPr id="721" name="Google Shape;72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9" name="Google Shape;73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Parliamo del cosiddetto “spostamento dei cittadini” nell'Unione europea. Questo termine si riferisce all'idea che le persone possono trasferirsi da un Paese dell'UE a un altro più facilmente che al di fuori dell'UE. Ad esempio, se un cittadino francese vuole vivere o lavorare in Spagna, può farlo senza troppe regole o scartoffie aggiuntive. Questo aiuta le persone a trovare nuove opportunità e a sperimentare culture diverse all'interno dell'UE. Quindi, è come avere una grande area in cui ci si può muovere liberamente e godere di diversi luoghi in Europa!</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100000"/>
              </a:lnSpc>
              <a:spcBef>
                <a:spcPts val="0"/>
              </a:spcBef>
              <a:spcAft>
                <a:spcPts val="0"/>
              </a:spcAft>
              <a:buClr>
                <a:schemeClr val="dk1"/>
              </a:buClr>
              <a:buSzPts val="1200"/>
              <a:buFont typeface="Noto Sans Symbols"/>
              <a:buNone/>
            </a:pPr>
            <a:endParaRPr/>
          </a:p>
        </p:txBody>
      </p:sp>
      <p:sp>
        <p:nvSpPr>
          <p:cNvPr id="740" name="Google Shape;74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0" name="Google Shape;77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419999"/>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 L'UE permette alle persone di circolare liberamente tra i suoi Paesi. Ciò significa che </a:t>
            </a:r>
            <a:r>
              <a:rPr lang="en-US" sz="1200" b="1">
                <a:solidFill>
                  <a:srgbClr val="000000"/>
                </a:solidFill>
                <a:latin typeface="Atkinson Hyperlegible"/>
                <a:ea typeface="Atkinson Hyperlegible"/>
                <a:cs typeface="Atkinson Hyperlegible"/>
                <a:sym typeface="Atkinson Hyperlegible"/>
              </a:rPr>
              <a:t>i cittadini dell'UE possono vivere, lavorare e viaggiare in qualsiasi Paese dell'Unione</a:t>
            </a:r>
            <a:r>
              <a:rPr lang="en-US" sz="1200">
                <a:solidFill>
                  <a:srgbClr val="000000"/>
                </a:solidFill>
                <a:latin typeface="Atkinson Hyperlegible"/>
                <a:ea typeface="Atkinson Hyperlegible"/>
                <a:cs typeface="Atkinson Hyperlegible"/>
                <a:sym typeface="Atkinson Hyperlegible"/>
              </a:rPr>
              <a:t>.</a:t>
            </a:r>
            <a:r>
              <a:rPr lang="en-US" sz="1200" b="1">
                <a:solidFill>
                  <a:srgbClr val="000000"/>
                </a:solidFill>
                <a:latin typeface="Atkinson Hyperlegible"/>
                <a:ea typeface="Atkinson Hyperlegible"/>
                <a:cs typeface="Atkinson Hyperlegible"/>
                <a:sym typeface="Atkinson Hyperlegible"/>
              </a:rPr>
              <a:t>.</a:t>
            </a:r>
            <a:endParaRPr/>
          </a:p>
          <a:p>
            <a:pPr marL="0" lvl="0" indent="0" algn="l" rtl="0">
              <a:lnSpc>
                <a:spcPct val="419999"/>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Una norma speciale chiamata </a:t>
            </a:r>
            <a:r>
              <a:rPr lang="en-US" sz="1200" b="1">
                <a:solidFill>
                  <a:srgbClr val="000000"/>
                </a:solidFill>
                <a:latin typeface="Atkinson Hyperlegible"/>
                <a:ea typeface="Atkinson Hyperlegible"/>
                <a:cs typeface="Atkinson Hyperlegible"/>
                <a:sym typeface="Atkinson Hyperlegible"/>
              </a:rPr>
              <a:t>Direttiva sulla libera circolazione </a:t>
            </a:r>
            <a:r>
              <a:rPr lang="en-US" sz="1200">
                <a:solidFill>
                  <a:srgbClr val="000000"/>
                </a:solidFill>
                <a:latin typeface="Atkinson Hyperlegible"/>
                <a:ea typeface="Atkinson Hyperlegible"/>
                <a:cs typeface="Atkinson Hyperlegible"/>
                <a:sym typeface="Atkinson Hyperlegible"/>
              </a:rPr>
              <a:t>assicura ai cittadini dell'UE e alle loro famiglie il diritto di rimanere in qualsiasi Paese dell'Unione se rispettano determinate regole.</a:t>
            </a:r>
            <a:endParaRPr/>
          </a:p>
          <a:p>
            <a:pPr marL="0" lvl="0" indent="0" algn="l" rtl="0">
              <a:lnSpc>
                <a:spcPct val="419999"/>
              </a:lnSpc>
              <a:spcBef>
                <a:spcPts val="0"/>
              </a:spcBef>
              <a:spcAft>
                <a:spcPts val="0"/>
              </a:spcAft>
              <a:buSzPts val="1400"/>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sz="1200"/>
              <a:t>Passate alla slide successiva</a:t>
            </a:r>
            <a:endParaRPr/>
          </a:p>
          <a:p>
            <a:pPr marL="0" lvl="0" indent="0" algn="l" rtl="0">
              <a:lnSpc>
                <a:spcPct val="419999"/>
              </a:lnSpc>
              <a:spcBef>
                <a:spcPts val="0"/>
              </a:spcBef>
              <a:spcAft>
                <a:spcPts val="0"/>
              </a:spcAft>
              <a:buSzPts val="1400"/>
              <a:buNone/>
            </a:pPr>
            <a:endParaRPr sz="1200" b="1">
              <a:solidFill>
                <a:srgbClr val="000000"/>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a:p>
        </p:txBody>
      </p:sp>
      <p:sp>
        <p:nvSpPr>
          <p:cNvPr id="771" name="Google Shape;77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Giochiamo insieme.</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Gioco: Viaggiare tra i Paesi europei</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Obiettivo: </a:t>
            </a:r>
            <a:r>
              <a:rPr lang="en-US" sz="1800" b="0">
                <a:solidFill>
                  <a:srgbClr val="5B9BD5"/>
                </a:solidFill>
                <a:latin typeface="Calibri"/>
                <a:ea typeface="Calibri"/>
                <a:cs typeface="Calibri"/>
                <a:sym typeface="Calibri"/>
              </a:rPr>
              <a:t>Comprendere la libertà di spostarsi tra i Paesi dell'UE attraverso un gioco di ruolo semplice e divertente</a:t>
            </a:r>
            <a:r>
              <a:rPr lang="en-US" sz="1800" b="1">
                <a:solidFill>
                  <a:srgbClr val="5B9BD5"/>
                </a:solidFill>
                <a:latin typeface="Calibri"/>
                <a:ea typeface="Calibri"/>
                <a:cs typeface="Calibri"/>
                <a:sym typeface="Calibri"/>
              </a:rPr>
              <a:t>.</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Materiale necessario: </a:t>
            </a:r>
            <a:r>
              <a:rPr lang="en-US" sz="1800" b="0">
                <a:solidFill>
                  <a:srgbClr val="5B9BD5"/>
                </a:solidFill>
                <a:latin typeface="Calibri"/>
                <a:ea typeface="Calibri"/>
                <a:cs typeface="Calibri"/>
                <a:sym typeface="Calibri"/>
              </a:rPr>
              <a:t>Carte con i nomi dei Paesi (una per ogni Paese membro dell’UE) Carta “Muoviti” (semplice carta che dice “Puoi muoverti”) Appunti o pennarelli per i nomi</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Istruzioni: </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Introduzione (3 minuti): </a:t>
            </a:r>
            <a:r>
              <a:rPr lang="en-US" sz="1800" b="0">
                <a:solidFill>
                  <a:srgbClr val="5B9BD5"/>
                </a:solidFill>
                <a:latin typeface="Calibri"/>
                <a:ea typeface="Calibri"/>
                <a:cs typeface="Calibri"/>
                <a:sym typeface="Calibri"/>
              </a:rPr>
              <a:t>Spiegate che nell'UE le persone possono facilmente spostarsi da un Paese all'altro per vivere, lavorare o studiare. Questa libertà si chiama “spostamento dei cittadini”.</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Assegnare i Paesi (3 minuti): </a:t>
            </a:r>
            <a:r>
              <a:rPr lang="en-US" sz="1800" b="0">
                <a:solidFill>
                  <a:srgbClr val="5B9BD5"/>
                </a:solidFill>
                <a:latin typeface="Calibri"/>
                <a:ea typeface="Calibri"/>
                <a:cs typeface="Calibri"/>
                <a:sym typeface="Calibri"/>
              </a:rPr>
              <a:t>Consegnate a ogni studente una carta di un Paese dell'UE. Questo è il loro Paese di partenza.</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Gioco di ruolo (10 minuti):</a:t>
            </a:r>
            <a:r>
              <a:rPr lang="en-US" sz="1800" b="0">
                <a:solidFill>
                  <a:srgbClr val="5B9BD5"/>
                </a:solidFill>
                <a:latin typeface="Calibri"/>
                <a:ea typeface="Calibri"/>
                <a:cs typeface="Calibri"/>
                <a:sym typeface="Calibri"/>
              </a:rPr>
              <a:t>Gli studenti pescano a turno una nuova carta Paese dal mazzo.</a:t>
            </a:r>
            <a:endParaRPr/>
          </a:p>
          <a:p>
            <a:pPr marL="0" lvl="0" indent="0" algn="l" rtl="0">
              <a:lnSpc>
                <a:spcPct val="100000"/>
              </a:lnSpc>
              <a:spcBef>
                <a:spcPts val="0"/>
              </a:spcBef>
              <a:spcAft>
                <a:spcPts val="0"/>
              </a:spcAft>
              <a:buClr>
                <a:srgbClr val="5B9BD5"/>
              </a:buClr>
              <a:buSzPts val="1000"/>
              <a:buFont typeface="Noto Sans Symbols"/>
              <a:buNone/>
            </a:pPr>
            <a:r>
              <a:rPr lang="en-US" sz="1800" b="0">
                <a:solidFill>
                  <a:srgbClr val="5B9BD5"/>
                </a:solidFill>
                <a:latin typeface="Calibri"/>
                <a:ea typeface="Calibri"/>
                <a:cs typeface="Calibri"/>
                <a:sym typeface="Calibri"/>
              </a:rPr>
              <a:t>Quando uno studente si trasferisce in un nuovo Paese, deve dire perché si trasferisce (per esempio, per un nuovo lavoro o per un'avventura).</a:t>
            </a:r>
            <a:endParaRPr/>
          </a:p>
          <a:p>
            <a:pPr marL="0" lvl="0" indent="0" algn="l" rtl="0">
              <a:lnSpc>
                <a:spcPct val="100000"/>
              </a:lnSpc>
              <a:spcBef>
                <a:spcPts val="0"/>
              </a:spcBef>
              <a:spcAft>
                <a:spcPts val="0"/>
              </a:spcAft>
              <a:buClr>
                <a:srgbClr val="5B9BD5"/>
              </a:buClr>
              <a:buSzPts val="1000"/>
              <a:buFont typeface="Noto Sans Symbols"/>
              <a:buNone/>
            </a:pPr>
            <a:r>
              <a:rPr lang="en-US" sz="1800" b="0">
                <a:solidFill>
                  <a:srgbClr val="5B9BD5"/>
                </a:solidFill>
                <a:latin typeface="Calibri"/>
                <a:ea typeface="Calibri"/>
                <a:cs typeface="Calibri"/>
                <a:sym typeface="Calibri"/>
              </a:rPr>
              <a:t>Se la motivazione è valida, gli si dà una “carta Muoversi” per dimostrare che può spostarsi. In caso contrario, rimarranno nel loro Paese attuale.</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Condividere e discutere (4 minuti): </a:t>
            </a:r>
            <a:r>
              <a:rPr lang="en-US" sz="1800" b="0">
                <a:solidFill>
                  <a:srgbClr val="5B9BD5"/>
                </a:solidFill>
                <a:latin typeface="Calibri"/>
                <a:ea typeface="Calibri"/>
                <a:cs typeface="Calibri"/>
                <a:sym typeface="Calibri"/>
              </a:rPr>
              <a:t>Dopo alcuni spostamenti, chiedete agli studenti di condividere le loro esperienze di trasferimento e ciò che hanno imparato.</a:t>
            </a:r>
            <a:endParaRPr/>
          </a:p>
          <a:p>
            <a:pPr marL="0" lvl="0" indent="0" algn="l" rtl="0">
              <a:lnSpc>
                <a:spcPct val="100000"/>
              </a:lnSpc>
              <a:spcBef>
                <a:spcPts val="0"/>
              </a:spcBef>
              <a:spcAft>
                <a:spcPts val="0"/>
              </a:spcAft>
              <a:buClr>
                <a:srgbClr val="5B9BD5"/>
              </a:buClr>
              <a:buSzPts val="1000"/>
              <a:buFont typeface="Noto Sans Symbols"/>
              <a:buNone/>
            </a:pPr>
            <a:r>
              <a:rPr lang="en-US" sz="1800" b="1">
                <a:solidFill>
                  <a:srgbClr val="5B9BD5"/>
                </a:solidFill>
                <a:latin typeface="Calibri"/>
                <a:ea typeface="Calibri"/>
                <a:cs typeface="Calibri"/>
                <a:sym typeface="Calibri"/>
              </a:rPr>
              <a:t>Conclusione: </a:t>
            </a:r>
            <a:r>
              <a:rPr lang="en-US" sz="1800" b="0">
                <a:solidFill>
                  <a:srgbClr val="5B9BD5"/>
                </a:solidFill>
                <a:latin typeface="Calibri"/>
                <a:ea typeface="Calibri"/>
                <a:cs typeface="Calibri"/>
                <a:sym typeface="Calibri"/>
              </a:rPr>
              <a:t>Spiegate quanto sia facile spostarsi da un Paese all'altro dell'UE e come questo aiuti le persone a trovare nuove opportunità e a conoscere culture diverse.</a:t>
            </a:r>
            <a:endParaRPr sz="1800" b="0"/>
          </a:p>
          <a:p>
            <a:pPr marL="171450" marR="0" lvl="0" indent="-171450" algn="l" rtl="0">
              <a:lnSpc>
                <a:spcPct val="100000"/>
              </a:lnSpc>
              <a:spcBef>
                <a:spcPts val="0"/>
              </a:spcBef>
              <a:spcAft>
                <a:spcPts val="0"/>
              </a:spcAft>
              <a:buClr>
                <a:schemeClr val="dk1"/>
              </a:buClr>
              <a:buSzPts val="1800"/>
              <a:buFont typeface="Noto Sans Symbols"/>
              <a:buChar char="📄"/>
            </a:pPr>
            <a:r>
              <a:rPr lang="en-US" sz="1800"/>
              <a:t>Una volta terminato. Passare alla diapositiva successiva</a:t>
            </a:r>
            <a:endParaRPr sz="18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800" name="Google Shape;800;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0" name="Google Shape;82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Parliamo della </a:t>
            </a:r>
            <a:r>
              <a:rPr lang="en-US" b="1"/>
              <a:t>protezione della privacy </a:t>
            </a:r>
            <a:r>
              <a:rPr lang="en-US"/>
              <a:t>nell'Unione europea. </a:t>
            </a:r>
            <a:endParaRPr/>
          </a:p>
          <a:p>
            <a:pPr marL="0" lvl="0" indent="0" algn="l" rtl="0">
              <a:lnSpc>
                <a:spcPct val="100000"/>
              </a:lnSpc>
              <a:spcBef>
                <a:spcPts val="0"/>
              </a:spcBef>
              <a:spcAft>
                <a:spcPts val="0"/>
              </a:spcAft>
              <a:buClr>
                <a:schemeClr val="dk1"/>
              </a:buClr>
              <a:buSzPts val="1200"/>
              <a:buFont typeface="Noto Sans Symbols"/>
              <a:buNone/>
            </a:pPr>
            <a:r>
              <a:rPr lang="en-US"/>
              <a:t>Ciò significa che l'UE ha delle regole per mantenere le informazioni personali delle persone al sicuro e private. </a:t>
            </a:r>
            <a:endParaRPr/>
          </a:p>
          <a:p>
            <a:pPr marL="0" lvl="0" indent="0" algn="l" rtl="0">
              <a:lnSpc>
                <a:spcPct val="100000"/>
              </a:lnSpc>
              <a:spcBef>
                <a:spcPts val="0"/>
              </a:spcBef>
              <a:spcAft>
                <a:spcPts val="0"/>
              </a:spcAft>
              <a:buClr>
                <a:schemeClr val="dk1"/>
              </a:buClr>
              <a:buSzPts val="1200"/>
              <a:buFont typeface="Noto Sans Symbols"/>
              <a:buNone/>
            </a:pPr>
            <a:r>
              <a:rPr lang="en-US"/>
              <a:t>Ad esempio, quando vi iscrivete a un sito web o utilizzate un'applicazione, i vostri dati personali, come il nome o l'indirizzo, non dovrebbero essere condivisi senza il vostro permesso.</a:t>
            </a:r>
            <a:endParaRPr/>
          </a:p>
          <a:p>
            <a:pPr marL="0" lvl="0" indent="0" algn="l" rtl="0">
              <a:lnSpc>
                <a:spcPct val="100000"/>
              </a:lnSpc>
              <a:spcBef>
                <a:spcPts val="0"/>
              </a:spcBef>
              <a:spcAft>
                <a:spcPts val="0"/>
              </a:spcAft>
              <a:buClr>
                <a:schemeClr val="dk1"/>
              </a:buClr>
              <a:buSzPts val="1200"/>
              <a:buFont typeface="Noto Sans Symbols"/>
              <a:buNone/>
            </a:pPr>
            <a:r>
              <a:rPr lang="en-US"/>
              <a:t>L'UE ha leggi severe per garantire che le aziende gestiscano le informazioni con attenzione e le utilizzino solo per le giuste ragioni. </a:t>
            </a:r>
            <a:endParaRPr/>
          </a:p>
          <a:p>
            <a:pPr marL="0" lvl="0" indent="0" algn="l" rtl="0">
              <a:lnSpc>
                <a:spcPct val="100000"/>
              </a:lnSpc>
              <a:spcBef>
                <a:spcPts val="0"/>
              </a:spcBef>
              <a:spcAft>
                <a:spcPts val="0"/>
              </a:spcAft>
              <a:buClr>
                <a:schemeClr val="dk1"/>
              </a:buClr>
              <a:buSzPts val="1200"/>
              <a:buFont typeface="Noto Sans Symbols"/>
              <a:buNone/>
            </a:pPr>
            <a:r>
              <a:rPr lang="en-US" b="1"/>
              <a:t>Protezione della privacy </a:t>
            </a:r>
            <a:r>
              <a:rPr lang="en-US"/>
              <a:t>significa quindi assicurarsi che le informazioni private rimangano private e sicure</a:t>
            </a:r>
            <a:endParaRPr/>
          </a:p>
          <a:p>
            <a:pPr marL="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È possibile fare qualche esempio e poi passare alla diapositiva successiva..</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821" name="Google Shape;82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b="1"/>
              <a:t>I regolamenti europei anticorruzione </a:t>
            </a:r>
            <a:endParaRPr/>
          </a:p>
          <a:p>
            <a:pPr marL="0" lvl="0" indent="0" algn="l" rtl="0">
              <a:lnSpc>
                <a:spcPct val="100000"/>
              </a:lnSpc>
              <a:spcBef>
                <a:spcPts val="0"/>
              </a:spcBef>
              <a:spcAft>
                <a:spcPts val="0"/>
              </a:spcAft>
              <a:buClr>
                <a:schemeClr val="dk1"/>
              </a:buClr>
              <a:buSzPts val="1200"/>
              <a:buFont typeface="Noto Sans Symbols"/>
              <a:buNone/>
            </a:pPr>
            <a:r>
              <a:rPr lang="en-US"/>
              <a:t>Si tratta di norme che l'UE ha istituito per fermare la corruzione. </a:t>
            </a:r>
            <a:endParaRPr/>
          </a:p>
          <a:p>
            <a:pPr marL="0" lvl="0" indent="0" algn="l" rtl="0">
              <a:lnSpc>
                <a:spcPct val="100000"/>
              </a:lnSpc>
              <a:spcBef>
                <a:spcPts val="0"/>
              </a:spcBef>
              <a:spcAft>
                <a:spcPts val="0"/>
              </a:spcAft>
              <a:buClr>
                <a:schemeClr val="dk1"/>
              </a:buClr>
              <a:buSzPts val="1200"/>
              <a:buFont typeface="Noto Sans Symbols"/>
              <a:buNone/>
            </a:pPr>
            <a:r>
              <a:rPr lang="en-US" b="1"/>
              <a:t>La corruzione si verifica quando le persone usano il loro potere in modo sbagliato, ad esempio accettando tangenti o sfruttando la loro posizione per trarre vantaggi ingiusti.</a:t>
            </a:r>
            <a:endParaRPr/>
          </a:p>
          <a:p>
            <a:pPr marL="0" lvl="0" indent="0" algn="l" rtl="0">
              <a:lnSpc>
                <a:spcPct val="100000"/>
              </a:lnSpc>
              <a:spcBef>
                <a:spcPts val="0"/>
              </a:spcBef>
              <a:spcAft>
                <a:spcPts val="0"/>
              </a:spcAft>
              <a:buClr>
                <a:schemeClr val="dk1"/>
              </a:buClr>
              <a:buSzPts val="1200"/>
              <a:buFont typeface="Noto Sans Symbols"/>
              <a:buNone/>
            </a:pPr>
            <a:r>
              <a:rPr lang="en-US"/>
              <a:t>L'UE si è dotata di queste regole per garantire che tutti giochino onestamente e che i leader e le aziende seguano la legge. </a:t>
            </a:r>
            <a:endParaRPr/>
          </a:p>
          <a:p>
            <a:pPr marL="0" lvl="0" indent="0" algn="l" rtl="0">
              <a:lnSpc>
                <a:spcPct val="100000"/>
              </a:lnSpc>
              <a:spcBef>
                <a:spcPts val="0"/>
              </a:spcBef>
              <a:spcAft>
                <a:spcPts val="0"/>
              </a:spcAft>
              <a:buClr>
                <a:schemeClr val="dk1"/>
              </a:buClr>
              <a:buSzPts val="1200"/>
              <a:buFont typeface="Noto Sans Symbols"/>
              <a:buNone/>
            </a:pPr>
            <a:r>
              <a:rPr lang="en-US"/>
              <a:t>L'obiettivo è quello di mantenere le cose oneste e trasparenti, in modo che tutti possano fidarsi che le decisioni siano prese in modo equo e che nessuno imbrogli o riceva un trattamento speciale.</a:t>
            </a:r>
            <a:endParaRPr/>
          </a:p>
          <a:p>
            <a:pPr marL="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Potete fare qualche esempio e poi passare alla diapositiva successiva.</a:t>
            </a:r>
            <a:endParaRPr/>
          </a:p>
        </p:txBody>
      </p:sp>
      <p:sp>
        <p:nvSpPr>
          <p:cNvPr id="848" name="Google Shape;84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8" name="Google Shape;87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419999"/>
              </a:lnSpc>
              <a:spcBef>
                <a:spcPts val="0"/>
              </a:spcBef>
              <a:spcAft>
                <a:spcPts val="0"/>
              </a:spcAft>
              <a:buClr>
                <a:srgbClr val="000000"/>
              </a:buClr>
              <a:buSzPts val="1200"/>
              <a:buFont typeface="Noto Sans Symbols"/>
              <a:buChar char="☺"/>
            </a:pPr>
            <a:r>
              <a:rPr lang="en-US" sz="1200" b="0">
                <a:solidFill>
                  <a:srgbClr val="000000"/>
                </a:solidFill>
                <a:latin typeface="Atkinson Hyperlegible"/>
                <a:ea typeface="Atkinson Hyperlegible"/>
                <a:cs typeface="Atkinson Hyperlegible"/>
                <a:sym typeface="Atkinson Hyperlegible"/>
              </a:rPr>
              <a:t>L'UE collabora inoltre con i Paesi membri per indagare sui casi di corruzione.  Ciò contribuisce a proteggere i cittadini e a creare fiducia nei governi e nelle istituzioni.</a:t>
            </a:r>
            <a:endParaRPr/>
          </a:p>
          <a:p>
            <a:pPr marL="0" lvl="0" indent="0" algn="l" rtl="0">
              <a:lnSpc>
                <a:spcPct val="419999"/>
              </a:lnSpc>
              <a:spcBef>
                <a:spcPts val="0"/>
              </a:spcBef>
              <a:spcAft>
                <a:spcPts val="0"/>
              </a:spcAft>
              <a:buClr>
                <a:srgbClr val="000000"/>
              </a:buClr>
              <a:buSzPts val="1200"/>
              <a:buFont typeface="Noto Sans Symbols"/>
              <a:buNone/>
            </a:pPr>
            <a:r>
              <a:rPr lang="en-US" sz="1200" b="0">
                <a:solidFill>
                  <a:srgbClr val="000000"/>
                </a:solidFill>
                <a:latin typeface="Atkinson Hyperlegible"/>
                <a:ea typeface="Atkinson Hyperlegible"/>
                <a:cs typeface="Atkinson Hyperlegible"/>
                <a:sym typeface="Atkinson Hyperlegible"/>
              </a:rPr>
              <a:t>Ricordate che le norme europee anticorruzione assicurano che nessuno possa ottenere un vantaggio sleale violando la legge</a:t>
            </a:r>
            <a:endParaRPr/>
          </a:p>
          <a:p>
            <a:pPr marL="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Giochiamo, per capire meglio. Passare alla prossima slide.</a:t>
            </a:r>
            <a:endParaRPr/>
          </a:p>
        </p:txBody>
      </p:sp>
      <p:sp>
        <p:nvSpPr>
          <p:cNvPr id="879" name="Google Shape;879;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Gioco: “Giusto o sbagliato?"</a:t>
            </a:r>
            <a:endParaRPr/>
          </a:p>
          <a:p>
            <a:pPr marL="0" lvl="0" indent="0" algn="l" rtl="0">
              <a:lnSpc>
                <a:spcPct val="100000"/>
              </a:lnSpc>
              <a:spcBef>
                <a:spcPts val="0"/>
              </a:spcBef>
              <a:spcAft>
                <a:spcPts val="0"/>
              </a:spcAft>
              <a:buSzPts val="1400"/>
              <a:buNone/>
            </a:pPr>
            <a:r>
              <a:rPr lang="en-US" b="1"/>
              <a:t>Obiettivo:</a:t>
            </a:r>
            <a:r>
              <a:rPr lang="en-US"/>
              <a:t> Capire come le regole prevengono i comportamenti scorretti e garantiscono l'equità.</a:t>
            </a:r>
            <a:endParaRPr/>
          </a:p>
          <a:p>
            <a:pPr marL="0" lvl="0" indent="0" algn="l" rtl="0">
              <a:lnSpc>
                <a:spcPct val="100000"/>
              </a:lnSpc>
              <a:spcBef>
                <a:spcPts val="0"/>
              </a:spcBef>
              <a:spcAft>
                <a:spcPts val="0"/>
              </a:spcAft>
              <a:buSzPts val="1400"/>
              <a:buNone/>
            </a:pPr>
            <a:r>
              <a:rPr lang="en-US" b="1"/>
              <a:t>Materiali Necessari:</a:t>
            </a:r>
            <a:endParaRPr/>
          </a:p>
          <a:p>
            <a:pPr marL="0" lvl="0" indent="0" algn="l" rtl="0">
              <a:lnSpc>
                <a:spcPct val="100000"/>
              </a:lnSpc>
              <a:spcBef>
                <a:spcPts val="0"/>
              </a:spcBef>
              <a:spcAft>
                <a:spcPts val="0"/>
              </a:spcAft>
              <a:buClr>
                <a:schemeClr val="dk1"/>
              </a:buClr>
              <a:buSzPts val="1200"/>
              <a:buFont typeface="Arial"/>
              <a:buChar char="•"/>
            </a:pPr>
            <a:r>
              <a:rPr lang="en-US"/>
              <a:t>Schede di scenari semplici (con brevi situazioni su come prendere decisioni)</a:t>
            </a:r>
            <a:endParaRPr/>
          </a:p>
          <a:p>
            <a:pPr marL="0" lvl="0" indent="0" algn="l" rtl="0">
              <a:lnSpc>
                <a:spcPct val="100000"/>
              </a:lnSpc>
              <a:spcBef>
                <a:spcPts val="0"/>
              </a:spcBef>
              <a:spcAft>
                <a:spcPts val="0"/>
              </a:spcAft>
              <a:buClr>
                <a:schemeClr val="dk1"/>
              </a:buClr>
              <a:buSzPts val="1200"/>
              <a:buFont typeface="Arial"/>
              <a:buChar char="•"/>
            </a:pPr>
            <a:r>
              <a:rPr lang="en-US"/>
              <a:t>Note adesive o pennarelli</a:t>
            </a:r>
            <a:endParaRPr/>
          </a:p>
          <a:p>
            <a:pPr marL="0" lvl="0" indent="0" algn="l" rtl="0">
              <a:lnSpc>
                <a:spcPct val="100000"/>
              </a:lnSpc>
              <a:spcBef>
                <a:spcPts val="0"/>
              </a:spcBef>
              <a:spcAft>
                <a:spcPts val="0"/>
              </a:spcAft>
              <a:buClr>
                <a:schemeClr val="dk1"/>
              </a:buClr>
              <a:buSzPts val="1200"/>
              <a:buFont typeface="Arial"/>
              <a:buNone/>
            </a:pPr>
            <a:r>
              <a:rPr lang="en-US" b="1"/>
              <a:t>Istruzioni:</a:t>
            </a:r>
            <a:endParaRPr/>
          </a:p>
          <a:p>
            <a:pPr marL="0" lvl="0" indent="0" algn="l" rtl="0">
              <a:lnSpc>
                <a:spcPct val="100000"/>
              </a:lnSpc>
              <a:spcBef>
                <a:spcPts val="0"/>
              </a:spcBef>
              <a:spcAft>
                <a:spcPts val="0"/>
              </a:spcAft>
              <a:buClr>
                <a:schemeClr val="dk1"/>
              </a:buClr>
              <a:buSzPts val="1200"/>
              <a:buFont typeface="Play"/>
              <a:buAutoNum type="arabicPeriod"/>
            </a:pPr>
            <a:r>
              <a:rPr lang="en-US" b="1"/>
              <a:t>Introduzione (3 minuti):</a:t>
            </a:r>
            <a:r>
              <a:rPr lang="en-US"/>
              <a:t> Spiegate che il gioco di oggi li aiuterà a capire come le regole fermano le azioni sleali, come imbrogliare o prendere tangenti.</a:t>
            </a:r>
            <a:endParaRPr/>
          </a:p>
          <a:p>
            <a:pPr marL="0" lvl="0" indent="0" algn="l" rtl="0">
              <a:lnSpc>
                <a:spcPct val="100000"/>
              </a:lnSpc>
              <a:spcBef>
                <a:spcPts val="0"/>
              </a:spcBef>
              <a:spcAft>
                <a:spcPts val="0"/>
              </a:spcAft>
              <a:buClr>
                <a:schemeClr val="dk1"/>
              </a:buClr>
              <a:buSzPts val="1200"/>
              <a:buFont typeface="Play"/>
              <a:buAutoNum type="arabicPeriod"/>
            </a:pPr>
            <a:r>
              <a:rPr lang="en-US" b="1"/>
              <a:t>Attività di gruppo (15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Dividere gli student in piccoli gruppi.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Dare ad ogni gruppo una carta scenario. Per esempio, una carta potrebbe dire:</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Carta Scenario:</a:t>
            </a:r>
            <a:r>
              <a:rPr lang="en-US"/>
              <a:t> "Siete il giudice di un concorso per scegliere il progetto migliore. Due studenti hanno dei progetti fantastici. Uno studente vi offre un regalo per ottenere punti extra."</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Ogni gruppo reciterà due volte lo scenario:</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Prima, con azioni sbagliate:</a:t>
            </a:r>
            <a:r>
              <a:rPr lang="en-US"/>
              <a:t> Uno studente offre il regalo e il giudice lo accetta, mostrando come potrebbe avvenire la corruzione.</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Poi, con azioni corrette:</a:t>
            </a:r>
            <a:r>
              <a:rPr lang="en-US"/>
              <a:t> Il giudice decide solo in base alla qualità del progetto, senza accettare alcun regalo.</a:t>
            </a:r>
            <a:endParaRPr/>
          </a:p>
          <a:p>
            <a:pPr marL="0" lvl="0" indent="0" algn="l" rtl="0">
              <a:lnSpc>
                <a:spcPct val="100000"/>
              </a:lnSpc>
              <a:spcBef>
                <a:spcPts val="0"/>
              </a:spcBef>
              <a:spcAft>
                <a:spcPts val="0"/>
              </a:spcAft>
              <a:buClr>
                <a:schemeClr val="dk1"/>
              </a:buClr>
              <a:buSzPts val="1200"/>
              <a:buFont typeface="Play"/>
              <a:buAutoNum type="arabicPeriod"/>
            </a:pPr>
            <a:r>
              <a:rPr lang="en-US" b="1"/>
              <a:t>Discussione (5/10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Dopo aver recitato gli scenari, chiedete ai gruppi di:</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a:t>Come ci si sente quando la situazione è ingiusta?</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a:t>Cosa c’era di Migliore nella situazione giusta?</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a:t>Perchè è importante essere corretti?</a:t>
            </a:r>
            <a:endParaRPr/>
          </a:p>
          <a:p>
            <a:pPr marL="0" lvl="0" indent="0" algn="l" rtl="0">
              <a:lnSpc>
                <a:spcPct val="100000"/>
              </a:lnSpc>
              <a:spcBef>
                <a:spcPts val="0"/>
              </a:spcBef>
              <a:spcAft>
                <a:spcPts val="0"/>
              </a:spcAft>
              <a:buClr>
                <a:schemeClr val="dk1"/>
              </a:buClr>
              <a:buSzPts val="1200"/>
              <a:buFont typeface="Play"/>
              <a:buAutoNum type="arabicPeriod"/>
            </a:pPr>
            <a:r>
              <a:rPr lang="en-US" b="1"/>
              <a:t>Conclusione (2 minuti):</a:t>
            </a:r>
            <a:r>
              <a:rPr lang="en-US"/>
              <a:t> Spiegate che, proprio come nel loro gioco, l'UE ha delle regole per garantire che tutti siano trattati equamente e che nessuno riceva un trattamento speciale. Questo aiuta a mantenere le cose oneste per tutti.</a:t>
            </a:r>
            <a:endParaRPr/>
          </a:p>
          <a:p>
            <a:pPr marL="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Giochiamo, per capire meglio. Passare alla prossima slide.</a:t>
            </a:r>
            <a:endParaRPr/>
          </a:p>
          <a:p>
            <a:pPr marL="0" lvl="0" indent="0" algn="l" rtl="0">
              <a:lnSpc>
                <a:spcPct val="100000"/>
              </a:lnSpc>
              <a:spcBef>
                <a:spcPts val="0"/>
              </a:spcBef>
              <a:spcAft>
                <a:spcPts val="0"/>
              </a:spcAft>
              <a:buSzPts val="1400"/>
              <a:buNone/>
            </a:pPr>
            <a:endParaRPr/>
          </a:p>
        </p:txBody>
      </p:sp>
      <p:sp>
        <p:nvSpPr>
          <p:cNvPr id="910" name="Google Shape;91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0" name="Google Shape;93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Parliamo delle norme europee per la </a:t>
            </a:r>
            <a:r>
              <a:rPr lang="en-US" b="1"/>
              <a:t>protezione dei bambini</a:t>
            </a:r>
            <a:r>
              <a:rPr lang="en-US"/>
              <a:t>. Queste regole sono state introdotte per garantire che tutti i bambini in Europa siano tenuti al sicuro e trattati bene.L'Unione europea ha stabilito linee guida speciali per proteggere i bambini da abusi, sfruttamento e contenuti dannosi online. Queste regole aiutano a garantire che le scuole, i siti web e altri luoghi in cui i bambini si recano seguano linee guida rigorose per tenerli al sicuro. Per esempio, i siti web devono avere misure di sicurezza per proteggere i ragazzi da contenuti inappropriati e le scuole devono avere regole chiare per tenere gli studenti al sicuro dal bullismo. L'obiettivo di queste regole è creare un ambiente sicuro in cui tutti i bambini possano crescere felici e in salute, senza doversi preoccupare della loro sicurezza o del loro benessere.</a:t>
            </a:r>
            <a:endParaRPr/>
          </a:p>
          <a:p>
            <a:pPr marL="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È possibile fare qualche esempio e poi passare alla diapositiva successiva.</a:t>
            </a:r>
            <a:endParaRPr/>
          </a:p>
          <a:p>
            <a:pPr marL="0" lvl="0" indent="0" algn="l" rtl="0">
              <a:lnSpc>
                <a:spcPct val="100000"/>
              </a:lnSpc>
              <a:spcBef>
                <a:spcPts val="0"/>
              </a:spcBef>
              <a:spcAft>
                <a:spcPts val="0"/>
              </a:spcAft>
              <a:buSzPts val="1400"/>
              <a:buNone/>
            </a:pPr>
            <a:endParaRPr/>
          </a:p>
        </p:txBody>
      </p:sp>
      <p:sp>
        <p:nvSpPr>
          <p:cNvPr id="931" name="Google Shape;931;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7" name="Google Shape;95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Ok, ora vediamo se riusciamo a ricordare queste quattro norme</a:t>
            </a: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958" name="Google Shape;95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Cominciamo a parlare dei diritti e delle responsabilità dei cittadini che vivono nell'Unione europea.</a:t>
            </a:r>
            <a:endParaRPr/>
          </a:p>
          <a:p>
            <a:pPr marL="0" marR="0" lvl="0" indent="0" algn="l" rtl="0">
              <a:lnSpc>
                <a:spcPct val="100000"/>
              </a:lnSpc>
              <a:spcBef>
                <a:spcPts val="0"/>
              </a:spcBef>
              <a:spcAft>
                <a:spcPts val="0"/>
              </a:spcAft>
              <a:buClr>
                <a:schemeClr val="dk1"/>
              </a:buClr>
              <a:buSzPts val="1200"/>
              <a:buFont typeface="Noto Sans Symbols"/>
              <a:buNone/>
            </a:pPr>
            <a:r>
              <a:rPr lang="en-US"/>
              <a:t>Tutti capiscono la differenza tra diritti e responsabilità?</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Fate qualche esempio e poi passate alla diapositiva successiva.</a:t>
            </a:r>
            <a:endParaRPr/>
          </a:p>
        </p:txBody>
      </p:sp>
      <p:sp>
        <p:nvSpPr>
          <p:cNvPr id="992" name="Google Shape;99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0" name="Google Shape;101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402B2B"/>
              </a:buClr>
              <a:buSzPts val="1200"/>
              <a:buFont typeface="Noto Sans Symbols"/>
              <a:buChar char="☺"/>
            </a:pPr>
            <a:r>
              <a:rPr lang="en-US" sz="1200">
                <a:solidFill>
                  <a:srgbClr val="402B2B"/>
                </a:solidFill>
                <a:latin typeface="Play"/>
                <a:ea typeface="Play"/>
                <a:cs typeface="Play"/>
                <a:sym typeface="Play"/>
              </a:rPr>
              <a:t>La cittadinanza europea si fonda su un insieme di valori e principi che definiscono i diritti e i doveri di ogni cittadino dell'UE. Questi diritti e doveri sono codificati nella </a:t>
            </a:r>
            <a:r>
              <a:rPr lang="en-US" sz="1200" b="1">
                <a:solidFill>
                  <a:srgbClr val="402B2B"/>
                </a:solidFill>
                <a:latin typeface="Play"/>
                <a:ea typeface="Play"/>
                <a:cs typeface="Play"/>
                <a:sym typeface="Play"/>
              </a:rPr>
              <a:t>Carta dei diritti fondamentali dell'Unione europea</a:t>
            </a:r>
            <a:r>
              <a:rPr lang="en-US" sz="1200">
                <a:solidFill>
                  <a:srgbClr val="402B2B"/>
                </a:solidFill>
                <a:latin typeface="Play"/>
                <a:ea typeface="Play"/>
                <a:cs typeface="Play"/>
                <a:sym typeface="Play"/>
              </a:rPr>
              <a:t>, che garantisce ai cittadini la protezione, la parità di trattamento e la libertà di partecipare alla vita politica e sociale dell'Unione, e la libertà di partecipare alla vita politica e sociale dell'Unione. </a:t>
            </a:r>
            <a:endParaRPr/>
          </a:p>
          <a:p>
            <a:pPr marL="0" marR="0" lvl="0" indent="0" algn="l" rtl="0">
              <a:lnSpc>
                <a:spcPct val="100000"/>
              </a:lnSpc>
              <a:spcBef>
                <a:spcPts val="0"/>
              </a:spcBef>
              <a:spcAft>
                <a:spcPts val="0"/>
              </a:spcAft>
              <a:buClr>
                <a:srgbClr val="402B2B"/>
              </a:buClr>
              <a:buSzPts val="1200"/>
              <a:buFont typeface="Noto Sans Symbols"/>
              <a:buNone/>
            </a:pPr>
            <a:r>
              <a:rPr lang="en-US" sz="1200" b="1">
                <a:solidFill>
                  <a:srgbClr val="402B2B"/>
                </a:solidFill>
                <a:latin typeface="Play"/>
                <a:ea typeface="Play"/>
                <a:cs typeface="Play"/>
                <a:sym typeface="Play"/>
              </a:rPr>
              <a:t>Questi valori promuovono l'unità, il rispetto della dignità umana, la democrazia e la solidarietà tra tutti gli Stati membri.</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011" name="Google Shape;101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9" name="Google Shape;102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Diamo un'occhiata più da vicino a questi diritti.</a:t>
            </a:r>
            <a:endParaRPr b="1"/>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b="1"/>
              <a:t>Il diritto di circolare e soggiornare liberamente nell'UE:</a:t>
            </a:r>
            <a:r>
              <a:rPr lang="en-US"/>
              <a:t> </a:t>
            </a:r>
            <a:endParaRPr/>
          </a:p>
          <a:p>
            <a:pPr marL="0" lvl="0" indent="0" algn="l" rtl="0">
              <a:lnSpc>
                <a:spcPct val="100000"/>
              </a:lnSpc>
              <a:spcBef>
                <a:spcPts val="0"/>
              </a:spcBef>
              <a:spcAft>
                <a:spcPts val="0"/>
              </a:spcAft>
              <a:buSzPts val="1400"/>
              <a:buNone/>
            </a:pPr>
            <a:r>
              <a:rPr lang="en-US"/>
              <a:t>Ciò significa che potete viaggiare e vivere in qualsiasi Paese dell'UE. Ad esempio, se volete studiare in Francia o lavorare in Spagna, potete farlo senza bisogno di un permesso speciale.(Esempio)</a:t>
            </a:r>
            <a:endParaRPr/>
          </a:p>
          <a:p>
            <a:pPr marL="0" lvl="0" indent="0" algn="l" rtl="0">
              <a:lnSpc>
                <a:spcPct val="100000"/>
              </a:lnSpc>
              <a:spcBef>
                <a:spcPts val="0"/>
              </a:spcBef>
              <a:spcAft>
                <a:spcPts val="0"/>
              </a:spcAft>
              <a:buSzPts val="1400"/>
              <a:buNone/>
            </a:pPr>
            <a:r>
              <a:rPr lang="en-US" b="1"/>
              <a:t>Il diritto di partecipare alla vita democratica dell'UE:</a:t>
            </a:r>
            <a:r>
              <a:rPr lang="en-US"/>
              <a:t> </a:t>
            </a:r>
            <a:endParaRPr/>
          </a:p>
          <a:p>
            <a:pPr marL="0" lvl="0" indent="0" algn="l" rtl="0">
              <a:lnSpc>
                <a:spcPct val="100000"/>
              </a:lnSpc>
              <a:spcBef>
                <a:spcPts val="0"/>
              </a:spcBef>
              <a:spcAft>
                <a:spcPts val="0"/>
              </a:spcAft>
              <a:buSzPts val="1400"/>
              <a:buNone/>
            </a:pPr>
            <a:r>
              <a:rPr lang="en-US"/>
              <a:t>Ciò significa che potete partecipare alle decisioni sulla gestione dell'UE. Potete votare alle elezioni per scegliere i leader e dire la vostra su come vengono fatte le cose nell'UE.(Esempio)</a:t>
            </a:r>
            <a:endParaRPr/>
          </a:p>
          <a:p>
            <a:pPr marL="0" lvl="0" indent="0" algn="l" rtl="0">
              <a:lnSpc>
                <a:spcPct val="100000"/>
              </a:lnSpc>
              <a:spcBef>
                <a:spcPts val="0"/>
              </a:spcBef>
              <a:spcAft>
                <a:spcPts val="0"/>
              </a:spcAft>
              <a:buSzPts val="1400"/>
              <a:buNone/>
            </a:pPr>
            <a:r>
              <a:rPr lang="en-US" b="1"/>
              <a:t>Rispetto della dignità umana: </a:t>
            </a:r>
            <a:endParaRPr/>
          </a:p>
          <a:p>
            <a:pPr marL="0" lvl="0" indent="0" algn="l" rtl="0">
              <a:lnSpc>
                <a:spcPct val="100000"/>
              </a:lnSpc>
              <a:spcBef>
                <a:spcPts val="0"/>
              </a:spcBef>
              <a:spcAft>
                <a:spcPts val="0"/>
              </a:spcAft>
              <a:buSzPts val="1400"/>
              <a:buNone/>
            </a:pPr>
            <a:r>
              <a:rPr lang="en-US"/>
              <a:t>Tutti devono essere trattati con rispetto e gentilezza. Nessuno deve essere trattato male o ingiustamente, a prescindere da chi sia o da dove provenga.(Esempio)</a:t>
            </a:r>
            <a:endParaRPr/>
          </a:p>
          <a:p>
            <a:pPr marL="0" lvl="0" indent="0" algn="l" rtl="0">
              <a:lnSpc>
                <a:spcPct val="100000"/>
              </a:lnSpc>
              <a:spcBef>
                <a:spcPts val="0"/>
              </a:spcBef>
              <a:spcAft>
                <a:spcPts val="0"/>
              </a:spcAft>
              <a:buSzPts val="1400"/>
              <a:buNone/>
            </a:pPr>
            <a:r>
              <a:rPr lang="en-US" b="1"/>
              <a:t>Uguaglianza tra le persone:</a:t>
            </a:r>
            <a:r>
              <a:rPr lang="en-US"/>
              <a:t> </a:t>
            </a:r>
            <a:endParaRPr/>
          </a:p>
          <a:p>
            <a:pPr marL="0" lvl="0" indent="0" algn="l" rtl="0">
              <a:lnSpc>
                <a:spcPct val="100000"/>
              </a:lnSpc>
              <a:spcBef>
                <a:spcPts val="0"/>
              </a:spcBef>
              <a:spcAft>
                <a:spcPts val="0"/>
              </a:spcAft>
              <a:buSzPts val="1400"/>
              <a:buNone/>
            </a:pPr>
            <a:r>
              <a:rPr lang="en-US"/>
              <a:t>Ciò significa che tutti devono avere le stesse possibilità ed essere trattati in modo uguale. Nessuno deve essere trattato in modo diverso a causa del suo sesso, della sua razza o di altre caratteristiche personali. (Esempio)</a:t>
            </a: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30" name="Google Shape;1030;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Dopo aver esaminato i nostri diritti, diamo un'occhiata più da vicino ai nostri doveri di cittadini europei.</a:t>
            </a:r>
            <a:endParaRPr/>
          </a:p>
          <a:p>
            <a:pPr marL="0" marR="0" lvl="0" indent="0" algn="l" rtl="0">
              <a:lnSpc>
                <a:spcPct val="100000"/>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Solidarietà e sostegno ai valori fondamentali</a:t>
            </a:r>
            <a:r>
              <a:rPr lang="en-US" b="1"/>
              <a:t>: </a:t>
            </a:r>
            <a:endParaRPr/>
          </a:p>
          <a:p>
            <a:pPr marL="0" lvl="0" indent="0" algn="l" rtl="0">
              <a:lnSpc>
                <a:spcPct val="100000"/>
              </a:lnSpc>
              <a:spcBef>
                <a:spcPts val="0"/>
              </a:spcBef>
              <a:spcAft>
                <a:spcPts val="0"/>
              </a:spcAft>
              <a:buSzPts val="1400"/>
              <a:buNone/>
            </a:pPr>
            <a:r>
              <a:rPr lang="en-US"/>
              <a:t>Ciò significa che tutti dovrebbero aiutarsi a vicenda e sostenere valori importanti come la libertà e il rispetto. Ad esempio, se si vede qualcuno che ha bisogno o che viene trattato ingiustamente, è bene aiutare e difendere ciò che è giusto.</a:t>
            </a:r>
            <a:endParaRPr/>
          </a:p>
          <a:p>
            <a:pPr marL="0" marR="0" lvl="0" indent="0" algn="l" rtl="0">
              <a:lnSpc>
                <a:spcPct val="100000"/>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Impegno nei processi democratici</a:t>
            </a:r>
            <a:r>
              <a:rPr lang="en-US" b="1"/>
              <a:t>:</a:t>
            </a:r>
            <a:r>
              <a:rPr lang="en-US"/>
              <a:t> </a:t>
            </a:r>
            <a:endParaRPr/>
          </a:p>
          <a:p>
            <a:pPr marL="0" lvl="0" indent="0" algn="l" rtl="0">
              <a:lnSpc>
                <a:spcPct val="100000"/>
              </a:lnSpc>
              <a:spcBef>
                <a:spcPts val="0"/>
              </a:spcBef>
              <a:spcAft>
                <a:spcPts val="0"/>
              </a:spcAft>
              <a:buSzPts val="1400"/>
              <a:buNone/>
            </a:pPr>
            <a:r>
              <a:rPr lang="en-US"/>
              <a:t>Ciò significa che dovreste essere coinvolti nelle decisioni che vengono prese nel vostro Paese. Per esempio, potete votare alle elezioni quando siete abbastanza grandi e potete anche parlare e condividere le vostre opinioni su questioni importanti.</a:t>
            </a:r>
            <a:endParaRPr/>
          </a:p>
          <a:p>
            <a:pPr marL="0" marR="0" lvl="0" indent="0" algn="l" rtl="0">
              <a:lnSpc>
                <a:spcPct val="100000"/>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Contribuire alla società e all'economia</a:t>
            </a:r>
            <a:r>
              <a:rPr lang="en-US" b="1"/>
              <a:t>:</a:t>
            </a:r>
            <a:r>
              <a:rPr lang="en-US"/>
              <a:t> </a:t>
            </a:r>
            <a:endParaRPr/>
          </a:p>
          <a:p>
            <a:pPr marL="0" lvl="0" indent="0" algn="l" rtl="0">
              <a:lnSpc>
                <a:spcPct val="100000"/>
              </a:lnSpc>
              <a:spcBef>
                <a:spcPts val="0"/>
              </a:spcBef>
              <a:spcAft>
                <a:spcPts val="0"/>
              </a:spcAft>
              <a:buSzPts val="1400"/>
              <a:buNone/>
            </a:pPr>
            <a:r>
              <a:rPr lang="en-US"/>
              <a:t>Ciò significa che ognuno dovrebbe cercare di aiutare la propria comunità e contribuire all'economia. Per esempio, si può dare una mano nelle attività della comunità e, in seguito, quando si lavora, si contribuisce pagando le tasse e creando valore attraverso il proprio lavoro.</a:t>
            </a:r>
            <a:endParaRPr/>
          </a:p>
          <a:p>
            <a:pPr marL="0" lvl="0" indent="0" algn="l" rtl="0">
              <a:lnSpc>
                <a:spcPct val="100000"/>
              </a:lnSpc>
              <a:spcBef>
                <a:spcPts val="0"/>
              </a:spcBef>
              <a:spcAft>
                <a:spcPts val="0"/>
              </a:spcAft>
              <a:buSzPts val="1400"/>
              <a:buNone/>
            </a:pPr>
            <a:r>
              <a:rPr lang="en-US" b="1"/>
              <a:t>Rispetto della legge:</a:t>
            </a:r>
            <a:r>
              <a:rPr lang="en-US"/>
              <a:t> </a:t>
            </a:r>
            <a:endParaRPr/>
          </a:p>
          <a:p>
            <a:pPr marL="0" lvl="0" indent="0" algn="l" rtl="0">
              <a:lnSpc>
                <a:spcPct val="100000"/>
              </a:lnSpc>
              <a:spcBef>
                <a:spcPts val="0"/>
              </a:spcBef>
              <a:spcAft>
                <a:spcPts val="0"/>
              </a:spcAft>
              <a:buSzPts val="1400"/>
              <a:buNone/>
            </a:pPr>
            <a:r>
              <a:rPr lang="en-US"/>
              <a:t>Ciò significa che dovete seguire le regole e le leggi del vostro Paese. Ad esempio, se ci sono leggi sulla sicurezza o sul comportamento, è importante rispettarle per garantire la sicurezza di tutti e il corretto svolgimento delle attività.</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73" name="Google Shape;1073;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5" name="Google Shape;1115;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b="0"/>
              <a:t>Giochiamo per capire meglio i nostri compiti.</a:t>
            </a:r>
            <a:endParaRPr/>
          </a:p>
          <a:p>
            <a:pPr marL="0" lvl="0" indent="0" algn="l" rtl="0">
              <a:lnSpc>
                <a:spcPct val="100000"/>
              </a:lnSpc>
              <a:spcBef>
                <a:spcPts val="0"/>
              </a:spcBef>
              <a:spcAft>
                <a:spcPts val="0"/>
              </a:spcAft>
              <a:buClr>
                <a:schemeClr val="dk1"/>
              </a:buClr>
              <a:buSzPts val="1200"/>
              <a:buFont typeface="Noto Sans Symbols"/>
              <a:buNone/>
            </a:pPr>
            <a:r>
              <a:rPr lang="en-US" b="1"/>
              <a:t>Roleplay : “Doveri del cittadino"</a:t>
            </a:r>
            <a:endParaRPr/>
          </a:p>
          <a:p>
            <a:pPr marL="0" lvl="0" indent="0" algn="l" rtl="0">
              <a:lnSpc>
                <a:spcPct val="100000"/>
              </a:lnSpc>
              <a:spcBef>
                <a:spcPts val="0"/>
              </a:spcBef>
              <a:spcAft>
                <a:spcPts val="0"/>
              </a:spcAft>
              <a:buSzPts val="1400"/>
              <a:buNone/>
            </a:pPr>
            <a:r>
              <a:rPr lang="en-US" b="1"/>
              <a:t>Obiettivo:</a:t>
            </a:r>
            <a:r>
              <a:rPr lang="en-US"/>
              <a:t> Aiutare gli studenti a comprendere e mettere in pratica i loro doveri di cittadini europei attraverso scenari semplici e coinvolgenti..</a:t>
            </a:r>
            <a:endParaRPr/>
          </a:p>
          <a:p>
            <a:pPr marL="0" lvl="0" indent="0" algn="l" rtl="0">
              <a:lnSpc>
                <a:spcPct val="100000"/>
              </a:lnSpc>
              <a:spcBef>
                <a:spcPts val="0"/>
              </a:spcBef>
              <a:spcAft>
                <a:spcPts val="0"/>
              </a:spcAft>
              <a:buSzPts val="1400"/>
              <a:buNone/>
            </a:pPr>
            <a:r>
              <a:rPr lang="en-US" b="1"/>
              <a:t>Materiali Necessari:</a:t>
            </a:r>
            <a:endParaRPr/>
          </a:p>
          <a:p>
            <a:pPr marL="171450" lvl="0" indent="-171450" algn="l" rtl="0">
              <a:lnSpc>
                <a:spcPct val="100000"/>
              </a:lnSpc>
              <a:spcBef>
                <a:spcPts val="0"/>
              </a:spcBef>
              <a:spcAft>
                <a:spcPts val="0"/>
              </a:spcAft>
              <a:buClr>
                <a:schemeClr val="dk1"/>
              </a:buClr>
              <a:buSzPts val="1200"/>
              <a:buFont typeface="Arial"/>
              <a:buChar char="•"/>
            </a:pPr>
            <a:r>
              <a:rPr lang="en-US"/>
              <a:t>Schede di scenario (con brevi situazioni relative a ciascun compito)</a:t>
            </a:r>
            <a:endParaRPr/>
          </a:p>
          <a:p>
            <a:pPr marL="171450" lvl="0" indent="-171450" algn="l" rtl="0">
              <a:lnSpc>
                <a:spcPct val="100000"/>
              </a:lnSpc>
              <a:spcBef>
                <a:spcPts val="0"/>
              </a:spcBef>
              <a:spcAft>
                <a:spcPts val="0"/>
              </a:spcAft>
              <a:buClr>
                <a:schemeClr val="dk1"/>
              </a:buClr>
              <a:buSzPts val="1200"/>
              <a:buFont typeface="Arial"/>
              <a:buChar char="•"/>
            </a:pPr>
            <a:r>
              <a:rPr lang="en-US"/>
              <a:t>Note adesive o pennarelli</a:t>
            </a:r>
            <a:endParaRPr/>
          </a:p>
          <a:p>
            <a:pPr marL="0" lvl="0" indent="0" algn="l" rtl="0">
              <a:lnSpc>
                <a:spcPct val="100000"/>
              </a:lnSpc>
              <a:spcBef>
                <a:spcPts val="0"/>
              </a:spcBef>
              <a:spcAft>
                <a:spcPts val="0"/>
              </a:spcAft>
              <a:buClr>
                <a:schemeClr val="dk1"/>
              </a:buClr>
              <a:buSzPts val="1200"/>
              <a:buFont typeface="Arial"/>
              <a:buNone/>
            </a:pPr>
            <a:r>
              <a:rPr lang="en-US" b="1"/>
              <a:t>Istruzioni:</a:t>
            </a:r>
            <a:endParaRPr/>
          </a:p>
          <a:p>
            <a:pPr marL="0" lvl="0" indent="0" algn="l" rtl="0">
              <a:lnSpc>
                <a:spcPct val="100000"/>
              </a:lnSpc>
              <a:spcBef>
                <a:spcPts val="0"/>
              </a:spcBef>
              <a:spcAft>
                <a:spcPts val="0"/>
              </a:spcAft>
              <a:buClr>
                <a:schemeClr val="dk1"/>
              </a:buClr>
              <a:buSzPts val="1200"/>
              <a:buFont typeface="Play"/>
              <a:buAutoNum type="arabicPeriod"/>
            </a:pPr>
            <a:r>
              <a:rPr lang="en-US" b="1"/>
              <a:t>Introduzione (5 minuti):</a:t>
            </a:r>
            <a:r>
              <a:rPr lang="en-US"/>
              <a:t> Spiegate che il gioco di oggi li aiuterà a capire i loro doveri di cittadini europei. Questi doveri includono aiutare gli altri, essere coinvolti nelle decisioni, contribuire alla comunità e rispettare la legge.</a:t>
            </a:r>
            <a:endParaRPr/>
          </a:p>
          <a:p>
            <a:pPr marL="0" lvl="0" indent="0" algn="l" rtl="0">
              <a:lnSpc>
                <a:spcPct val="100000"/>
              </a:lnSpc>
              <a:spcBef>
                <a:spcPts val="0"/>
              </a:spcBef>
              <a:spcAft>
                <a:spcPts val="0"/>
              </a:spcAft>
              <a:buClr>
                <a:schemeClr val="dk1"/>
              </a:buClr>
              <a:buSzPts val="1200"/>
              <a:buFont typeface="Play"/>
              <a:buAutoNum type="arabicPeriod"/>
            </a:pPr>
            <a:r>
              <a:rPr lang="en-US" b="1"/>
              <a:t>Attività di gruppo (15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Dividi gli student in piccoli gruppi.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Ogni gruppo ha a disposizione una serie di carte di scenario, ognuna delle quali rappresenta uno dei quattro compiti:</a:t>
            </a:r>
            <a:endParaRPr/>
          </a:p>
          <a:p>
            <a:pPr marL="1143000" lvl="2" indent="-228600" algn="l" rtl="0">
              <a:lnSpc>
                <a:spcPct val="100000"/>
              </a:lnSpc>
              <a:spcBef>
                <a:spcPts val="0"/>
              </a:spcBef>
              <a:spcAft>
                <a:spcPts val="0"/>
              </a:spcAft>
              <a:buClr>
                <a:srgbClr val="402B2B"/>
              </a:buClr>
              <a:buSzPts val="1200"/>
              <a:buFont typeface="Play"/>
              <a:buAutoNum type="arabicPeriod"/>
            </a:pPr>
            <a:r>
              <a:rPr lang="en-US" sz="1200" b="1">
                <a:solidFill>
                  <a:srgbClr val="402B2B"/>
                </a:solidFill>
                <a:latin typeface="Play"/>
                <a:ea typeface="Play"/>
                <a:cs typeface="Play"/>
                <a:sym typeface="Play"/>
              </a:rPr>
              <a:t>Solidarietà e sostegno ai valori fondamentali</a:t>
            </a:r>
            <a:r>
              <a:rPr lang="en-US" b="1"/>
              <a:t>:</a:t>
            </a:r>
            <a:r>
              <a:rPr lang="en-US"/>
              <a:t> "Vedete un compagno di classe vittima di bullismo. Come potete aiutarlo?"</a:t>
            </a:r>
            <a:endParaRPr/>
          </a:p>
          <a:p>
            <a:pPr marL="1143000" lvl="2" indent="-228600" algn="l" rtl="0">
              <a:lnSpc>
                <a:spcPct val="100000"/>
              </a:lnSpc>
              <a:spcBef>
                <a:spcPts val="0"/>
              </a:spcBef>
              <a:spcAft>
                <a:spcPts val="0"/>
              </a:spcAft>
              <a:buClr>
                <a:srgbClr val="402B2B"/>
              </a:buClr>
              <a:buSzPts val="1200"/>
              <a:buFont typeface="Play"/>
              <a:buAutoNum type="arabicPeriod"/>
            </a:pPr>
            <a:r>
              <a:rPr lang="en-US" sz="1200" b="1">
                <a:solidFill>
                  <a:srgbClr val="402B2B"/>
                </a:solidFill>
                <a:latin typeface="Play"/>
                <a:ea typeface="Play"/>
                <a:cs typeface="Play"/>
                <a:sym typeface="Play"/>
              </a:rPr>
              <a:t>Impegno nei processi democratici</a:t>
            </a:r>
            <a:r>
              <a:rPr lang="en-US" b="1"/>
              <a:t>:</a:t>
            </a:r>
            <a:r>
              <a:rPr lang="en-US"/>
              <a:t> "La vostra scuola sta votando per decidere una nuova attività di club. Come potete partecipare e far valere la vostra opinione?"</a:t>
            </a:r>
            <a:endParaRPr/>
          </a:p>
          <a:p>
            <a:pPr marL="1143000" lvl="2" indent="-228600" algn="l" rtl="0">
              <a:lnSpc>
                <a:spcPct val="100000"/>
              </a:lnSpc>
              <a:spcBef>
                <a:spcPts val="0"/>
              </a:spcBef>
              <a:spcAft>
                <a:spcPts val="0"/>
              </a:spcAft>
              <a:buClr>
                <a:srgbClr val="402B2B"/>
              </a:buClr>
              <a:buSzPts val="1200"/>
              <a:buFont typeface="Play"/>
              <a:buAutoNum type="arabicPeriod"/>
            </a:pPr>
            <a:r>
              <a:rPr lang="en-US" sz="1200" b="1">
                <a:solidFill>
                  <a:srgbClr val="402B2B"/>
                </a:solidFill>
                <a:latin typeface="Play"/>
                <a:ea typeface="Play"/>
                <a:cs typeface="Play"/>
                <a:sym typeface="Play"/>
              </a:rPr>
              <a:t>Contribuire alla società e all'economia</a:t>
            </a:r>
            <a:r>
              <a:rPr lang="en-US" b="1"/>
              <a:t>:</a:t>
            </a:r>
            <a:r>
              <a:rPr lang="en-US"/>
              <a:t> "C'è una giornata di pulizia della comunità. Cosa potete fare per dare una mano?"</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Rispetto della legge:</a:t>
            </a:r>
            <a:r>
              <a:rPr lang="en-US"/>
              <a:t> "Una regola a scuola dice che bisogna indossare il casco quando si va in bicicletta. Perché è importante seguire questa regola?"</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Ogni gruppo discuterà e reciterà il proprio scenario, mostrando come gestirebbe la situazione in base al dovere che rappresenta.</a:t>
            </a:r>
            <a:endParaRPr/>
          </a:p>
          <a:p>
            <a:pPr marL="0" lvl="0" indent="0" algn="l" rtl="0">
              <a:lnSpc>
                <a:spcPct val="100000"/>
              </a:lnSpc>
              <a:spcBef>
                <a:spcPts val="0"/>
              </a:spcBef>
              <a:spcAft>
                <a:spcPts val="0"/>
              </a:spcAft>
              <a:buClr>
                <a:schemeClr val="dk1"/>
              </a:buClr>
              <a:buSzPts val="1200"/>
              <a:buFont typeface="Play"/>
              <a:buAutoNum type="arabicPeriod"/>
            </a:pPr>
            <a:r>
              <a:rPr lang="en-US" b="1"/>
              <a:t>Presentazione e Discussione (10/15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Dopo che i gruppi hanno messo in scena i loro scenari, invitateli a condividere le loro idee e le loro azioni con la classe.</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Discutere:</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a:t>In che modo le loro azioni rispecchiano ciascun dovere?</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a:t>Perché è importante adempiere a questi doveri come cittadini europei?</a:t>
            </a:r>
            <a:endParaRPr/>
          </a:p>
          <a:p>
            <a:pPr marL="0" lvl="0" indent="0" algn="l" rtl="0">
              <a:lnSpc>
                <a:spcPct val="100000"/>
              </a:lnSpc>
              <a:spcBef>
                <a:spcPts val="0"/>
              </a:spcBef>
              <a:spcAft>
                <a:spcPts val="0"/>
              </a:spcAft>
              <a:buClr>
                <a:schemeClr val="dk1"/>
              </a:buClr>
              <a:buSzPts val="1200"/>
              <a:buFont typeface="Play"/>
              <a:buAutoNum type="arabicPeriod"/>
            </a:pPr>
            <a:r>
              <a:rPr lang="en-US" b="1"/>
              <a:t>Conclusioni (5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Riassumete sottolineando come questi doveri contribuiscano a creare una comunità migliore e a garantire a tutti un trattamento equo e rispettoso. </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Spiegare che l'adempimento di questi doveri contribuisce ad avere un impatto positivo sulla propria vita e su quella degli altri..</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116" name="Google Shape;1116;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6" name="Google Shape;113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Parliamo di cosa significa essere un </a:t>
            </a:r>
            <a:r>
              <a:rPr lang="en-US" b="1"/>
              <a:t>cittadino globale</a:t>
            </a:r>
            <a:r>
              <a:rPr lang="en-US"/>
              <a:t>. Un cittadino globale è una persona che si sente legata alle persone di tutto il mondo, non solo al proprio Paese. Questo significa interessarsi alle questioni globali e cercare di rendere il mondo un posto migliore per tutti..</a:t>
            </a: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137" name="Google Shape;113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5" name="Google Shape;115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Noto Sans Symbols"/>
              <a:buChar char="☺"/>
            </a:pPr>
            <a:r>
              <a:rPr lang="en-US"/>
              <a:t>Vediamo alcuni dei principi che un cittadino globale deve conoscere.</a:t>
            </a:r>
            <a:endParaRPr sz="1200" b="1">
              <a:solidFill>
                <a:srgbClr val="FFFBF2"/>
              </a:solidFill>
              <a:latin typeface="Ultra"/>
              <a:ea typeface="Ultra"/>
              <a:cs typeface="Ultra"/>
              <a:sym typeface="Ultra"/>
            </a:endParaRPr>
          </a:p>
          <a:p>
            <a:pPr marL="171450" marR="0" lvl="0" indent="-9525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Persone, Gruppi e Società</a:t>
            </a:r>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Ogni persona fa parte di molti gruppi, come la famiglia, scuola o una squadra sportiva.</a:t>
            </a:r>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Questi gruppi, insieme alle organizzazioni lavorative e alle comunità, </a:t>
            </a:r>
            <a:r>
              <a:rPr lang="en-US" sz="1200" b="1">
                <a:solidFill>
                  <a:srgbClr val="000000"/>
                </a:solidFill>
                <a:latin typeface="Atkinson Hyperlegible"/>
                <a:ea typeface="Atkinson Hyperlegible"/>
                <a:cs typeface="Atkinson Hyperlegible"/>
                <a:sym typeface="Atkinson Hyperlegible"/>
              </a:rPr>
              <a:t>costituiscono la società.</a:t>
            </a:r>
            <a:r>
              <a:rPr lang="en-US" sz="1200">
                <a:solidFill>
                  <a:srgbClr val="000000"/>
                </a:solidFill>
                <a:latin typeface="Atkinson Hyperlegible"/>
                <a:ea typeface="Atkinson Hyperlegible"/>
                <a:cs typeface="Atkinson Hyperlegible"/>
                <a:sym typeface="Atkinson Hyperlegible"/>
              </a:rPr>
              <a:t>  Insieme, contribuiscono a plasmare elementi come l'</a:t>
            </a:r>
            <a:r>
              <a:rPr lang="en-US" sz="1200" b="1">
                <a:solidFill>
                  <a:srgbClr val="000000"/>
                </a:solidFill>
                <a:latin typeface="Atkinson Hyperlegible"/>
                <a:ea typeface="Atkinson Hyperlegible"/>
                <a:cs typeface="Atkinson Hyperlegible"/>
                <a:sym typeface="Atkinson Hyperlegible"/>
              </a:rPr>
              <a:t>economia</a:t>
            </a:r>
            <a:r>
              <a:rPr lang="en-US" sz="1200">
                <a:solidFill>
                  <a:srgbClr val="000000"/>
                </a:solidFill>
                <a:latin typeface="Atkinson Hyperlegible"/>
                <a:ea typeface="Atkinson Hyperlegible"/>
                <a:cs typeface="Atkinson Hyperlegible"/>
                <a:sym typeface="Atkinson Hyperlegible"/>
              </a:rPr>
              <a:t> (denaro e posti di lavoro), la </a:t>
            </a:r>
            <a:r>
              <a:rPr lang="en-US" sz="1200" b="1">
                <a:solidFill>
                  <a:srgbClr val="000000"/>
                </a:solidFill>
                <a:latin typeface="Atkinson Hyperlegible"/>
                <a:ea typeface="Atkinson Hyperlegible"/>
                <a:cs typeface="Atkinson Hyperlegible"/>
                <a:sym typeface="Atkinson Hyperlegible"/>
              </a:rPr>
              <a:t>cultura</a:t>
            </a:r>
            <a:r>
              <a:rPr lang="en-US" sz="1200">
                <a:solidFill>
                  <a:srgbClr val="000000"/>
                </a:solidFill>
                <a:latin typeface="Atkinson Hyperlegible"/>
                <a:ea typeface="Atkinson Hyperlegible"/>
                <a:cs typeface="Atkinson Hyperlegible"/>
                <a:sym typeface="Atkinson Hyperlegible"/>
              </a:rPr>
              <a:t> (tradizioni, credenze) e stili di vita.</a:t>
            </a:r>
            <a:endParaRPr sz="1200">
              <a:solidFill>
                <a:srgbClr val="000000"/>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Valori Europei</a:t>
            </a:r>
            <a:endParaRPr sz="1200" b="1">
              <a:solidFill>
                <a:srgbClr val="FFFBF2"/>
              </a:solidFill>
              <a:latin typeface="Ultra"/>
              <a:ea typeface="Ultra"/>
              <a:cs typeface="Ultra"/>
              <a:sym typeface="Ultra"/>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Ogni persona deve essere trattata con rispetto, la sua libertà deve essere protetta e deve godere di pari diritti.</a:t>
            </a:r>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Queste regole sono contenute nel </a:t>
            </a:r>
            <a:r>
              <a:rPr lang="en-US" sz="1200" b="1">
                <a:solidFill>
                  <a:srgbClr val="000000"/>
                </a:solidFill>
                <a:latin typeface="Atkinson Hyperlegible"/>
                <a:ea typeface="Atkinson Hyperlegible"/>
                <a:cs typeface="Atkinson Hyperlegible"/>
                <a:sym typeface="Atkinson Hyperlegible"/>
              </a:rPr>
              <a:t>Trattato sull'Unione europea</a:t>
            </a:r>
            <a:r>
              <a:rPr lang="en-US" sz="1200">
                <a:solidFill>
                  <a:srgbClr val="000000"/>
                </a:solidFill>
                <a:latin typeface="Atkinson Hyperlegible"/>
                <a:ea typeface="Atkinson Hyperlegible"/>
                <a:cs typeface="Atkinson Hyperlegible"/>
                <a:sym typeface="Atkinson Hyperlegible"/>
              </a:rPr>
              <a:t> e nella </a:t>
            </a:r>
            <a:r>
              <a:rPr lang="en-US" sz="1200" b="1">
                <a:solidFill>
                  <a:srgbClr val="000000"/>
                </a:solidFill>
                <a:latin typeface="Atkinson Hyperlegible"/>
                <a:ea typeface="Atkinson Hyperlegible"/>
                <a:cs typeface="Atkinson Hyperlegible"/>
                <a:sym typeface="Atkinson Hyperlegible"/>
              </a:rPr>
              <a:t>Carta dei diritti fondamentali</a:t>
            </a:r>
            <a:r>
              <a:rPr lang="en-US" sz="1200">
                <a:solidFill>
                  <a:srgbClr val="000000"/>
                </a:solidFill>
                <a:latin typeface="Atkinson Hyperlegible"/>
                <a:ea typeface="Atkinson Hyperlegible"/>
                <a:cs typeface="Atkinson Hyperlegible"/>
                <a:sym typeface="Atkinson Hyperlegible"/>
              </a:rPr>
              <a:t>, che tutti i Paesi si impegnano a rispettare.</a:t>
            </a:r>
            <a:endParaRPr/>
          </a:p>
          <a:p>
            <a:pPr marL="0" lvl="0" indent="0" algn="l" rtl="0">
              <a:lnSpc>
                <a:spcPct val="220500"/>
              </a:lnSpc>
              <a:spcBef>
                <a:spcPts val="0"/>
              </a:spcBef>
              <a:spcAft>
                <a:spcPts val="0"/>
              </a:spcAft>
              <a:buSzPts val="1400"/>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rgbClr val="FFFBF2"/>
              </a:buClr>
              <a:buSzPts val="1200"/>
              <a:buFont typeface="Noto Sans Symbols"/>
              <a:buNone/>
            </a:pPr>
            <a:r>
              <a:rPr lang="en-US" sz="1200" b="1">
                <a:solidFill>
                  <a:srgbClr val="FFFBF2"/>
                </a:solidFill>
                <a:latin typeface="Ultra"/>
                <a:ea typeface="Ultra"/>
                <a:cs typeface="Ultra"/>
                <a:sym typeface="Ultra"/>
              </a:rPr>
              <a:t>Storia ed eventi mondiali</a:t>
            </a:r>
            <a:endParaRPr sz="1200" b="1">
              <a:solidFill>
                <a:srgbClr val="FFFBF2"/>
              </a:solidFill>
              <a:latin typeface="Ultra"/>
              <a:ea typeface="Ultra"/>
              <a:cs typeface="Ultra"/>
              <a:sym typeface="Ultra"/>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Per essere un buon cittadino globale, è </a:t>
            </a:r>
            <a:r>
              <a:rPr lang="en-US" sz="1200" b="1">
                <a:solidFill>
                  <a:srgbClr val="000000"/>
                </a:solidFill>
                <a:latin typeface="Atkinson Hyperlegible"/>
                <a:ea typeface="Atkinson Hyperlegible"/>
                <a:cs typeface="Atkinson Hyperlegible"/>
                <a:sym typeface="Atkinson Hyperlegible"/>
              </a:rPr>
              <a:t>necessario capire cosa sta accadendo oggi nel mondo e perché è importante</a:t>
            </a:r>
            <a:r>
              <a:rPr lang="en-US" sz="1200">
                <a:solidFill>
                  <a:srgbClr val="000000"/>
                </a:solidFill>
                <a:latin typeface="Atkinson Hyperlegible"/>
                <a:ea typeface="Atkinson Hyperlegible"/>
                <a:cs typeface="Atkinson Hyperlegible"/>
                <a:sym typeface="Atkinson Hyperlegible"/>
              </a:rPr>
              <a:t>. I cambiamenti climatici, le guerre e le proteste riguardano tutti. </a:t>
            </a:r>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È importante </a:t>
            </a:r>
            <a:r>
              <a:rPr lang="en-US" sz="1200" b="1">
                <a:solidFill>
                  <a:srgbClr val="000000"/>
                </a:solidFill>
                <a:latin typeface="Atkinson Hyperlegible"/>
                <a:ea typeface="Atkinson Hyperlegible"/>
                <a:cs typeface="Atkinson Hyperlegible"/>
                <a:sym typeface="Atkinson Hyperlegible"/>
              </a:rPr>
              <a:t>imparare dalla storia</a:t>
            </a:r>
            <a:r>
              <a:rPr lang="en-US" sz="1200">
                <a:solidFill>
                  <a:srgbClr val="000000"/>
                </a:solidFill>
                <a:latin typeface="Atkinson Hyperlegible"/>
                <a:ea typeface="Atkinson Hyperlegible"/>
                <a:cs typeface="Atkinson Hyperlegible"/>
                <a:sym typeface="Atkinson Hyperlegible"/>
              </a:rPr>
              <a:t>, ad esempio da come eventi come la Seconda Guerra Mondiale o la caduta del Muro di Berlino hanno cambiato l'Europa e il mondo.</a:t>
            </a:r>
            <a:endParaRPr sz="1200">
              <a:solidFill>
                <a:srgbClr val="000000"/>
              </a:solidFill>
              <a:latin typeface="Atkinson Hyperlegible"/>
              <a:ea typeface="Atkinson Hyperlegible"/>
              <a:cs typeface="Atkinson Hyperlegible"/>
              <a:sym typeface="Atkinson Hyperlegible"/>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a:t>
            </a:r>
            <a:endParaRPr/>
          </a:p>
          <a:p>
            <a:pPr marL="0" marR="0" lvl="0" indent="0" algn="l" rtl="0">
              <a:lnSpc>
                <a:spcPct val="220500"/>
              </a:lnSpc>
              <a:spcBef>
                <a:spcPts val="0"/>
              </a:spcBef>
              <a:spcAft>
                <a:spcPts val="0"/>
              </a:spcAft>
              <a:buClr>
                <a:srgbClr val="FFFBF2"/>
              </a:buClr>
              <a:buSzPts val="1200"/>
              <a:buFont typeface="Ultra"/>
              <a:buNone/>
            </a:pPr>
            <a:r>
              <a:rPr lang="en-US" sz="1200" b="1">
                <a:solidFill>
                  <a:srgbClr val="FFFBF2"/>
                </a:solidFill>
                <a:latin typeface="Ultra"/>
                <a:ea typeface="Ultra"/>
                <a:cs typeface="Ultra"/>
                <a:sym typeface="Ultra"/>
              </a:rPr>
              <a:t>Diversità ed identità culturale</a:t>
            </a:r>
            <a:endParaRPr sz="1200" b="1">
              <a:solidFill>
                <a:srgbClr val="FFFBF2"/>
              </a:solidFill>
              <a:latin typeface="Ultra"/>
              <a:ea typeface="Ultra"/>
              <a:cs typeface="Ultra"/>
              <a:sym typeface="Ultra"/>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Un cittadino globale comprende che le </a:t>
            </a:r>
            <a:r>
              <a:rPr lang="en-US" sz="1200" b="1">
                <a:solidFill>
                  <a:srgbClr val="000000"/>
                </a:solidFill>
                <a:latin typeface="Atkinson Hyperlegible"/>
                <a:ea typeface="Atkinson Hyperlegible"/>
                <a:cs typeface="Atkinson Hyperlegible"/>
                <a:sym typeface="Atkinson Hyperlegible"/>
              </a:rPr>
              <a:t>persone hanno lingue, tradizioni e modi di vita diversi</a:t>
            </a:r>
            <a:r>
              <a:rPr lang="en-US" sz="1200">
                <a:solidFill>
                  <a:srgbClr val="000000"/>
                </a:solidFill>
                <a:latin typeface="Atkinson Hyperlegible"/>
                <a:ea typeface="Atkinson Hyperlegible"/>
                <a:cs typeface="Atkinson Hyperlegible"/>
                <a:sym typeface="Atkinson Hyperlegible"/>
              </a:rPr>
              <a:t> e che queste differenze rendono il mondo più interessante e connesso. </a:t>
            </a:r>
            <a:endParaRPr/>
          </a:p>
          <a:p>
            <a:pPr marL="0" lvl="0" indent="0" algn="l" rtl="0">
              <a:lnSpc>
                <a:spcPct val="220500"/>
              </a:lnSpc>
              <a:spcBef>
                <a:spcPts val="0"/>
              </a:spcBef>
              <a:spcAft>
                <a:spcPts val="0"/>
              </a:spcAft>
              <a:buSzPts val="1400"/>
              <a:buNone/>
            </a:pPr>
            <a:r>
              <a:rPr lang="en-US" sz="1200">
                <a:solidFill>
                  <a:srgbClr val="000000"/>
                </a:solidFill>
                <a:latin typeface="Atkinson Hyperlegible"/>
                <a:ea typeface="Atkinson Hyperlegible"/>
                <a:cs typeface="Atkinson Hyperlegible"/>
                <a:sym typeface="Atkinson Hyperlegible"/>
              </a:rPr>
              <a:t>Allo stesso tempo, </a:t>
            </a:r>
            <a:r>
              <a:rPr lang="en-US" sz="1200" b="1">
                <a:solidFill>
                  <a:srgbClr val="000000"/>
                </a:solidFill>
                <a:latin typeface="Atkinson Hyperlegible"/>
                <a:ea typeface="Atkinson Hyperlegible"/>
                <a:cs typeface="Atkinson Hyperlegible"/>
                <a:sym typeface="Atkinson Hyperlegible"/>
              </a:rPr>
              <a:t>persone di diversa provenienza condividono valori comuni, come il rispetto reciproco e la collaborazione.</a:t>
            </a:r>
            <a:endParaRPr sz="1200" b="1">
              <a:solidFill>
                <a:srgbClr val="000000"/>
              </a:solidFill>
              <a:latin typeface="Atkinson Hyperlegible"/>
              <a:ea typeface="Atkinson Hyperlegible"/>
              <a:cs typeface="Atkinson Hyperlegible"/>
              <a:sym typeface="Atkinson Hyperlegible"/>
            </a:endParaRPr>
          </a:p>
          <a:p>
            <a:pPr marL="0" marR="0" lvl="0" indent="0" algn="l" rtl="0">
              <a:lnSpc>
                <a:spcPct val="220500"/>
              </a:lnSpc>
              <a:spcBef>
                <a:spcPts val="0"/>
              </a:spcBef>
              <a:spcAft>
                <a:spcPts val="0"/>
              </a:spcAft>
              <a:buClr>
                <a:schemeClr val="dk1"/>
              </a:buClr>
              <a:buSzPts val="1200"/>
              <a:buFont typeface="Arial"/>
              <a:buNone/>
            </a:pPr>
            <a:endParaRPr sz="1200" b="1">
              <a:solidFill>
                <a:srgbClr val="000000"/>
              </a:solidFill>
              <a:latin typeface="Atkinson Hyperlegible"/>
              <a:ea typeface="Atkinson Hyperlegible"/>
              <a:cs typeface="Atkinson Hyperlegible"/>
              <a:sym typeface="Atkinson Hyperlegible"/>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marR="0" lvl="0" indent="0" algn="l" rtl="0">
              <a:lnSpc>
                <a:spcPct val="220500"/>
              </a:lnSpc>
              <a:spcBef>
                <a:spcPts val="0"/>
              </a:spcBef>
              <a:spcAft>
                <a:spcPts val="0"/>
              </a:spcAft>
              <a:buClr>
                <a:schemeClr val="dk1"/>
              </a:buClr>
              <a:buSzPts val="1200"/>
              <a:buFont typeface="Arial"/>
              <a:buNone/>
            </a:pPr>
            <a:endParaRPr sz="1200" b="1">
              <a:solidFill>
                <a:srgbClr val="000000"/>
              </a:solidFill>
              <a:latin typeface="Atkinson Hyperlegible"/>
              <a:ea typeface="Atkinson Hyperlegible"/>
              <a:cs typeface="Atkinson Hyperlegible"/>
              <a:sym typeface="Atkinson Hyperlegible"/>
            </a:endParaRPr>
          </a:p>
          <a:p>
            <a:pPr marL="0" marR="0" lvl="0" indent="0" algn="l" rtl="0">
              <a:lnSpc>
                <a:spcPct val="220500"/>
              </a:lnSpc>
              <a:spcBef>
                <a:spcPts val="0"/>
              </a:spcBef>
              <a:spcAft>
                <a:spcPts val="0"/>
              </a:spcAft>
              <a:buClr>
                <a:schemeClr val="dk1"/>
              </a:buClr>
              <a:buSzPts val="1200"/>
              <a:buFont typeface="Arial"/>
              <a:buNone/>
            </a:pPr>
            <a:endParaRPr sz="1200" b="1">
              <a:solidFill>
                <a:srgbClr val="FFFBF2"/>
              </a:solidFill>
              <a:latin typeface="Ultra"/>
              <a:ea typeface="Ultra"/>
              <a:cs typeface="Ultra"/>
              <a:sym typeface="Ultra"/>
            </a:endParaRPr>
          </a:p>
          <a:p>
            <a:pPr marL="0" lvl="0" indent="0" algn="l" rtl="0">
              <a:lnSpc>
                <a:spcPct val="220500"/>
              </a:lnSpc>
              <a:spcBef>
                <a:spcPts val="0"/>
              </a:spcBef>
              <a:spcAft>
                <a:spcPts val="0"/>
              </a:spcAft>
              <a:buSzPts val="1400"/>
              <a:buNone/>
            </a:pPr>
            <a:endParaRPr sz="1200">
              <a:solidFill>
                <a:srgbClr val="000000"/>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marR="0" lvl="0" indent="0" algn="l" rtl="0">
              <a:lnSpc>
                <a:spcPct val="100000"/>
              </a:lnSpc>
              <a:spcBef>
                <a:spcPts val="0"/>
              </a:spcBef>
              <a:spcAft>
                <a:spcPts val="0"/>
              </a:spcAft>
              <a:buClr>
                <a:schemeClr val="dk1"/>
              </a:buClr>
              <a:buSzPts val="1200"/>
              <a:buFont typeface="Noto Sans Symbols"/>
              <a:buNone/>
            </a:pPr>
            <a:endParaRPr sz="1200" b="1">
              <a:solidFill>
                <a:srgbClr val="FFFBF2"/>
              </a:solidFill>
              <a:latin typeface="Ultra"/>
              <a:ea typeface="Ultra"/>
              <a:cs typeface="Ultra"/>
              <a:sym typeface="Ultra"/>
            </a:endParaRPr>
          </a:p>
          <a:p>
            <a:pPr marL="0" lvl="0" indent="0" algn="l" rtl="0">
              <a:lnSpc>
                <a:spcPct val="100000"/>
              </a:lnSpc>
              <a:spcBef>
                <a:spcPts val="0"/>
              </a:spcBef>
              <a:spcAft>
                <a:spcPts val="0"/>
              </a:spcAft>
              <a:buSzPts val="1400"/>
              <a:buNone/>
            </a:pPr>
            <a:endParaRPr/>
          </a:p>
        </p:txBody>
      </p:sp>
      <p:sp>
        <p:nvSpPr>
          <p:cNvPr id="1156" name="Google Shape;1156;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8" name="Google Shape;118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L'Europa è costruita su alcuni importanti valori condivisi su cui tutti concordano, vediamoli nel dettaglio. Questi valori sono sanciti dall'articolo 2 del Trattato sull'Unione europea e dalla Carta dei diritti fondamentali..</a:t>
            </a:r>
            <a:endParaRPr/>
          </a:p>
          <a:p>
            <a:pPr marL="0" lvl="0" indent="0" algn="l" rtl="0">
              <a:lnSpc>
                <a:spcPct val="100000"/>
              </a:lnSpc>
              <a:spcBef>
                <a:spcPts val="0"/>
              </a:spcBef>
              <a:spcAft>
                <a:spcPts val="0"/>
              </a:spcAft>
              <a:buClr>
                <a:schemeClr val="dk1"/>
              </a:buClr>
              <a:buSzPts val="1200"/>
              <a:buFont typeface="Play"/>
              <a:buAutoNum type="arabicPeriod"/>
            </a:pPr>
            <a:r>
              <a:rPr lang="en-US" b="1"/>
              <a:t>Rispetto della dignità umana: </a:t>
            </a:r>
            <a:r>
              <a:rPr lang="en-US" b="0"/>
              <a:t>Ogni persona merita di essere trattata con rispetto e deve vedere tutelati i propri bisogni e diritti fondamentali.</a:t>
            </a:r>
            <a:endParaRPr/>
          </a:p>
          <a:p>
            <a:pPr marL="0" lvl="0" indent="0" algn="l" rtl="0">
              <a:lnSpc>
                <a:spcPct val="100000"/>
              </a:lnSpc>
              <a:spcBef>
                <a:spcPts val="0"/>
              </a:spcBef>
              <a:spcAft>
                <a:spcPts val="0"/>
              </a:spcAft>
              <a:buClr>
                <a:schemeClr val="dk1"/>
              </a:buClr>
              <a:buSzPts val="1200"/>
              <a:buFont typeface="Play"/>
              <a:buAutoNum type="arabicPeriod"/>
            </a:pPr>
            <a:r>
              <a:rPr lang="en-US" b="1"/>
              <a:t>Libertà: </a:t>
            </a:r>
            <a:r>
              <a:rPr lang="en-US" b="0"/>
              <a:t>Le persone hanno il diritto di fare le proprie scelte, come ad esempio dove vivere, in cosa credere e cosa dire, a patto che non danneggino gli altri.</a:t>
            </a:r>
            <a:endParaRPr/>
          </a:p>
          <a:p>
            <a:pPr marL="0" lvl="0" indent="0" algn="l" rtl="0">
              <a:lnSpc>
                <a:spcPct val="100000"/>
              </a:lnSpc>
              <a:spcBef>
                <a:spcPts val="0"/>
              </a:spcBef>
              <a:spcAft>
                <a:spcPts val="0"/>
              </a:spcAft>
              <a:buClr>
                <a:schemeClr val="dk1"/>
              </a:buClr>
              <a:buSzPts val="1200"/>
              <a:buFont typeface="Play"/>
              <a:buAutoNum type="arabicPeriod"/>
            </a:pPr>
            <a:r>
              <a:rPr lang="en-US" b="1"/>
              <a:t>Democrazia: </a:t>
            </a:r>
            <a:r>
              <a:rPr lang="en-US" b="0"/>
              <a:t>In Europa, i cittadini possono votare e avere voce in capitolo sulla gestione del Paese. I leader sono scelti dal popolo</a:t>
            </a:r>
            <a:r>
              <a:rPr lang="en-US" b="1"/>
              <a:t>.</a:t>
            </a:r>
            <a:endParaRPr/>
          </a:p>
          <a:p>
            <a:pPr marL="0" lvl="0" indent="0" algn="l" rtl="0">
              <a:lnSpc>
                <a:spcPct val="100000"/>
              </a:lnSpc>
              <a:spcBef>
                <a:spcPts val="0"/>
              </a:spcBef>
              <a:spcAft>
                <a:spcPts val="0"/>
              </a:spcAft>
              <a:buClr>
                <a:schemeClr val="dk1"/>
              </a:buClr>
              <a:buSzPts val="1200"/>
              <a:buFont typeface="Play"/>
              <a:buAutoNum type="arabicPeriod"/>
            </a:pPr>
            <a:r>
              <a:rPr lang="en-US" b="1"/>
              <a:t>Uguaglianza: </a:t>
            </a:r>
            <a:r>
              <a:rPr lang="en-US" b="0"/>
              <a:t>Tutti devono essere trattati allo stesso modo, indipendentemente dal sesso, dalla razza o dalla provenienza.</a:t>
            </a:r>
            <a:endParaRPr/>
          </a:p>
          <a:p>
            <a:pPr marL="0" lvl="0" indent="0" algn="l" rtl="0">
              <a:lnSpc>
                <a:spcPct val="100000"/>
              </a:lnSpc>
              <a:spcBef>
                <a:spcPts val="0"/>
              </a:spcBef>
              <a:spcAft>
                <a:spcPts val="0"/>
              </a:spcAft>
              <a:buClr>
                <a:schemeClr val="dk1"/>
              </a:buClr>
              <a:buSzPts val="1200"/>
              <a:buFont typeface="Play"/>
              <a:buAutoNum type="arabicPeriod"/>
            </a:pPr>
            <a:r>
              <a:rPr lang="en-US" b="1"/>
              <a:t>Stato di diritto: </a:t>
            </a:r>
            <a:r>
              <a:rPr lang="en-US" b="0"/>
              <a:t>Le leggi si applicano a tutti e nessuno è al di sopra della legge.</a:t>
            </a:r>
            <a:endParaRPr/>
          </a:p>
          <a:p>
            <a:pPr marL="0" lvl="0" indent="0" algn="l" rtl="0">
              <a:lnSpc>
                <a:spcPct val="100000"/>
              </a:lnSpc>
              <a:spcBef>
                <a:spcPts val="0"/>
              </a:spcBef>
              <a:spcAft>
                <a:spcPts val="0"/>
              </a:spcAft>
              <a:buClr>
                <a:schemeClr val="dk1"/>
              </a:buClr>
              <a:buSzPts val="1200"/>
              <a:buFont typeface="Play"/>
              <a:buAutoNum type="arabicPeriod"/>
            </a:pPr>
            <a:r>
              <a:rPr lang="en-US" b="1"/>
              <a:t>Rispetto dei diritti umani: </a:t>
            </a:r>
            <a:r>
              <a:rPr lang="en-US" b="0"/>
              <a:t>Si tratta di diritti fondamentali che tutti dovrebbero avere, come il diritto alla privacy, all'istruzione e alla protezione dai danni.</a:t>
            </a:r>
            <a:endParaRPr b="0"/>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189" name="Google Shape;1189;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5" name="Google Shape;125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L'Europa e il mondo sono composti da molte culture e identità diverse, e questa diversità è ciò che rende la vita interessante e unica. </a:t>
            </a:r>
            <a:endParaRPr/>
          </a:p>
          <a:p>
            <a:pPr marL="171450" lvl="0" indent="-95250" algn="l" rtl="0">
              <a:lnSpc>
                <a:spcPct val="100000"/>
              </a:lnSpc>
              <a:spcBef>
                <a:spcPts val="0"/>
              </a:spcBef>
              <a:spcAft>
                <a:spcPts val="0"/>
              </a:spcAft>
              <a:buClr>
                <a:schemeClr val="dk1"/>
              </a:buClr>
              <a:buSzPts val="1200"/>
              <a:buFont typeface="Noto Sans Symbols"/>
              <a:buNone/>
            </a:pPr>
            <a:endParaRPr b="1"/>
          </a:p>
          <a:p>
            <a:pPr marL="0" lvl="0" indent="0" algn="l" rtl="0">
              <a:lnSpc>
                <a:spcPct val="100000"/>
              </a:lnSpc>
              <a:spcBef>
                <a:spcPts val="0"/>
              </a:spcBef>
              <a:spcAft>
                <a:spcPts val="0"/>
              </a:spcAft>
              <a:buClr>
                <a:schemeClr val="dk1"/>
              </a:buClr>
              <a:buSzPts val="1200"/>
              <a:buFont typeface="Noto Sans Symbols"/>
              <a:buNone/>
            </a:pPr>
            <a:r>
              <a:rPr lang="en-US" b="0"/>
              <a:t>Diversità significa che le persone provengono da contesti, Paesi e tradizioni diversi. </a:t>
            </a:r>
            <a:endParaRPr/>
          </a:p>
          <a:p>
            <a:pPr marL="0" lvl="0" indent="0" algn="l" rtl="0">
              <a:lnSpc>
                <a:spcPct val="100000"/>
              </a:lnSpc>
              <a:spcBef>
                <a:spcPts val="0"/>
              </a:spcBef>
              <a:spcAft>
                <a:spcPts val="0"/>
              </a:spcAft>
              <a:buClr>
                <a:schemeClr val="dk1"/>
              </a:buClr>
              <a:buSzPts val="1200"/>
              <a:buFont typeface="Noto Sans Symbols"/>
              <a:buNone/>
            </a:pPr>
            <a:r>
              <a:rPr lang="en-US" b="0"/>
              <a:t>In Europa, ad esempio, esistono molte lingue, cibi, festività e usanze diverse. </a:t>
            </a:r>
            <a:endParaRPr/>
          </a:p>
          <a:p>
            <a:pPr marL="0" lvl="0" indent="0" algn="l" rtl="0">
              <a:lnSpc>
                <a:spcPct val="100000"/>
              </a:lnSpc>
              <a:spcBef>
                <a:spcPts val="0"/>
              </a:spcBef>
              <a:spcAft>
                <a:spcPts val="0"/>
              </a:spcAft>
              <a:buClr>
                <a:schemeClr val="dk1"/>
              </a:buClr>
              <a:buSzPts val="1200"/>
              <a:buFont typeface="Noto Sans Symbols"/>
              <a:buNone/>
            </a:pPr>
            <a:r>
              <a:rPr lang="en-US" b="0"/>
              <a:t>Una persona italiana può festeggiare con pasta e pizza, mentre una spagnola balla e si gode la paella. </a:t>
            </a:r>
            <a:endParaRPr/>
          </a:p>
          <a:p>
            <a:pPr marL="0" lvl="0" indent="0" algn="l" rtl="0">
              <a:lnSpc>
                <a:spcPct val="100000"/>
              </a:lnSpc>
              <a:spcBef>
                <a:spcPts val="0"/>
              </a:spcBef>
              <a:spcAft>
                <a:spcPts val="0"/>
              </a:spcAft>
              <a:buClr>
                <a:schemeClr val="dk1"/>
              </a:buClr>
              <a:buSzPts val="1200"/>
              <a:buFont typeface="Noto Sans Symbols"/>
              <a:buNone/>
            </a:pPr>
            <a:r>
              <a:rPr lang="en-US" b="0"/>
              <a:t>In Germania si fa una festa particolare per la birra, mentre in Francia si parla francese e si mangiano molti formaggi. </a:t>
            </a:r>
            <a:endParaRPr/>
          </a:p>
          <a:p>
            <a:pPr marL="0" lvl="0" indent="0" algn="l" rtl="0">
              <a:lnSpc>
                <a:spcPct val="100000"/>
              </a:lnSpc>
              <a:spcBef>
                <a:spcPts val="0"/>
              </a:spcBef>
              <a:spcAft>
                <a:spcPts val="0"/>
              </a:spcAft>
              <a:buClr>
                <a:schemeClr val="dk1"/>
              </a:buClr>
              <a:buSzPts val="1200"/>
              <a:buFont typeface="Noto Sans Symbols"/>
              <a:buNone/>
            </a:pPr>
            <a:endParaRPr b="0"/>
          </a:p>
          <a:p>
            <a:pPr marL="0" lvl="0" indent="0" algn="l" rtl="0">
              <a:lnSpc>
                <a:spcPct val="100000"/>
              </a:lnSpc>
              <a:spcBef>
                <a:spcPts val="0"/>
              </a:spcBef>
              <a:spcAft>
                <a:spcPts val="0"/>
              </a:spcAft>
              <a:buClr>
                <a:schemeClr val="dk1"/>
              </a:buClr>
              <a:buSzPts val="1200"/>
              <a:buFont typeface="Noto Sans Symbols"/>
              <a:buNone/>
            </a:pPr>
            <a:r>
              <a:rPr lang="en-US" b="0"/>
              <a:t>Queste differenze di lingua, tradizioni e modi di vita fanno parte di ciò che rende speciale ogni cultura.</a:t>
            </a:r>
            <a:endParaRPr/>
          </a:p>
          <a:p>
            <a:pPr marL="0" lvl="0" indent="0" algn="l" rtl="0">
              <a:lnSpc>
                <a:spcPct val="100000"/>
              </a:lnSpc>
              <a:spcBef>
                <a:spcPts val="0"/>
              </a:spcBef>
              <a:spcAft>
                <a:spcPts val="0"/>
              </a:spcAft>
              <a:buClr>
                <a:schemeClr val="dk1"/>
              </a:buClr>
              <a:buSzPts val="1200"/>
              <a:buFont typeface="Noto Sans Symbols"/>
              <a:buNone/>
            </a:pPr>
            <a:r>
              <a:rPr lang="en-US" b="0"/>
              <a:t>Nel mondo, questa diversità diventa ancora più grande. I popoli dell'Africa, dell'Asia e di altri luoghi hanno tutti un modo unico di vivere e di celebrare la propria cultura. </a:t>
            </a:r>
            <a:endParaRPr/>
          </a:p>
          <a:p>
            <a:pPr marL="0" lvl="0" indent="0" algn="l" rtl="0">
              <a:lnSpc>
                <a:spcPct val="100000"/>
              </a:lnSpc>
              <a:spcBef>
                <a:spcPts val="0"/>
              </a:spcBef>
              <a:spcAft>
                <a:spcPts val="0"/>
              </a:spcAft>
              <a:buClr>
                <a:schemeClr val="dk1"/>
              </a:buClr>
              <a:buSzPts val="1200"/>
              <a:buFont typeface="Noto Sans Symbols"/>
              <a:buNone/>
            </a:pPr>
            <a:r>
              <a:rPr lang="en-US" b="0"/>
              <a:t>Alcuni indossano abiti diversi, mangiano cibi diversi o hanno credenze diverse.</a:t>
            </a:r>
            <a:endParaRPr/>
          </a:p>
          <a:p>
            <a:pPr marL="0" lvl="0" indent="0" algn="l" rtl="0">
              <a:lnSpc>
                <a:spcPct val="100000"/>
              </a:lnSpc>
              <a:spcBef>
                <a:spcPts val="0"/>
              </a:spcBef>
              <a:spcAft>
                <a:spcPts val="0"/>
              </a:spcAft>
              <a:buClr>
                <a:schemeClr val="dk1"/>
              </a:buClr>
              <a:buSzPts val="1200"/>
              <a:buFont typeface="Noto Sans Symbols"/>
              <a:buNone/>
            </a:pPr>
            <a:endParaRPr b="0"/>
          </a:p>
          <a:p>
            <a:pPr marL="0" lvl="0" indent="0" algn="l" rtl="0">
              <a:lnSpc>
                <a:spcPct val="100000"/>
              </a:lnSpc>
              <a:spcBef>
                <a:spcPts val="0"/>
              </a:spcBef>
              <a:spcAft>
                <a:spcPts val="0"/>
              </a:spcAft>
              <a:buClr>
                <a:schemeClr val="dk1"/>
              </a:buClr>
              <a:buSzPts val="1200"/>
              <a:buFont typeface="Noto Sans Symbols"/>
              <a:buNone/>
            </a:pPr>
            <a:r>
              <a:rPr lang="en-US" b="0"/>
              <a:t>Comprendere e rispettare queste identità culturali ci aiuta ad apprezzarci a vicenda e a convivere pacificamente. </a:t>
            </a:r>
            <a:endParaRPr/>
          </a:p>
          <a:p>
            <a:pPr marL="0" lvl="0" indent="0" algn="l" rtl="0">
              <a:lnSpc>
                <a:spcPct val="100000"/>
              </a:lnSpc>
              <a:spcBef>
                <a:spcPts val="0"/>
              </a:spcBef>
              <a:spcAft>
                <a:spcPts val="0"/>
              </a:spcAft>
              <a:buClr>
                <a:schemeClr val="dk1"/>
              </a:buClr>
              <a:buSzPts val="1200"/>
              <a:buFont typeface="Noto Sans Symbols"/>
              <a:buNone/>
            </a:pPr>
            <a:r>
              <a:rPr lang="en-US" b="0"/>
              <a:t>Anche se le persone possono sembrare diverse, tutti noi condividiamo valori comuni come la gentilezza, l'equità e il rispetto reciproco. </a:t>
            </a:r>
            <a:endParaRPr/>
          </a:p>
          <a:p>
            <a:pPr marL="0" lvl="0" indent="0" algn="l" rtl="0">
              <a:lnSpc>
                <a:spcPct val="100000"/>
              </a:lnSpc>
              <a:spcBef>
                <a:spcPts val="0"/>
              </a:spcBef>
              <a:spcAft>
                <a:spcPts val="0"/>
              </a:spcAft>
              <a:buClr>
                <a:schemeClr val="dk1"/>
              </a:buClr>
              <a:buSzPts val="1200"/>
              <a:buFont typeface="Noto Sans Symbols"/>
              <a:buNone/>
            </a:pPr>
            <a:r>
              <a:rPr lang="en-US" b="0"/>
              <a:t>La diversità rende il mondo un posto più eccitante perché possiamo imparare gli uni dagli altri e fare nuove esperienze!</a:t>
            </a:r>
            <a:endParaRPr b="0"/>
          </a:p>
          <a:p>
            <a:pPr marL="0" lvl="0" indent="0" algn="l" rtl="0">
              <a:lnSpc>
                <a:spcPct val="100000"/>
              </a:lnSpc>
              <a:spcBef>
                <a:spcPts val="0"/>
              </a:spcBef>
              <a:spcAft>
                <a:spcPts val="0"/>
              </a:spcAft>
              <a:buSzPts val="1400"/>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Chiedete agli studenti cosa ne pensano. Ascoltateli. Poi passate alla diapositiva successiva.</a:t>
            </a:r>
            <a:endParaRPr sz="1200" b="1">
              <a:solidFill>
                <a:srgbClr val="000000"/>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a:p>
        </p:txBody>
      </p:sp>
      <p:sp>
        <p:nvSpPr>
          <p:cNvPr id="1256" name="Google Shape;125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4"/>
        <p:cNvGrpSpPr/>
        <p:nvPr/>
      </p:nvGrpSpPr>
      <p:grpSpPr>
        <a:xfrm>
          <a:off x="0" y="0"/>
          <a:ext cx="0" cy="0"/>
          <a:chOff x="0" y="0"/>
          <a:chExt cx="0" cy="0"/>
        </a:xfrm>
      </p:grpSpPr>
      <p:sp>
        <p:nvSpPr>
          <p:cNvPr id="1315" name="Google Shape;131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6" name="Google Shape;1316;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Arial"/>
              <a:buNone/>
            </a:pPr>
            <a:r>
              <a:rPr lang="en-US" b="1" i="0">
                <a:solidFill>
                  <a:srgbClr val="402B2B"/>
                </a:solidFill>
                <a:latin typeface="Arial"/>
                <a:ea typeface="Arial"/>
                <a:cs typeface="Arial"/>
                <a:sym typeface="Arial"/>
              </a:rPr>
              <a:t>☺ </a:t>
            </a:r>
            <a:r>
              <a:rPr lang="en-US" sz="1200" b="0" i="0">
                <a:solidFill>
                  <a:srgbClr val="402B2B"/>
                </a:solidFill>
                <a:latin typeface="Arial"/>
                <a:ea typeface="Arial"/>
                <a:cs typeface="Arial"/>
                <a:sym typeface="Arial"/>
              </a:rPr>
              <a:t>A global citizen facing the migration challenge in their country would act in a way that promotes compassion, understanding, and responsibility towards both migrants and the local community. </a:t>
            </a:r>
            <a:endParaRPr sz="1200" b="0">
              <a:latin typeface="Arial"/>
              <a:ea typeface="Arial"/>
              <a:cs typeface="Arial"/>
              <a:sym typeface="Arial"/>
            </a:endParaRPr>
          </a:p>
          <a:p>
            <a:pPr marL="0" lvl="0" indent="0" algn="l" rtl="0">
              <a:lnSpc>
                <a:spcPct val="100000"/>
              </a:lnSpc>
              <a:spcBef>
                <a:spcPts val="0"/>
              </a:spcBef>
              <a:spcAft>
                <a:spcPts val="0"/>
              </a:spcAft>
              <a:buSzPts val="1400"/>
              <a:buNone/>
            </a:pPr>
            <a:endParaRPr b="1" i="0">
              <a:solidFill>
                <a:srgbClr val="402B2B"/>
              </a:solidFill>
              <a:latin typeface="Arial"/>
              <a:ea typeface="Arial"/>
              <a:cs typeface="Arial"/>
              <a:sym typeface="Arial"/>
            </a:endParaRPr>
          </a:p>
          <a:p>
            <a:pPr marL="0" lvl="0" indent="0" algn="l" rtl="0">
              <a:lnSpc>
                <a:spcPct val="100000"/>
              </a:lnSpc>
              <a:spcBef>
                <a:spcPts val="0"/>
              </a:spcBef>
              <a:spcAft>
                <a:spcPts val="0"/>
              </a:spcAft>
              <a:buSzPts val="1400"/>
              <a:buNone/>
            </a:pPr>
            <a:r>
              <a:rPr lang="en-US" b="1" i="0">
                <a:solidFill>
                  <a:srgbClr val="402B2B"/>
                </a:solidFill>
                <a:latin typeface="Arial"/>
                <a:ea typeface="Arial"/>
                <a:cs typeface="Arial"/>
                <a:sym typeface="Arial"/>
              </a:rPr>
              <a:t>Comprendere le cause della migrazione: </a:t>
            </a:r>
            <a:r>
              <a:rPr lang="en-US" b="0" i="0">
                <a:solidFill>
                  <a:srgbClr val="402B2B"/>
                </a:solidFill>
                <a:latin typeface="Arial"/>
                <a:ea typeface="Arial"/>
                <a:cs typeface="Arial"/>
                <a:sym typeface="Arial"/>
              </a:rPr>
              <a:t>Un cittadino globale cercherebbe di capire le ragioni per cui le persone migrano, che possono essere la fuga da guerre, povertà o disastri ambientali. </a:t>
            </a:r>
            <a:endParaRPr/>
          </a:p>
          <a:p>
            <a:pPr marL="0" lvl="0" indent="0" algn="l" rtl="0">
              <a:lnSpc>
                <a:spcPct val="100000"/>
              </a:lnSpc>
              <a:spcBef>
                <a:spcPts val="0"/>
              </a:spcBef>
              <a:spcAft>
                <a:spcPts val="0"/>
              </a:spcAft>
              <a:buSzPts val="1400"/>
              <a:buNone/>
            </a:pPr>
            <a:r>
              <a:rPr lang="en-US" b="1" i="0">
                <a:solidFill>
                  <a:srgbClr val="402B2B"/>
                </a:solidFill>
                <a:latin typeface="Arial"/>
                <a:ea typeface="Arial"/>
                <a:cs typeface="Arial"/>
                <a:sym typeface="Arial"/>
              </a:rPr>
              <a:t>Sostenere i diritti umani: </a:t>
            </a:r>
            <a:r>
              <a:rPr lang="en-US" b="0" i="0">
                <a:solidFill>
                  <a:srgbClr val="402B2B"/>
                </a:solidFill>
                <a:latin typeface="Arial"/>
                <a:ea typeface="Arial"/>
                <a:cs typeface="Arial"/>
                <a:sym typeface="Arial"/>
              </a:rPr>
              <a:t>In linea con i valori dell'UE, un cittadino globale sosterrebbe l'idea che tutte le persone, indipendentemente dalla loro provenienza, meritano di essere trattate con dignità e rispetto.</a:t>
            </a:r>
            <a:endParaRPr/>
          </a:p>
          <a:p>
            <a:pPr marL="0" lvl="0" indent="0" algn="l" rtl="0">
              <a:lnSpc>
                <a:spcPct val="100000"/>
              </a:lnSpc>
              <a:spcBef>
                <a:spcPts val="0"/>
              </a:spcBef>
              <a:spcAft>
                <a:spcPts val="0"/>
              </a:spcAft>
              <a:buSzPts val="1400"/>
              <a:buNone/>
            </a:pPr>
            <a:r>
              <a:rPr lang="en-US" sz="1200" b="1" i="0">
                <a:solidFill>
                  <a:srgbClr val="402B2B"/>
                </a:solidFill>
                <a:latin typeface="Arial"/>
                <a:ea typeface="Arial"/>
                <a:cs typeface="Arial"/>
                <a:sym typeface="Arial"/>
              </a:rPr>
              <a:t>Promuovere l'integrazione e l'inclusione: </a:t>
            </a:r>
            <a:r>
              <a:rPr lang="en-US" sz="1200" i="0">
                <a:solidFill>
                  <a:srgbClr val="402B2B"/>
                </a:solidFill>
                <a:latin typeface="Arial"/>
                <a:ea typeface="Arial"/>
                <a:cs typeface="Arial"/>
                <a:sym typeface="Arial"/>
              </a:rPr>
              <a:t>Un cittadino globale incoraggerebbe politiche e azioni che aiutino i migranti a integrarsi nella società. </a:t>
            </a:r>
            <a:endParaRPr/>
          </a:p>
          <a:p>
            <a:pPr marL="0" lvl="0" indent="0" algn="l" rtl="0">
              <a:lnSpc>
                <a:spcPct val="100000"/>
              </a:lnSpc>
              <a:spcBef>
                <a:spcPts val="0"/>
              </a:spcBef>
              <a:spcAft>
                <a:spcPts val="0"/>
              </a:spcAft>
              <a:buSzPts val="1400"/>
              <a:buNone/>
            </a:pPr>
            <a:r>
              <a:rPr lang="en-US" sz="1200" b="1" i="0">
                <a:solidFill>
                  <a:srgbClr val="402B2B"/>
                </a:solidFill>
                <a:latin typeface="Arial"/>
                <a:ea typeface="Arial"/>
                <a:cs typeface="Arial"/>
                <a:sym typeface="Arial"/>
              </a:rPr>
              <a:t>Sostenere le politiche dell'UE in materia di migrazione: </a:t>
            </a:r>
            <a:r>
              <a:rPr lang="en-US" sz="1200" i="0">
                <a:solidFill>
                  <a:srgbClr val="402B2B"/>
                </a:solidFill>
                <a:latin typeface="Arial"/>
                <a:ea typeface="Arial"/>
                <a:cs typeface="Arial"/>
                <a:sym typeface="Arial"/>
              </a:rPr>
              <a:t>L'UE dispone di strutture per gestire la migrazione, come il Sistema europeo comune di asilo, che garantisce a chi fugge dalle persecuzioni la possibilità di chiedere asilo. </a:t>
            </a:r>
            <a:endParaRPr sz="1200">
              <a:solidFill>
                <a:srgbClr val="402B2B"/>
              </a:solidFill>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317" name="Google Shape;1317;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8" name="Google Shape;1348;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a:t>Essere un cittadino globale significa pensare a come tutti noi possiamo contribuire a risolvere i problemi.</a:t>
            </a:r>
            <a:endParaRPr/>
          </a:p>
          <a:p>
            <a:pPr marL="0" lvl="0" indent="0" algn="l" rtl="0">
              <a:lnSpc>
                <a:spcPct val="100000"/>
              </a:lnSpc>
              <a:spcBef>
                <a:spcPts val="0"/>
              </a:spcBef>
              <a:spcAft>
                <a:spcPts val="0"/>
              </a:spcAft>
              <a:buClr>
                <a:schemeClr val="dk1"/>
              </a:buClr>
              <a:buSzPts val="1200"/>
              <a:buFont typeface="Noto Sans Symbols"/>
              <a:buNone/>
            </a:pPr>
            <a:r>
              <a:rPr lang="en-US" b="1"/>
              <a:t>Come esseri umani stiamo attualmente affrontando un cambiamento climatico globale</a:t>
            </a:r>
            <a:r>
              <a:rPr lang="en-US"/>
              <a:t>: I cambiamenti climatici globali sono causati da fattori quali l'inquinamento e la deforestazione e rendono il pianeta più caldo. Questo fenomeno riguarda tutti, quindi dobbiamo lavorare insieme per risolverlo. Questi cambiamenti hanno un impatto sul nostro modo di vivere e sulle risorse di cui abbiamo bisogno, indipendentemente dal luogo in cui viviamo!</a:t>
            </a:r>
            <a:endParaRPr/>
          </a:p>
          <a:p>
            <a:pPr marL="0" lvl="0" indent="0" algn="l" rtl="0">
              <a:lnSpc>
                <a:spcPct val="100000"/>
              </a:lnSpc>
              <a:spcBef>
                <a:spcPts val="0"/>
              </a:spcBef>
              <a:spcAft>
                <a:spcPts val="0"/>
              </a:spcAft>
              <a:buClr>
                <a:schemeClr val="dk1"/>
              </a:buClr>
              <a:buSzPts val="1200"/>
              <a:buFont typeface="Noto Sans Symbols"/>
              <a:buNone/>
            </a:pPr>
            <a:r>
              <a:rPr lang="en-US"/>
              <a:t>È vostra responsabilità capire come le vostre azioni e quelle degli altri possano avere un impatto sulla Terra e considerare come questi impatti si ripercuotano sull'ambiente, sulla società e sulle generazioni future.</a:t>
            </a:r>
            <a:endParaRPr/>
          </a:p>
          <a:p>
            <a:pPr marL="0" lvl="0" indent="0" algn="l" rtl="0">
              <a:lnSpc>
                <a:spcPct val="100000"/>
              </a:lnSpc>
              <a:spcBef>
                <a:spcPts val="0"/>
              </a:spcBef>
              <a:spcAft>
                <a:spcPts val="0"/>
              </a:spcAft>
              <a:buSzPts val="1400"/>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Chiedete agli studenti cosa ne pensano. Cosa sanno. Ascoltateli. Poi passate alla diapositiva successiva.</a:t>
            </a:r>
            <a:endParaRPr sz="1200" b="1">
              <a:solidFill>
                <a:srgbClr val="000000"/>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a:p>
        </p:txBody>
      </p:sp>
      <p:sp>
        <p:nvSpPr>
          <p:cNvPr id="1349" name="Google Shape;1349;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4" name="Google Shape;1374;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b="1"/>
              <a:t>L'Unione europea </a:t>
            </a:r>
            <a:r>
              <a:rPr lang="en-US"/>
              <a:t>(UE) pone un forte accento </a:t>
            </a:r>
            <a:r>
              <a:rPr lang="en-US" b="1"/>
              <a:t>sull'uguaglianza di genere </a:t>
            </a:r>
            <a:r>
              <a:rPr lang="en-US"/>
              <a:t>come valore fondamentale e parte integrante della costruzione di una società equa e giusta. L'UE si adopera per garantire a tutti, indipendentemente dal genere, pari opportunità in ambiti quali l'occupazione, l'istruzione, la partecipazione politica e l'accesso ai servizi.. </a:t>
            </a:r>
            <a:endParaRPr/>
          </a:p>
          <a:p>
            <a:pPr marL="171450" lvl="0" indent="-95250" algn="l" rtl="0">
              <a:lnSpc>
                <a:spcPct val="100000"/>
              </a:lnSpc>
              <a:spcBef>
                <a:spcPts val="0"/>
              </a:spcBef>
              <a:spcAft>
                <a:spcPts val="0"/>
              </a:spcAft>
              <a:buClr>
                <a:schemeClr val="dk1"/>
              </a:buClr>
              <a:buSzPts val="1200"/>
              <a:buFont typeface="Noto Sans Symbols"/>
              <a:buNone/>
            </a:pPr>
            <a:endParaRPr/>
          </a:p>
          <a:p>
            <a:pPr marL="0" lvl="0" indent="0" algn="l" rtl="0">
              <a:lnSpc>
                <a:spcPct val="100000"/>
              </a:lnSpc>
              <a:spcBef>
                <a:spcPts val="0"/>
              </a:spcBef>
              <a:spcAft>
                <a:spcPts val="0"/>
              </a:spcAft>
              <a:buClr>
                <a:schemeClr val="dk1"/>
              </a:buClr>
              <a:buSzPts val="1200"/>
              <a:buFont typeface="Noto Sans Symbols"/>
              <a:buNone/>
            </a:pPr>
            <a:r>
              <a:rPr lang="en-US"/>
              <a:t>L'UE ha approvato diverse leggi e direttive per promuovere la parità di genere. </a:t>
            </a:r>
            <a:endParaRPr/>
          </a:p>
          <a:p>
            <a:pPr marL="0" lvl="0" indent="0" algn="l" rtl="0">
              <a:lnSpc>
                <a:spcPct val="100000"/>
              </a:lnSpc>
              <a:spcBef>
                <a:spcPts val="0"/>
              </a:spcBef>
              <a:spcAft>
                <a:spcPts val="0"/>
              </a:spcAft>
              <a:buClr>
                <a:schemeClr val="dk1"/>
              </a:buClr>
              <a:buSzPts val="1200"/>
              <a:buFont typeface="Noto Sans Symbols"/>
              <a:buNone/>
            </a:pPr>
            <a:endParaRPr/>
          </a:p>
          <a:p>
            <a:pPr marL="0" marR="0" lvl="0" indent="0" algn="l" rtl="0">
              <a:lnSpc>
                <a:spcPct val="100000"/>
              </a:lnSpc>
              <a:spcBef>
                <a:spcPts val="0"/>
              </a:spcBef>
              <a:spcAft>
                <a:spcPts val="0"/>
              </a:spcAft>
              <a:buClr>
                <a:schemeClr val="dk1"/>
              </a:buClr>
              <a:buSzPts val="1200"/>
              <a:buFont typeface="Arial"/>
              <a:buNone/>
            </a:pPr>
            <a:r>
              <a:rPr lang="en-US" b="1"/>
              <a:t>1. </a:t>
            </a:r>
            <a:r>
              <a:rPr lang="en-US" sz="1200" b="1">
                <a:solidFill>
                  <a:srgbClr val="000000"/>
                </a:solidFill>
                <a:latin typeface="Arial"/>
                <a:ea typeface="Arial"/>
                <a:cs typeface="Arial"/>
                <a:sym typeface="Arial"/>
              </a:rPr>
              <a:t>Divario retributivo di genere</a:t>
            </a:r>
            <a:r>
              <a:rPr lang="en-US" b="1"/>
              <a:t>:</a:t>
            </a:r>
            <a:endParaRPr/>
          </a:p>
          <a:p>
            <a:pPr marL="0" lvl="0" indent="0" algn="l" rtl="0">
              <a:lnSpc>
                <a:spcPct val="100000"/>
              </a:lnSpc>
              <a:spcBef>
                <a:spcPts val="0"/>
              </a:spcBef>
              <a:spcAft>
                <a:spcPts val="0"/>
              </a:spcAft>
              <a:buSzPts val="1400"/>
              <a:buNone/>
            </a:pPr>
            <a:r>
              <a:rPr lang="en-US"/>
              <a:t>Nonostante i progressi, esiste ancora un divario tra le retribuzioni medie di uomini e donne nell'UE. L'UE si sta adoperando attivamente per colmare questo divario attraverso:promuovendo la trasparenza delle retribuzioni nelle aziendeSostenendo politiche che incoraggino le donne a entrare in settori tradizionalmente dominati dagli uomini, come la tecnologia e l'ingegneria.Incoraggiando le aziende a creare ambienti di lavoro più flessibili che aiutino le donne a conciliare gli impegni familiari e lavorativi..</a:t>
            </a:r>
            <a:endParaRPr/>
          </a:p>
          <a:p>
            <a:pPr marL="0" marR="0" lvl="0" indent="0" algn="l" rtl="0">
              <a:lnSpc>
                <a:spcPct val="100000"/>
              </a:lnSpc>
              <a:spcBef>
                <a:spcPts val="0"/>
              </a:spcBef>
              <a:spcAft>
                <a:spcPts val="0"/>
              </a:spcAft>
              <a:buClr>
                <a:schemeClr val="dk1"/>
              </a:buClr>
              <a:buSzPts val="1200"/>
              <a:buFont typeface="Arial"/>
              <a:buNone/>
            </a:pPr>
            <a:r>
              <a:rPr lang="en-US" b="1"/>
              <a:t>2. </a:t>
            </a:r>
            <a:r>
              <a:rPr lang="en-US" sz="1200" b="1">
                <a:solidFill>
                  <a:srgbClr val="000000"/>
                </a:solidFill>
                <a:latin typeface="Arial"/>
                <a:ea typeface="Arial"/>
                <a:cs typeface="Arial"/>
                <a:sym typeface="Arial"/>
              </a:rPr>
              <a:t>Le donne nella leadership</a:t>
            </a:r>
            <a:r>
              <a:rPr lang="en-US" b="1"/>
              <a:t>:</a:t>
            </a:r>
            <a:endParaRPr/>
          </a:p>
          <a:p>
            <a:pPr marL="0" lvl="0" indent="0" algn="l" rtl="0">
              <a:lnSpc>
                <a:spcPct val="100000"/>
              </a:lnSpc>
              <a:spcBef>
                <a:spcPts val="0"/>
              </a:spcBef>
              <a:spcAft>
                <a:spcPts val="0"/>
              </a:spcAft>
              <a:buSzPts val="1400"/>
              <a:buNone/>
            </a:pPr>
            <a:r>
              <a:rPr lang="en-US"/>
              <a:t>L'UE promuove la rappresentanza femminile nei ruoli decisionali:</a:t>
            </a:r>
            <a:endParaRPr/>
          </a:p>
          <a:p>
            <a:pPr marL="0" lvl="0" indent="0" algn="l" rtl="0">
              <a:lnSpc>
                <a:spcPct val="100000"/>
              </a:lnSpc>
              <a:spcBef>
                <a:spcPts val="0"/>
              </a:spcBef>
              <a:spcAft>
                <a:spcPts val="0"/>
              </a:spcAft>
              <a:buSzPts val="1400"/>
              <a:buNone/>
            </a:pPr>
            <a:r>
              <a:rPr lang="en-US"/>
              <a:t>La direttiva sulle donne nei consigli di amministrazione impone alle grandi aziende di avere almeno il 40% di donne nei ruoli di amministratore non esecutivo entro il 2026.L'UE incoraggia i partiti e le organizzazioni politiche a nominare un maggior numero di donne per i ruoli di leadership, contribuendo ad aumentare la partecipazione femminile in politica e nelle imprese.</a:t>
            </a:r>
            <a:endParaRPr/>
          </a:p>
          <a:p>
            <a:pPr marL="0" lvl="0" indent="0" algn="l" rtl="0">
              <a:lnSpc>
                <a:spcPct val="100000"/>
              </a:lnSpc>
              <a:spcBef>
                <a:spcPts val="0"/>
              </a:spcBef>
              <a:spcAft>
                <a:spcPts val="0"/>
              </a:spcAft>
              <a:buSzPts val="1400"/>
              <a:buNone/>
            </a:pPr>
            <a:r>
              <a:rPr lang="en-US" b="1"/>
              <a:t>3. Violenza di genere:</a:t>
            </a:r>
            <a:endParaRPr/>
          </a:p>
          <a:p>
            <a:pPr marL="0" lvl="0" indent="0" algn="l" rtl="0">
              <a:lnSpc>
                <a:spcPct val="100000"/>
              </a:lnSpc>
              <a:spcBef>
                <a:spcPts val="0"/>
              </a:spcBef>
              <a:spcAft>
                <a:spcPts val="0"/>
              </a:spcAft>
              <a:buSzPts val="1400"/>
              <a:buNone/>
            </a:pPr>
            <a:r>
              <a:rPr lang="en-US"/>
              <a:t>L'UE è impegnata a porre fine alla violenza di genere, come gli abusi domestici, le molestie sessuali e la tratta di esseri umani. L'abuso domestico si verifica quando una persona viene ferita o controllata da un membro della famiglia, mentre le molestie sessuali si verificano quando una persona viene trattata in modo negativo a causa del suo sesso, come se fosse vittima di bullismo o di mancanza di rispetto. La tratta di esseri umani è quando le persone sono costrette a lavorare o a fare cose contro la loro volontà.</a:t>
            </a:r>
            <a:endParaRPr/>
          </a:p>
          <a:p>
            <a:pPr marL="0" lvl="0" indent="0" algn="l" rtl="0">
              <a:lnSpc>
                <a:spcPct val="100000"/>
              </a:lnSpc>
              <a:spcBef>
                <a:spcPts val="0"/>
              </a:spcBef>
              <a:spcAft>
                <a:spcPts val="0"/>
              </a:spcAft>
              <a:buSzPts val="1400"/>
              <a:buNone/>
            </a:pPr>
            <a:r>
              <a:rPr lang="en-US" b="1"/>
              <a:t>4. Promuovere l'uguaglianza di genere nell'istruzione e nell'occupazione:</a:t>
            </a:r>
            <a:endParaRPr/>
          </a:p>
          <a:p>
            <a:pPr marL="0" lvl="0" indent="0" algn="l" rtl="0">
              <a:lnSpc>
                <a:spcPct val="100000"/>
              </a:lnSpc>
              <a:spcBef>
                <a:spcPts val="0"/>
              </a:spcBef>
              <a:spcAft>
                <a:spcPts val="0"/>
              </a:spcAft>
              <a:buClr>
                <a:schemeClr val="dk1"/>
              </a:buClr>
              <a:buSzPts val="1200"/>
              <a:buFont typeface="Arial"/>
              <a:buNone/>
            </a:pPr>
            <a:r>
              <a:rPr lang="en-US"/>
              <a:t>L'UE incoraggia la parità di accesso all'istruzione per i ragazzi e le ragazze, in particolare in campi come le STEM (Science, Technology, Engineering, and Mathematics), dove le donne sono sottorappresentate.Sostiene le politiche che aiutano le donne ad avanzare nelle loro carriere, compreso l'accesso ai servizi di assistenza all'infanzia, al congedo parentale e alle opportunità di apprendimento permanente.</a:t>
            </a:r>
            <a:endParaRPr/>
          </a:p>
          <a:p>
            <a:pPr marL="0" lvl="0" indent="0" algn="l" rtl="0">
              <a:lnSpc>
                <a:spcPct val="100000"/>
              </a:lnSpc>
              <a:spcBef>
                <a:spcPts val="0"/>
              </a:spcBef>
              <a:spcAft>
                <a:spcPts val="0"/>
              </a:spcAft>
              <a:buSzPts val="1400"/>
              <a:buNone/>
            </a:pPr>
            <a:r>
              <a:rPr lang="en-US" b="1"/>
              <a:t>5. Intersezionalità e inclusione:</a:t>
            </a:r>
            <a:endParaRPr/>
          </a:p>
          <a:p>
            <a:pPr marL="0" lvl="0" indent="0" algn="l" rtl="0">
              <a:lnSpc>
                <a:spcPct val="100000"/>
              </a:lnSpc>
              <a:spcBef>
                <a:spcPts val="0"/>
              </a:spcBef>
              <a:spcAft>
                <a:spcPts val="0"/>
              </a:spcAft>
              <a:buSzPts val="1400"/>
              <a:buNone/>
            </a:pPr>
            <a:r>
              <a:rPr lang="en-US"/>
              <a:t>L'UE riconosce anche che la disuguaglianza di genere può essere aggravata da altre forme di discriminazione, come la razza, l'età, la disabilità o l'orientamento sessuale. Le politiche dell'UE mirano a creare un ambiente inclusivo in cui tutte le donne, indipendentemente dal loro background, abbiano pari opportunità..</a:t>
            </a:r>
            <a:endParaRPr/>
          </a:p>
          <a:p>
            <a:pPr marL="0" lvl="0" indent="0" algn="l" rtl="0">
              <a:lnSpc>
                <a:spcPct val="100000"/>
              </a:lnSpc>
              <a:spcBef>
                <a:spcPts val="0"/>
              </a:spcBef>
              <a:spcAft>
                <a:spcPts val="0"/>
              </a:spcAft>
              <a:buSzPts val="1400"/>
              <a:buNone/>
            </a:pPr>
            <a:r>
              <a:rPr lang="en-US" b="1"/>
              <a:t>6. Difesa globale dell'uguaglianza di genere:</a:t>
            </a:r>
            <a:endParaRPr/>
          </a:p>
          <a:p>
            <a:pPr marL="0" lvl="0" indent="0" algn="l" rtl="0">
              <a:lnSpc>
                <a:spcPct val="100000"/>
              </a:lnSpc>
              <a:spcBef>
                <a:spcPts val="0"/>
              </a:spcBef>
              <a:spcAft>
                <a:spcPts val="0"/>
              </a:spcAft>
              <a:buSzPts val="1400"/>
              <a:buNone/>
            </a:pPr>
            <a:r>
              <a:rPr lang="en-US"/>
              <a:t>L'UE sostiene l'uguaglianza di genere anche a livello globale, promuovendo i diritti delle donne attraverso le sue politiche estere e i suoi programmi di sviluppo internazionale. Collabora con organizzazioni internazionali come le Nazioni Unite per sostenere l'uguaglianza di genere nelle aree colpite dalla povertà o dai conflitti.</a:t>
            </a:r>
            <a:endParaRPr/>
          </a:p>
        </p:txBody>
      </p:sp>
      <p:sp>
        <p:nvSpPr>
          <p:cNvPr id="1375" name="Google Shape;1375;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3" name="Google Shape;144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3D2007"/>
              </a:buClr>
              <a:buSzPts val="1200"/>
              <a:buFont typeface="Noto Sans Symbols"/>
              <a:buChar char="☺"/>
            </a:pPr>
            <a:r>
              <a:rPr lang="en-US" sz="1200">
                <a:solidFill>
                  <a:srgbClr val="3D2007"/>
                </a:solidFill>
                <a:latin typeface="Times New Roman"/>
                <a:ea typeface="Times New Roman"/>
                <a:cs typeface="Times New Roman"/>
                <a:sym typeface="Times New Roman"/>
              </a:rPr>
              <a:t>Un </a:t>
            </a:r>
            <a:r>
              <a:rPr lang="en-US" sz="1200" b="1">
                <a:solidFill>
                  <a:srgbClr val="3D2007"/>
                </a:solidFill>
                <a:latin typeface="Times New Roman"/>
                <a:ea typeface="Times New Roman"/>
                <a:cs typeface="Times New Roman"/>
                <a:sym typeface="Times New Roman"/>
              </a:rPr>
              <a:t>cittadino globale </a:t>
            </a:r>
            <a:r>
              <a:rPr lang="en-US" sz="1200">
                <a:solidFill>
                  <a:srgbClr val="3D2007"/>
                </a:solidFill>
                <a:latin typeface="Times New Roman"/>
                <a:ea typeface="Times New Roman"/>
                <a:cs typeface="Times New Roman"/>
                <a:sym typeface="Times New Roman"/>
              </a:rPr>
              <a:t>comprende come le </a:t>
            </a:r>
            <a:r>
              <a:rPr lang="en-US" sz="1200" b="1">
                <a:solidFill>
                  <a:srgbClr val="3D2007"/>
                </a:solidFill>
                <a:latin typeface="Times New Roman"/>
                <a:ea typeface="Times New Roman"/>
                <a:cs typeface="Times New Roman"/>
                <a:sym typeface="Times New Roman"/>
              </a:rPr>
              <a:t>persone</a:t>
            </a:r>
            <a:r>
              <a:rPr lang="en-US" sz="1200">
                <a:solidFill>
                  <a:srgbClr val="3D2007"/>
                </a:solidFill>
                <a:latin typeface="Times New Roman"/>
                <a:ea typeface="Times New Roman"/>
                <a:cs typeface="Times New Roman"/>
                <a:sym typeface="Times New Roman"/>
              </a:rPr>
              <a:t>, la </a:t>
            </a:r>
            <a:r>
              <a:rPr lang="en-US" sz="1200" b="1">
                <a:solidFill>
                  <a:srgbClr val="3D2007"/>
                </a:solidFill>
                <a:latin typeface="Times New Roman"/>
                <a:ea typeface="Times New Roman"/>
                <a:cs typeface="Times New Roman"/>
                <a:sym typeface="Times New Roman"/>
              </a:rPr>
              <a:t>storia</a:t>
            </a:r>
            <a:r>
              <a:rPr lang="en-US" sz="1200">
                <a:solidFill>
                  <a:srgbClr val="3D2007"/>
                </a:solidFill>
                <a:latin typeface="Times New Roman"/>
                <a:ea typeface="Times New Roman"/>
                <a:cs typeface="Times New Roman"/>
                <a:sym typeface="Times New Roman"/>
              </a:rPr>
              <a:t> e le </a:t>
            </a:r>
            <a:r>
              <a:rPr lang="en-US" sz="1200" b="1">
                <a:solidFill>
                  <a:srgbClr val="3D2007"/>
                </a:solidFill>
                <a:latin typeface="Times New Roman"/>
                <a:ea typeface="Times New Roman"/>
                <a:cs typeface="Times New Roman"/>
                <a:sym typeface="Times New Roman"/>
              </a:rPr>
              <a:t>culture</a:t>
            </a:r>
            <a:r>
              <a:rPr lang="en-US" sz="1200">
                <a:solidFill>
                  <a:srgbClr val="3D2007"/>
                </a:solidFill>
                <a:latin typeface="Times New Roman"/>
                <a:ea typeface="Times New Roman"/>
                <a:cs typeface="Times New Roman"/>
                <a:sym typeface="Times New Roman"/>
              </a:rPr>
              <a:t> siano collegate, e lavora per rendere il mondo un posto migliore rispettando la diversità e sostenendo valori comuni come l'equità e la sostenibilità..</a:t>
            </a:r>
            <a:endParaRPr/>
          </a:p>
          <a:p>
            <a:pPr marL="0" marR="0" lvl="0" indent="0" algn="l" rtl="0">
              <a:lnSpc>
                <a:spcPct val="100000"/>
              </a:lnSpc>
              <a:spcBef>
                <a:spcPts val="0"/>
              </a:spcBef>
              <a:spcAft>
                <a:spcPts val="0"/>
              </a:spcAft>
              <a:buClr>
                <a:schemeClr val="dk1"/>
              </a:buClr>
              <a:buSzPts val="1200"/>
              <a:buFont typeface="Noto Sans Symbols"/>
              <a:buNone/>
            </a:pPr>
            <a:endParaRPr sz="1200">
              <a:solidFill>
                <a:srgbClr val="3D2007"/>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200"/>
              <a:buFont typeface="Noto Sans Symbols"/>
              <a:buNone/>
            </a:pPr>
            <a:r>
              <a:rPr lang="en-US"/>
              <a:t>- </a:t>
            </a:r>
            <a:r>
              <a:rPr lang="en-US" b="1"/>
              <a:t>Comprendere la storia</a:t>
            </a:r>
            <a:endParaRPr b="1"/>
          </a:p>
          <a:p>
            <a:pPr marL="0" marR="0" lvl="0" indent="0" algn="l" rtl="0">
              <a:lnSpc>
                <a:spcPct val="100000"/>
              </a:lnSpc>
              <a:spcBef>
                <a:spcPts val="0"/>
              </a:spcBef>
              <a:spcAft>
                <a:spcPts val="0"/>
              </a:spcAft>
              <a:buClr>
                <a:schemeClr val="dk1"/>
              </a:buClr>
              <a:buSzPts val="1200"/>
              <a:buFont typeface="Noto Sans Symbols"/>
              <a:buNone/>
            </a:pPr>
            <a:r>
              <a:rPr lang="en-US"/>
              <a:t>Immaginate di </a:t>
            </a:r>
            <a:r>
              <a:rPr lang="en-US" b="1"/>
              <a:t>giocare a un gioco da tavolo</a:t>
            </a:r>
            <a:r>
              <a:rPr lang="en-US"/>
              <a:t>, ma non conoscete le regole o come si giocava in passato. Senza capire la storia del gioco, potreste commettere degli errori o non godervi appieno la partita. Allo stesso modo, la comprensione della storia ci aiuta a imparare dagli errori del passato, ad apprezzare come le cose sono cambiate e a prendere decisioni migliori per il futuro. Per esempio, conoscere eventi storici come il Movimento per i diritti civili ci aiuta a capire l'importanza dell'uguaglianza e quanto impegno ci sia voluto per cambiare la società..</a:t>
            </a:r>
            <a:endParaRPr sz="1200">
              <a:solidFill>
                <a:srgbClr val="3D2007"/>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200"/>
              <a:buFont typeface="Noto Sans Symbols"/>
              <a:buNone/>
            </a:pPr>
            <a:endParaRPr sz="1200">
              <a:solidFill>
                <a:srgbClr val="3D2007"/>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b="1"/>
              <a:t>- Comprendere culture differenti:</a:t>
            </a:r>
            <a:endParaRPr/>
          </a:p>
          <a:p>
            <a:pPr marL="0" lvl="0" indent="0" algn="l" rtl="0">
              <a:lnSpc>
                <a:spcPct val="100000"/>
              </a:lnSpc>
              <a:spcBef>
                <a:spcPts val="0"/>
              </a:spcBef>
              <a:spcAft>
                <a:spcPts val="0"/>
              </a:spcAft>
              <a:buSzPts val="1400"/>
              <a:buNone/>
            </a:pPr>
            <a:r>
              <a:rPr lang="en-US"/>
              <a:t>Pensate all'incontro con un amico di un altro Paese che ha usi e costumi diversi. Se comprendete la loro cultura, potrete apprezzare meglio il loro stile di vita unico ed evitare malintesi. Per esempio, se sapete che in alcune culture le persone si salutano con un inchino invece che con una stretta di mano, non vi sentirete in imbarazzo o irrispettosi. Capire le diverse culture ci aiuta a costruire amicizie, a rispettare le differenze degli altri e a lavorare insieme in modo più fluido..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Imparando a conoscere la cultura e la storia delle persone, è possibile capirle molto meglio. Sapere da dove vengono e quali sono le loro tradizioni aiuta a capire perché pensano e agiscono in quel modo. Questo può aiutarvi a evitare i malintesi e ad andare più d'accordo con loro. Inoltre, è più facile vivere insieme in modo felice e pacifico, perché si rispettano e si apprezzano le differenze e le esperienze comuni dell'altro.</a:t>
            </a:r>
            <a:endParaRPr/>
          </a:p>
          <a:p>
            <a:pPr marL="0" lvl="0" indent="0" algn="l" rtl="0">
              <a:lnSpc>
                <a:spcPct val="100000"/>
              </a:lnSpc>
              <a:spcBef>
                <a:spcPts val="0"/>
              </a:spcBef>
              <a:spcAft>
                <a:spcPts val="0"/>
              </a:spcAft>
              <a:buSzPts val="1400"/>
              <a:buNone/>
            </a:pP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Passare alla prossima slide</a:t>
            </a:r>
            <a:endParaRPr/>
          </a:p>
          <a:p>
            <a:pPr marL="0" lvl="0" indent="0" algn="l" rtl="0">
              <a:lnSpc>
                <a:spcPct val="100000"/>
              </a:lnSpc>
              <a:spcBef>
                <a:spcPts val="0"/>
              </a:spcBef>
              <a:spcAft>
                <a:spcPts val="0"/>
              </a:spcAft>
              <a:buSzPts val="1400"/>
              <a:buNone/>
            </a:pPr>
            <a:endParaRPr/>
          </a:p>
        </p:txBody>
      </p:sp>
      <p:sp>
        <p:nvSpPr>
          <p:cNvPr id="1444" name="Google Shape;144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6" name="Google Shape;150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b="0"/>
              <a:t>Giochiamo! E divertiamoci</a:t>
            </a:r>
            <a:endParaRPr b="0"/>
          </a:p>
          <a:p>
            <a:pPr marL="0" lvl="0" indent="0" algn="l" rtl="0">
              <a:lnSpc>
                <a:spcPct val="100000"/>
              </a:lnSpc>
              <a:spcBef>
                <a:spcPts val="0"/>
              </a:spcBef>
              <a:spcAft>
                <a:spcPts val="0"/>
              </a:spcAft>
              <a:buClr>
                <a:schemeClr val="dk1"/>
              </a:buClr>
              <a:buSzPts val="1200"/>
              <a:buFont typeface="Noto Sans Symbols"/>
              <a:buNone/>
            </a:pPr>
            <a:r>
              <a:rPr lang="en-US" b="1"/>
              <a:t>Roleplay: “Scambio di storia e cultura"</a:t>
            </a:r>
            <a:endParaRPr/>
          </a:p>
          <a:p>
            <a:pPr marL="0" lvl="0" indent="0" algn="l" rtl="0">
              <a:lnSpc>
                <a:spcPct val="100000"/>
              </a:lnSpc>
              <a:spcBef>
                <a:spcPts val="0"/>
              </a:spcBef>
              <a:spcAft>
                <a:spcPts val="0"/>
              </a:spcAft>
              <a:buSzPts val="1400"/>
              <a:buNone/>
            </a:pPr>
            <a:r>
              <a:rPr lang="en-US" b="1"/>
              <a:t>Obiettivo:</a:t>
            </a:r>
            <a:r>
              <a:rPr lang="en-US"/>
              <a:t> Aiutare gli studenti a comprendere e apprezzare culture e storie diverse attraverso una divertente attività di gioco di ruolo.</a:t>
            </a:r>
            <a:endParaRPr/>
          </a:p>
          <a:p>
            <a:pPr marL="0" lvl="0" indent="0" algn="l" rtl="0">
              <a:lnSpc>
                <a:spcPct val="100000"/>
              </a:lnSpc>
              <a:spcBef>
                <a:spcPts val="0"/>
              </a:spcBef>
              <a:spcAft>
                <a:spcPts val="0"/>
              </a:spcAft>
              <a:buSzPts val="1400"/>
              <a:buNone/>
            </a:pPr>
            <a:r>
              <a:rPr lang="en-US" b="1"/>
              <a:t>Materiali necessari: </a:t>
            </a:r>
            <a:r>
              <a:rPr lang="en-US"/>
              <a:t>Semplici carte per il gioco di ruolo (ognuna con una breve situazione relativa a una cultura o a un evento storico diverso)</a:t>
            </a:r>
            <a:endParaRPr/>
          </a:p>
          <a:p>
            <a:pPr marL="0" lvl="0" indent="0" algn="l" rtl="0">
              <a:lnSpc>
                <a:spcPct val="100000"/>
              </a:lnSpc>
              <a:spcBef>
                <a:spcPts val="0"/>
              </a:spcBef>
              <a:spcAft>
                <a:spcPts val="0"/>
              </a:spcAft>
              <a:buSzPts val="1400"/>
              <a:buNone/>
            </a:pPr>
            <a:r>
              <a:rPr lang="en-US" b="1"/>
              <a:t>Istruzioni:</a:t>
            </a:r>
            <a:endParaRPr/>
          </a:p>
          <a:p>
            <a:pPr marL="0" lvl="0" indent="0" algn="l" rtl="0">
              <a:lnSpc>
                <a:spcPct val="100000"/>
              </a:lnSpc>
              <a:spcBef>
                <a:spcPts val="0"/>
              </a:spcBef>
              <a:spcAft>
                <a:spcPts val="0"/>
              </a:spcAft>
              <a:buClr>
                <a:schemeClr val="dk1"/>
              </a:buClr>
              <a:buSzPts val="1200"/>
              <a:buFont typeface="Play"/>
              <a:buAutoNum type="arabicPeriod"/>
            </a:pPr>
            <a:r>
              <a:rPr lang="en-US" b="1"/>
              <a:t>Introduzione (5 minuti):</a:t>
            </a:r>
            <a:r>
              <a:rPr lang="en-US"/>
              <a:t> Spiegate che il gioco di ruolo di oggi li aiuterà a conoscere culture e storie diverse. Potranno recitare situazioni che mostrano come la comprensione di questi argomenti possa aiutarci ad andare d'accordo con gli altri.</a:t>
            </a:r>
            <a:endParaRPr/>
          </a:p>
          <a:p>
            <a:pPr marL="0" lvl="0" indent="0" algn="l" rtl="0">
              <a:lnSpc>
                <a:spcPct val="100000"/>
              </a:lnSpc>
              <a:spcBef>
                <a:spcPts val="0"/>
              </a:spcBef>
              <a:spcAft>
                <a:spcPts val="0"/>
              </a:spcAft>
              <a:buClr>
                <a:schemeClr val="dk1"/>
              </a:buClr>
              <a:buSzPts val="1200"/>
              <a:buFont typeface="Play"/>
              <a:buAutoNum type="arabicPeriod"/>
            </a:pPr>
            <a:r>
              <a:rPr lang="en-US" b="1"/>
              <a:t>Impostazione del gioco di ruolo (5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Dividi gli student in piccoli gruppi.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Consegnate a ogni gruppo una scheda di scenario per il gioco di ruolo. Ogni carta descrive una situazione semplice che coinvolge un contesto culturale o storico. Per esempio:</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Scheda scenario:</a:t>
            </a:r>
            <a:r>
              <a:rPr lang="en-US"/>
              <a:t> “State organizzando una cena internazionale. Arriverà un ospite dal Giappone. Come farete in modo che si sentano benvenuti?”</a:t>
            </a:r>
            <a:endParaRPr/>
          </a:p>
          <a:p>
            <a:pPr marL="1143000" lvl="2" indent="-228600" algn="l" rtl="0">
              <a:lnSpc>
                <a:spcPct val="100000"/>
              </a:lnSpc>
              <a:spcBef>
                <a:spcPts val="0"/>
              </a:spcBef>
              <a:spcAft>
                <a:spcPts val="0"/>
              </a:spcAft>
              <a:buClr>
                <a:schemeClr val="dk1"/>
              </a:buClr>
              <a:buSzPts val="1200"/>
              <a:buFont typeface="Play"/>
              <a:buAutoNum type="arabicPeriod"/>
            </a:pPr>
            <a:r>
              <a:rPr lang="en-US" b="1"/>
              <a:t>Scheda scenario:</a:t>
            </a:r>
            <a:r>
              <a:rPr lang="en-US"/>
              <a:t> “A scuola state studiando l'antico Egitto. Come puoi spiegare ai tuoi amici perché le piramidi erano così importanti?”</a:t>
            </a:r>
            <a:endParaRPr/>
          </a:p>
          <a:p>
            <a:pPr marL="0" lvl="0" indent="0" algn="l" rtl="0">
              <a:lnSpc>
                <a:spcPct val="100000"/>
              </a:lnSpc>
              <a:spcBef>
                <a:spcPts val="0"/>
              </a:spcBef>
              <a:spcAft>
                <a:spcPts val="0"/>
              </a:spcAft>
              <a:buClr>
                <a:schemeClr val="dk1"/>
              </a:buClr>
              <a:buSzPts val="1200"/>
              <a:buFont typeface="Play"/>
              <a:buAutoNum type="arabicPeriod"/>
            </a:pPr>
            <a:r>
              <a:rPr lang="en-US" b="1"/>
              <a:t>Attività del Roleplay (15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Ogni gruppo ha 5 minuti per preparare e recitare il proprio scenario. Dovranno mostrare come gestirebbero la situazione comprendendo e rispettando il contesto culturale o storico.</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Ad esempio, nel primo scenario, il gruppo potrebbe mostrare come accogliere l'ospite in modo educato e includere piatti giapponesi. Nel secondo scenario, potrebbero spiegare il significato delle piramidi in modo divertente..</a:t>
            </a:r>
            <a:endParaRPr/>
          </a:p>
          <a:p>
            <a:pPr marL="0" lvl="0" indent="0" algn="l" rtl="0">
              <a:lnSpc>
                <a:spcPct val="100000"/>
              </a:lnSpc>
              <a:spcBef>
                <a:spcPts val="0"/>
              </a:spcBef>
              <a:spcAft>
                <a:spcPts val="0"/>
              </a:spcAft>
              <a:buClr>
                <a:schemeClr val="dk1"/>
              </a:buClr>
              <a:buSzPts val="1200"/>
              <a:buFont typeface="Play"/>
              <a:buAutoNum type="arabicPeriod"/>
            </a:pPr>
            <a:r>
              <a:rPr lang="en-US" b="1"/>
              <a:t>Condividi e discuti (15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Dopo che tutti i gruppi si sono esibiti, chiedete a ciascun gruppo di condividere ciò che hanno imparato dal loro scenario.</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Discutete in classe su come la comprensione di culture e storie diverse ci aiuti a comunicare meglio e a costruire amicizie..</a:t>
            </a:r>
            <a:endParaRPr/>
          </a:p>
          <a:p>
            <a:pPr marL="0" lvl="0" indent="0" algn="l" rtl="0">
              <a:lnSpc>
                <a:spcPct val="100000"/>
              </a:lnSpc>
              <a:spcBef>
                <a:spcPts val="0"/>
              </a:spcBef>
              <a:spcAft>
                <a:spcPts val="0"/>
              </a:spcAft>
              <a:buClr>
                <a:schemeClr val="dk1"/>
              </a:buClr>
              <a:buSzPts val="1200"/>
              <a:buFont typeface="Play"/>
              <a:buAutoNum type="arabicPeriod"/>
            </a:pPr>
            <a:r>
              <a:rPr lang="en-US" b="1"/>
              <a:t>Conclusioni (5 minuti):</a:t>
            </a:r>
            <a:endParaRPr/>
          </a:p>
          <a:p>
            <a:pPr marL="742950" lvl="1" indent="-285750" algn="l" rtl="0">
              <a:lnSpc>
                <a:spcPct val="100000"/>
              </a:lnSpc>
              <a:spcBef>
                <a:spcPts val="0"/>
              </a:spcBef>
              <a:spcAft>
                <a:spcPts val="0"/>
              </a:spcAft>
              <a:buClr>
                <a:schemeClr val="dk1"/>
              </a:buClr>
              <a:buSzPts val="1200"/>
              <a:buFont typeface="Play"/>
              <a:buAutoNum type="arabicPeriod"/>
            </a:pPr>
            <a:r>
              <a:rPr lang="en-US"/>
              <a:t>Riassumete spiegando che conoscere e rispettare culture e storie diverse ci aiuta ad andare d'accordo con gli altri e a vivere insieme in modo più armonioso..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171450" marR="0" lvl="0" indent="-95250" algn="l" rtl="0">
              <a:lnSpc>
                <a:spcPct val="100000"/>
              </a:lnSpc>
              <a:spcBef>
                <a:spcPts val="0"/>
              </a:spcBef>
              <a:spcAft>
                <a:spcPts val="0"/>
              </a:spcAft>
              <a:buClr>
                <a:schemeClr val="dk1"/>
              </a:buClr>
              <a:buSzPts val="1200"/>
              <a:buFont typeface="Noto Sans Symbols"/>
              <a:buNone/>
            </a:pPr>
            <a:endParaRPr/>
          </a:p>
          <a:p>
            <a:pPr marL="171450" marR="0" lvl="0" indent="-171450" algn="l" rtl="0">
              <a:lnSpc>
                <a:spcPct val="100000"/>
              </a:lnSpc>
              <a:spcBef>
                <a:spcPts val="0"/>
              </a:spcBef>
              <a:spcAft>
                <a:spcPts val="0"/>
              </a:spcAft>
              <a:buClr>
                <a:schemeClr val="dk1"/>
              </a:buClr>
              <a:buSzPts val="1200"/>
              <a:buFont typeface="Noto Sans Symbols"/>
              <a:buChar char="📄"/>
            </a:pPr>
            <a:r>
              <a:rPr lang="en-US"/>
              <a:t>Fate qualche riflessione sul gioco che hanno fatto e poi passate alla diapositiva successiva.</a:t>
            </a:r>
            <a:endParaRPr/>
          </a:p>
        </p:txBody>
      </p:sp>
      <p:sp>
        <p:nvSpPr>
          <p:cNvPr id="1507" name="Google Shape;1507;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7" name="Google Shape;1527;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Noto Sans Symbols"/>
              <a:buChar char="☺"/>
            </a:pPr>
            <a:r>
              <a:rPr lang="en-US" b="1"/>
              <a:t>Opportunità di progetti europei</a:t>
            </a:r>
            <a:endParaRPr/>
          </a:p>
          <a:p>
            <a:pPr marL="0" lvl="0" indent="0" algn="l" rtl="0">
              <a:lnSpc>
                <a:spcPct val="100000"/>
              </a:lnSpc>
              <a:spcBef>
                <a:spcPts val="0"/>
              </a:spcBef>
              <a:spcAft>
                <a:spcPts val="0"/>
              </a:spcAft>
              <a:buClr>
                <a:schemeClr val="dk1"/>
              </a:buClr>
              <a:buSzPts val="1200"/>
              <a:buFont typeface="Noto Sans Symbols"/>
              <a:buNone/>
            </a:pPr>
            <a:r>
              <a:rPr lang="en-US" b="0"/>
              <a:t>I progetti europei, come Erasmus+ e il Corpo europeo di solidarietà, offrono ai cittadini la possibilità di partecipare a programmi in tutta Europa.</a:t>
            </a:r>
            <a:endParaRPr b="0"/>
          </a:p>
        </p:txBody>
      </p:sp>
      <p:sp>
        <p:nvSpPr>
          <p:cNvPr id="1528" name="Google Shape;1528;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4"/>
        <p:cNvGrpSpPr/>
        <p:nvPr/>
      </p:nvGrpSpPr>
      <p:grpSpPr>
        <a:xfrm>
          <a:off x="0" y="0"/>
          <a:ext cx="0" cy="0"/>
          <a:chOff x="0" y="0"/>
          <a:chExt cx="0" cy="0"/>
        </a:xfrm>
      </p:grpSpPr>
      <p:sp>
        <p:nvSpPr>
          <p:cNvPr id="1545" name="Google Shape;154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6" name="Google Shape;1546;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tkinson Hyperlegible"/>
              <a:buNone/>
            </a:pPr>
            <a:r>
              <a:rPr lang="en-US" sz="1200">
                <a:solidFill>
                  <a:srgbClr val="000000"/>
                </a:solidFill>
                <a:latin typeface="Atkinson Hyperlegible"/>
                <a:ea typeface="Atkinson Hyperlegible"/>
                <a:cs typeface="Atkinson Hyperlegible"/>
                <a:sym typeface="Atkinson Hyperlegible"/>
              </a:rPr>
              <a:t>☺ I progetti europei sono programmi finanziati dall'Unione europea (UE) che mirano a far incontrare persone provenienti da diversi Paesi europei. Offrono l'opportunità di imparare, lavorare e fare nuove esperienze. Pensate a questi progetti come a grandi progetti scolastici, ma a livello europeo!</a:t>
            </a:r>
            <a:endParaRPr/>
          </a:p>
        </p:txBody>
      </p:sp>
      <p:sp>
        <p:nvSpPr>
          <p:cNvPr id="1547" name="Google Shape;1547;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4"/>
        <p:cNvGrpSpPr/>
        <p:nvPr/>
      </p:nvGrpSpPr>
      <p:grpSpPr>
        <a:xfrm>
          <a:off x="0" y="0"/>
          <a:ext cx="0" cy="0"/>
          <a:chOff x="0" y="0"/>
          <a:chExt cx="0" cy="0"/>
        </a:xfrm>
      </p:grpSpPr>
      <p:sp>
        <p:nvSpPr>
          <p:cNvPr id="1575" name="Google Shape;1575;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6" name="Google Shape;1576;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 Solidarity Projects:</a:t>
            </a:r>
            <a:endParaRPr/>
          </a:p>
          <a:p>
            <a:pPr marL="0" lvl="0" indent="0" algn="l" rtl="0">
              <a:lnSpc>
                <a:spcPct val="256583"/>
              </a:lnSpc>
              <a:spcBef>
                <a:spcPts val="0"/>
              </a:spcBef>
              <a:spcAft>
                <a:spcPts val="0"/>
              </a:spcAft>
              <a:buSzPts val="1400"/>
              <a:buNone/>
            </a:pPr>
            <a:r>
              <a:rPr lang="en-US" sz="1200" b="1">
                <a:solidFill>
                  <a:srgbClr val="402B2B"/>
                </a:solidFill>
                <a:latin typeface="Atkinson Hyperlegible"/>
                <a:ea typeface="Atkinson Hyperlegible"/>
                <a:cs typeface="Atkinson Hyperlegible"/>
                <a:sym typeface="Atkinson Hyperlegible"/>
              </a:rPr>
              <a:t>Il Corpo europeo di solidarietà (CES) è un'iniziativa faro che mira a coinvolgere i giovani in attività di volontariato e in progetti di solidarietà a beneficio delle comunità europee. Questi progetti si concentrano sull'aiuto alle comunità e alle persone in difficoltà.  I cittadini possono fare volontariato per contribuire a questioni sociali come la protezione dell'ambiente o il sostegno a chi si trova in situazioni difficili. È un'occasione per fare esperienza.</a:t>
            </a:r>
            <a:endParaRPr/>
          </a:p>
          <a:p>
            <a:pPr marL="0" lvl="0" indent="0" algn="l" rtl="0">
              <a:lnSpc>
                <a:spcPct val="256583"/>
              </a:lnSpc>
              <a:spcBef>
                <a:spcPts val="0"/>
              </a:spcBef>
              <a:spcAft>
                <a:spcPts val="0"/>
              </a:spcAft>
              <a:buSzPts val="1400"/>
              <a:buNone/>
            </a:pPr>
            <a:r>
              <a:rPr lang="en-US" b="1"/>
              <a:t>Perchè Partecipare?</a:t>
            </a:r>
            <a:endParaRPr/>
          </a:p>
          <a:p>
            <a:pPr marL="0" lvl="0" indent="0" algn="l" rtl="0">
              <a:lnSpc>
                <a:spcPct val="100000"/>
              </a:lnSpc>
              <a:spcBef>
                <a:spcPts val="0"/>
              </a:spcBef>
              <a:spcAft>
                <a:spcPts val="0"/>
              </a:spcAft>
              <a:buClr>
                <a:schemeClr val="dk1"/>
              </a:buClr>
              <a:buSzPts val="1200"/>
              <a:buFont typeface="Play"/>
              <a:buAutoNum type="arabicPeriod"/>
            </a:pPr>
            <a:r>
              <a:rPr lang="en-US" b="1"/>
              <a:t>Impatto sociale: </a:t>
            </a:r>
            <a:r>
              <a:rPr lang="en-US" b="0"/>
              <a:t>Fare la differenza nelle comunità affrontando sfide sociali urgenti e promuovendo la solidarietà tra popolazioni diverse</a:t>
            </a:r>
            <a:r>
              <a:rPr lang="en-US" b="1"/>
              <a:t>.</a:t>
            </a:r>
            <a:endParaRPr/>
          </a:p>
          <a:p>
            <a:pPr marL="0" lvl="0" indent="0" algn="l" rtl="0">
              <a:lnSpc>
                <a:spcPct val="100000"/>
              </a:lnSpc>
              <a:spcBef>
                <a:spcPts val="0"/>
              </a:spcBef>
              <a:spcAft>
                <a:spcPts val="0"/>
              </a:spcAft>
              <a:buClr>
                <a:schemeClr val="dk1"/>
              </a:buClr>
              <a:buSzPts val="1200"/>
              <a:buFont typeface="Play"/>
              <a:buAutoNum type="arabicPeriod"/>
            </a:pPr>
            <a:r>
              <a:rPr lang="en-US" b="1"/>
              <a:t>Sviluppo personale: </a:t>
            </a:r>
            <a:r>
              <a:rPr lang="en-US" b="0"/>
              <a:t>Acquisire competenze essenziali come il lavoro di squadra, la leadership e la risoluzione dei problemi, uscendo dalla propria zona di comfort</a:t>
            </a:r>
            <a:r>
              <a:rPr lang="en-US" b="1"/>
              <a:t>.</a:t>
            </a:r>
            <a:endParaRPr/>
          </a:p>
          <a:p>
            <a:pPr marL="0" lvl="0" indent="0" algn="l" rtl="0">
              <a:lnSpc>
                <a:spcPct val="100000"/>
              </a:lnSpc>
              <a:spcBef>
                <a:spcPts val="0"/>
              </a:spcBef>
              <a:spcAft>
                <a:spcPts val="0"/>
              </a:spcAft>
              <a:buClr>
                <a:schemeClr val="dk1"/>
              </a:buClr>
              <a:buSzPts val="1200"/>
              <a:buFont typeface="Play"/>
              <a:buAutoNum type="arabicPeriod"/>
            </a:pPr>
            <a:r>
              <a:rPr lang="en-US" b="1"/>
              <a:t>Esperienza culturale: </a:t>
            </a:r>
            <a:r>
              <a:rPr lang="en-US" b="0"/>
              <a:t>Immergetevi in culture diverse, imparate nuove lingue e stringete amicizie durature con coetanei provenienti da tutta Europa</a:t>
            </a:r>
            <a:r>
              <a:rPr lang="en-US" b="1"/>
              <a:t>.</a:t>
            </a:r>
            <a:endParaRPr/>
          </a:p>
          <a:p>
            <a:pPr marL="0" lvl="0" indent="0" algn="l" rtl="0">
              <a:lnSpc>
                <a:spcPct val="100000"/>
              </a:lnSpc>
              <a:spcBef>
                <a:spcPts val="0"/>
              </a:spcBef>
              <a:spcAft>
                <a:spcPts val="0"/>
              </a:spcAft>
              <a:buClr>
                <a:schemeClr val="dk1"/>
              </a:buClr>
              <a:buSzPts val="1200"/>
              <a:buFont typeface="Play"/>
              <a:buAutoNum type="arabicPeriod"/>
            </a:pPr>
            <a:r>
              <a:rPr lang="en-US" b="1"/>
              <a:t>Sostegno finanziario:</a:t>
            </a:r>
            <a:r>
              <a:rPr lang="en-US" b="0"/>
              <a:t> Il CES copre i costi di viaggio, alloggio e pasti, rendendo queste opportunità accessibili a tutti gli adolescenti.</a:t>
            </a:r>
            <a:endParaRPr/>
          </a:p>
          <a:p>
            <a:pPr marL="0" lvl="0" indent="0" algn="l" rtl="0">
              <a:lnSpc>
                <a:spcPct val="100000"/>
              </a:lnSpc>
              <a:spcBef>
                <a:spcPts val="0"/>
              </a:spcBef>
              <a:spcAft>
                <a:spcPts val="0"/>
              </a:spcAft>
              <a:buClr>
                <a:schemeClr val="dk1"/>
              </a:buClr>
              <a:buSzPts val="1200"/>
              <a:buFont typeface="Play"/>
              <a:buAutoNum type="arabicPeriod"/>
            </a:pPr>
            <a:r>
              <a:rPr lang="en-US" b="1"/>
              <a:t>Miglioramento della carriera: </a:t>
            </a:r>
            <a:r>
              <a:rPr lang="en-US" b="0"/>
              <a:t>Partecipare a un progetto del CES arricchisce il vostro curriculum, dimostrando il vostro impegno per le questioni sociali e la vostra capacità di lavorare in contesti diversi</a:t>
            </a:r>
            <a:r>
              <a:rPr lang="en-US" b="1"/>
              <a:t>.</a:t>
            </a:r>
            <a:endParaRPr/>
          </a:p>
          <a:p>
            <a:pPr marL="0" lvl="0" indent="0" algn="l" rtl="0">
              <a:lnSpc>
                <a:spcPct val="100000"/>
              </a:lnSpc>
              <a:spcBef>
                <a:spcPts val="0"/>
              </a:spcBef>
              <a:spcAft>
                <a:spcPts val="0"/>
              </a:spcAft>
              <a:buClr>
                <a:schemeClr val="dk1"/>
              </a:buClr>
              <a:buSzPts val="1200"/>
              <a:buFont typeface="Play"/>
              <a:buNone/>
            </a:pPr>
            <a:endParaRPr b="1"/>
          </a:p>
          <a:p>
            <a:pPr marL="0" lvl="0" indent="0" algn="l" rtl="0">
              <a:lnSpc>
                <a:spcPct val="100000"/>
              </a:lnSpc>
              <a:spcBef>
                <a:spcPts val="0"/>
              </a:spcBef>
              <a:spcAft>
                <a:spcPts val="0"/>
              </a:spcAft>
              <a:buSzPts val="1400"/>
              <a:buNone/>
            </a:pPr>
            <a:r>
              <a:rPr lang="en-US" b="1"/>
              <a:t>Come partecipare</a:t>
            </a:r>
            <a:endParaRPr b="1"/>
          </a:p>
          <a:p>
            <a:pPr marL="0" lvl="0" indent="0" algn="l" rtl="0">
              <a:lnSpc>
                <a:spcPct val="100000"/>
              </a:lnSpc>
              <a:spcBef>
                <a:spcPts val="0"/>
              </a:spcBef>
              <a:spcAft>
                <a:spcPts val="0"/>
              </a:spcAft>
              <a:buSzPts val="1400"/>
              <a:buNone/>
            </a:pPr>
            <a:r>
              <a:rPr lang="en-US"/>
              <a:t>Gli adolescenti interessati ai progetti del CES possono esplorare le opportunità attraverso il sito ufficiale del CES o le organizzazioni giovanili locali. Il processo di candidatura prevede la ricerca di un progetto che corrisponda ai vostri interessi e alle vostre capacità, la presentazione di una domanda e la preparazione per un'avventura che non solo cambierà la vostra vita, ma anche quella degli altri.Cogliete l'opportunità di esplorare l'Europa, di crescere personalmente e professionalmente e di avere un impatto positivo nel mondo grazie al Corpo europeo di solidarietà!</a:t>
            </a: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SzPts val="1400"/>
              <a:buNone/>
            </a:pPr>
            <a:r>
              <a:rPr lang="en-US" sz="1200" b="1">
                <a:solidFill>
                  <a:srgbClr val="402B2B"/>
                </a:solidFill>
                <a:latin typeface="Play"/>
                <a:ea typeface="Play"/>
                <a:cs typeface="Play"/>
                <a:sym typeface="Play"/>
              </a:rPr>
              <a:t>☺ Erasmus+ Mobilità</a:t>
            </a:r>
            <a:endParaRPr sz="1200" b="1">
              <a:solidFill>
                <a:srgbClr val="402B2B"/>
              </a:solidFill>
              <a:latin typeface="Play"/>
              <a:ea typeface="Play"/>
              <a:cs typeface="Play"/>
              <a:sym typeface="Play"/>
            </a:endParaRPr>
          </a:p>
          <a:p>
            <a:pPr marL="0" lvl="0" indent="0" algn="l" rtl="0">
              <a:lnSpc>
                <a:spcPct val="256583"/>
              </a:lnSpc>
              <a:spcBef>
                <a:spcPts val="0"/>
              </a:spcBef>
              <a:spcAft>
                <a:spcPts val="0"/>
              </a:spcAft>
              <a:buSzPts val="1400"/>
              <a:buNone/>
            </a:pPr>
            <a:r>
              <a:rPr lang="en-US" sz="1200" b="1">
                <a:solidFill>
                  <a:srgbClr val="402B2B"/>
                </a:solidFill>
                <a:latin typeface="Atkinson Hyperlegible"/>
                <a:ea typeface="Atkinson Hyperlegible"/>
                <a:cs typeface="Atkinson Hyperlegible"/>
                <a:sym typeface="Atkinson Hyperlegible"/>
              </a:rPr>
              <a:t>Erasmus+ è un programma che aiuta gli studenti e i giovani a studiare, lavorare o formarsi in diversi Paesi dell'UE. È come avere la possibilità di studiare all'estero o di fare uno stage, ma con il sostegno dell'UE. I cittadini possono avere la possibilità di studiare o lavorare in un altro Paese europeo, imparare una nuova lingua e sperimentare una nuova cultura.</a:t>
            </a:r>
            <a:endParaRPr sz="1200" b="0">
              <a:solidFill>
                <a:srgbClr val="402B2B"/>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b="0"/>
          </a:p>
          <a:p>
            <a:pPr marL="0" lvl="0" indent="0" algn="l" rtl="0">
              <a:lnSpc>
                <a:spcPct val="100000"/>
              </a:lnSpc>
              <a:spcBef>
                <a:spcPts val="0"/>
              </a:spcBef>
              <a:spcAft>
                <a:spcPts val="0"/>
              </a:spcAft>
              <a:buSzPts val="1400"/>
              <a:buNone/>
            </a:pPr>
            <a:r>
              <a:rPr lang="en-US" b="1"/>
              <a:t>Come partecipare a un progetto Erasmus+ </a:t>
            </a:r>
            <a:endParaRPr/>
          </a:p>
          <a:p>
            <a:pPr marL="0" lvl="0" indent="0" algn="l" rtl="0">
              <a:lnSpc>
                <a:spcPct val="100000"/>
              </a:lnSpc>
              <a:spcBef>
                <a:spcPts val="0"/>
              </a:spcBef>
              <a:spcAft>
                <a:spcPts val="0"/>
              </a:spcAft>
              <a:buSzPts val="1400"/>
              <a:buNone/>
            </a:pPr>
            <a:r>
              <a:rPr lang="en-US"/>
              <a:t>Erasmus+ consente ai giovani di recarsi in altri Paesi per studiare, fare volontariato o partecipare a progetti divertenti. Ecco come partecipare:</a:t>
            </a:r>
            <a:endParaRPr/>
          </a:p>
          <a:p>
            <a:pPr marL="0" lvl="0" indent="0" algn="l" rtl="0">
              <a:lnSpc>
                <a:spcPct val="100000"/>
              </a:lnSpc>
              <a:spcBef>
                <a:spcPts val="0"/>
              </a:spcBef>
              <a:spcAft>
                <a:spcPts val="0"/>
              </a:spcAft>
              <a:buClr>
                <a:schemeClr val="dk1"/>
              </a:buClr>
              <a:buSzPts val="1200"/>
              <a:buFont typeface="Play"/>
              <a:buAutoNum type="arabicPeriod"/>
            </a:pPr>
            <a:r>
              <a:rPr lang="en-US" b="1"/>
              <a:t>Verificare se si può aderire </a:t>
            </a:r>
            <a:r>
              <a:rPr lang="en-US"/>
              <a:t>Potete partecipare se siete studenti, insegnanti o giovani (13-30 anni).</a:t>
            </a:r>
            <a:endParaRPr/>
          </a:p>
          <a:p>
            <a:pPr marL="0" lvl="0" indent="0" algn="l" rtl="0">
              <a:lnSpc>
                <a:spcPct val="100000"/>
              </a:lnSpc>
              <a:spcBef>
                <a:spcPts val="0"/>
              </a:spcBef>
              <a:spcAft>
                <a:spcPts val="0"/>
              </a:spcAft>
              <a:buClr>
                <a:schemeClr val="dk1"/>
              </a:buClr>
              <a:buSzPts val="1200"/>
              <a:buFont typeface="Play"/>
              <a:buAutoNum type="arabicPeriod"/>
            </a:pPr>
            <a:r>
              <a:rPr lang="en-US" b="1"/>
              <a:t>Trovare opportunità </a:t>
            </a:r>
            <a:r>
              <a:rPr lang="en-US"/>
              <a:t>I progetti comprendono scambi di giovani, programmi di studio o volontariato. Informatevi presso la vostra scuola o il gruppo giovanile locale sui progetti disponibili.</a:t>
            </a:r>
            <a:endParaRPr/>
          </a:p>
          <a:p>
            <a:pPr marL="0" lvl="0" indent="0" algn="l" rtl="0">
              <a:lnSpc>
                <a:spcPct val="100000"/>
              </a:lnSpc>
              <a:spcBef>
                <a:spcPts val="0"/>
              </a:spcBef>
              <a:spcAft>
                <a:spcPts val="0"/>
              </a:spcAft>
              <a:buClr>
                <a:schemeClr val="dk1"/>
              </a:buClr>
              <a:buSzPts val="1200"/>
              <a:buFont typeface="Play"/>
              <a:buAutoNum type="arabicPeriod"/>
            </a:pPr>
            <a:r>
              <a:rPr lang="en-US" b="1"/>
              <a:t>Richiesta di finanziamento </a:t>
            </a:r>
            <a:r>
              <a:rPr lang="en-US"/>
              <a:t>Erasmus+ copre le spese di viaggio e di soggiorno, quindi avrete un aiuto economico.</a:t>
            </a:r>
            <a:endParaRPr/>
          </a:p>
          <a:p>
            <a:pPr marL="0" lvl="0" indent="0" algn="l" rtl="0">
              <a:lnSpc>
                <a:spcPct val="100000"/>
              </a:lnSpc>
              <a:spcBef>
                <a:spcPts val="0"/>
              </a:spcBef>
              <a:spcAft>
                <a:spcPts val="0"/>
              </a:spcAft>
              <a:buClr>
                <a:schemeClr val="dk1"/>
              </a:buClr>
              <a:buSzPts val="1200"/>
              <a:buFont typeface="Play"/>
              <a:buAutoNum type="arabicPeriod"/>
            </a:pPr>
            <a:r>
              <a:rPr lang="en-US" b="1"/>
              <a:t>Preparatevi </a:t>
            </a:r>
            <a:r>
              <a:rPr lang="en-US"/>
              <a:t>Preparatevi al viaggio imparando a conoscere il paese e le attività che vi si svolgono.</a:t>
            </a:r>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256583"/>
              </a:lnSpc>
              <a:spcBef>
                <a:spcPts val="0"/>
              </a:spcBef>
              <a:spcAft>
                <a:spcPts val="0"/>
              </a:spcAft>
              <a:buClr>
                <a:srgbClr val="402B2B"/>
              </a:buClr>
              <a:buSzPts val="1200"/>
              <a:buFont typeface="Play"/>
              <a:buNone/>
            </a:pPr>
            <a:r>
              <a:rPr lang="en-US" sz="1200" b="1">
                <a:solidFill>
                  <a:srgbClr val="402B2B"/>
                </a:solidFill>
                <a:latin typeface="Play"/>
                <a:ea typeface="Play"/>
                <a:cs typeface="Play"/>
                <a:sym typeface="Play"/>
              </a:rPr>
              <a:t>☺ Altre opportunità</a:t>
            </a:r>
            <a:endParaRPr sz="1200" b="1">
              <a:solidFill>
                <a:srgbClr val="402B2B"/>
              </a:solidFill>
              <a:latin typeface="Play"/>
              <a:ea typeface="Play"/>
              <a:cs typeface="Play"/>
              <a:sym typeface="Play"/>
            </a:endParaRPr>
          </a:p>
          <a:p>
            <a:pPr marL="0" lvl="0" indent="0" algn="l" rtl="0">
              <a:lnSpc>
                <a:spcPct val="256583"/>
              </a:lnSpc>
              <a:spcBef>
                <a:spcPts val="0"/>
              </a:spcBef>
              <a:spcAft>
                <a:spcPts val="0"/>
              </a:spcAft>
              <a:buSzPts val="1400"/>
              <a:buNone/>
            </a:pPr>
            <a:r>
              <a:rPr lang="en-US" sz="1200" b="1">
                <a:solidFill>
                  <a:srgbClr val="402B2B"/>
                </a:solidFill>
                <a:latin typeface="Atkinson Hyperlegible"/>
                <a:ea typeface="Atkinson Hyperlegible"/>
                <a:cs typeface="Atkinson Hyperlegible"/>
                <a:sym typeface="Atkinson Hyperlegible"/>
              </a:rPr>
              <a:t>Horizon Europe: Questo programma è la principale iniziativa di finanziamento dell'UE per la ricerca e l'innovazione. Sostiene progetti che affrontano le sfide globali e guidano i progressi tecnologici e scientifici. Creative Europe: Questo programma mira a sostenere e promuovere i settori culturali e creativi. Promuove la collaborazione artistica e valorizza la diversità culturale dell'Europa.</a:t>
            </a:r>
            <a:endParaRPr sz="1200" b="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350000"/>
              </a:lnSpc>
              <a:spcBef>
                <a:spcPts val="0"/>
              </a:spcBef>
              <a:spcAft>
                <a:spcPts val="0"/>
              </a:spcAft>
              <a:buSzPts val="1400"/>
              <a:buNone/>
            </a:pPr>
            <a:endParaRPr sz="1200" b="1">
              <a:solidFill>
                <a:srgbClr val="402B2B"/>
              </a:solidFill>
              <a:latin typeface="Play"/>
              <a:ea typeface="Play"/>
              <a:cs typeface="Play"/>
              <a:sym typeface="Play"/>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100000"/>
              </a:lnSpc>
              <a:spcBef>
                <a:spcPts val="0"/>
              </a:spcBef>
              <a:spcAft>
                <a:spcPts val="0"/>
              </a:spcAft>
              <a:buClr>
                <a:schemeClr val="dk1"/>
              </a:buClr>
              <a:buSzPts val="1200"/>
              <a:buFont typeface="Arial"/>
              <a:buNone/>
            </a:pPr>
            <a:endParaRPr sz="1200">
              <a:solidFill>
                <a:srgbClr val="402B2B"/>
              </a:solidFill>
              <a:latin typeface="Play"/>
              <a:ea typeface="Play"/>
              <a:cs typeface="Play"/>
              <a:sym typeface="Play"/>
            </a:endParaRPr>
          </a:p>
          <a:p>
            <a:pPr marL="0" lvl="0" indent="0" algn="l" rtl="0">
              <a:lnSpc>
                <a:spcPct val="100000"/>
              </a:lnSpc>
              <a:spcBef>
                <a:spcPts val="0"/>
              </a:spcBef>
              <a:spcAft>
                <a:spcPts val="0"/>
              </a:spcAft>
              <a:buSzPts val="1400"/>
              <a:buNone/>
            </a:pPr>
            <a:endParaRPr/>
          </a:p>
        </p:txBody>
      </p:sp>
      <p:sp>
        <p:nvSpPr>
          <p:cNvPr id="1577" name="Google Shape;1577;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6" name="Google Shape;160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33333"/>
              </a:lnSpc>
              <a:spcBef>
                <a:spcPts val="0"/>
              </a:spcBef>
              <a:spcAft>
                <a:spcPts val="0"/>
              </a:spcAft>
              <a:buSzPts val="1400"/>
              <a:buNone/>
            </a:pPr>
            <a:r>
              <a:rPr lang="en-US"/>
              <a:t>☺</a:t>
            </a:r>
            <a:r>
              <a:rPr lang="en-US" sz="1200" b="1">
                <a:solidFill>
                  <a:srgbClr val="402B2B"/>
                </a:solidFill>
                <a:latin typeface="Atkinson Hyperlegible"/>
                <a:ea typeface="Atkinson Hyperlegible"/>
                <a:cs typeface="Atkinson Hyperlegible"/>
                <a:sym typeface="Atkinson Hyperlegible"/>
              </a:rPr>
              <a:t>Serena, 25 anni, si trova attualmente a Rotterdam, in Olanda, dove sostiene le iniziative della Fondazione Lava Legato, che opera nel campo dell'assistenza a persone con disabilità, sia bambini che adulti. Attraverso il suo progetto, Serena sostiene diverse attività ricreative quotidiane promosse da organizzazioni locali coordinate dalla sua fondazione, tra cui sport, cucina e giardinaggio</a:t>
            </a:r>
            <a:r>
              <a:rPr lang="en-US" sz="1200" b="0">
                <a:solidFill>
                  <a:srgbClr val="402B2B"/>
                </a:solidFill>
                <a:latin typeface="Atkinson Hyperlegible"/>
                <a:ea typeface="Atkinson Hyperlegible"/>
                <a:cs typeface="Atkinson Hyperlegible"/>
                <a:sym typeface="Atkinson Hyperlegible"/>
              </a:rPr>
              <a:t>.</a:t>
            </a:r>
            <a:endParaRPr/>
          </a:p>
          <a:p>
            <a:pPr marL="0" lvl="0" indent="0" algn="l" rtl="0">
              <a:lnSpc>
                <a:spcPct val="23333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SzPts val="1400"/>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Enrico ha 20 anni e attualmente si trova a Clermont-Ferrand, in Francia, per partecipare al progetto ESC “Sfidare la miseria costruendo e imparando insieme!” presso Compagnons Bâtisseurs Auvergne. Il progetto dura 9 mesi e qui, insieme ad altri volontari, fornisce assistenza alle famiglie con difficoltà sociali ed economiche per migliorare le loro condizioni di vita.</a:t>
            </a:r>
            <a:endParaRPr/>
          </a:p>
          <a:p>
            <a:pPr marL="0" lvl="0" indent="0" algn="l" rtl="0">
              <a:lnSpc>
                <a:spcPct val="233333"/>
              </a:lnSpc>
              <a:spcBef>
                <a:spcPts val="0"/>
              </a:spcBef>
              <a:spcAft>
                <a:spcPts val="0"/>
              </a:spcAft>
              <a:buSzPts val="1400"/>
              <a:buNone/>
            </a:pPr>
            <a:endParaRPr sz="1200" b="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SzPts val="1400"/>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Marika, 23 anni, si trova ad Almería, in Spagna, da qualche mese. Lì gestisce i canali social media de “La Guajira”, un'associazione socio-culturale incentrata sui valori della collaborazione e dell'arte come motore di cambiamento positivo.</a:t>
            </a:r>
            <a:endParaRPr sz="1200" b="0">
              <a:solidFill>
                <a:srgbClr val="402B2B"/>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a:p>
        </p:txBody>
      </p:sp>
      <p:sp>
        <p:nvSpPr>
          <p:cNvPr id="1607" name="Google Shape;1607;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7" name="Google Shape;165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256583"/>
              </a:lnSpc>
              <a:spcBef>
                <a:spcPts val="0"/>
              </a:spcBef>
              <a:spcAft>
                <a:spcPts val="0"/>
              </a:spcAft>
              <a:buSzPts val="1400"/>
              <a:buNone/>
            </a:pPr>
            <a:r>
              <a:rPr lang="en-US"/>
              <a:t>☺</a:t>
            </a:r>
            <a:r>
              <a:rPr lang="en-US" sz="1200" b="1">
                <a:solidFill>
                  <a:srgbClr val="402B2B"/>
                </a:solidFill>
                <a:latin typeface="Atkinson Hyperlegible"/>
                <a:ea typeface="Atkinson Hyperlegible"/>
                <a:cs typeface="Atkinson Hyperlegible"/>
                <a:sym typeface="Atkinson Hyperlegible"/>
              </a:rPr>
              <a:t>Emily, 22 anni, da settembre 2023 partecipa a un progetto ESC a lungo termine a Helsinki con l'associazione Sininauhasaatio. L'obiettivo principale dell'organizzazione è sostenere le persone vulnerabili nell'area metropolitana: i senzatetto, le persone a rischio, i tossicodipendenti e gli immigrati.</a:t>
            </a:r>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marR="0" lvl="0" indent="0" algn="l" rtl="0">
              <a:lnSpc>
                <a:spcPct val="256583"/>
              </a:lnSpc>
              <a:spcBef>
                <a:spcPts val="0"/>
              </a:spcBef>
              <a:spcAft>
                <a:spcPts val="0"/>
              </a:spcAft>
              <a:buClr>
                <a:srgbClr val="402B2B"/>
              </a:buClr>
              <a:buSzPts val="1200"/>
              <a:buFont typeface="Atkinson Hyperlegible"/>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Azzurra</a:t>
            </a:r>
            <a:r>
              <a:rPr lang="en-US" sz="1200">
                <a:solidFill>
                  <a:srgbClr val="402B2B"/>
                </a:solidFill>
                <a:latin typeface="Atkinson Hyperlegible"/>
                <a:ea typeface="Atkinson Hyperlegible"/>
                <a:cs typeface="Atkinson Hyperlegible"/>
                <a:sym typeface="Atkinson Hyperlegible"/>
              </a:rPr>
              <a:t> si trova ad Anversa, in Belgio. Qui, presso l'associazione Moving Ground, lavora a un progetto di supporto alla comunicazione, che prevede la fotografia e la ripresa di eventi e la gestione dei social media.</a:t>
            </a:r>
            <a:endParaRPr/>
          </a:p>
          <a:p>
            <a:pPr marL="0" marR="0" lvl="0" indent="0" algn="l" rtl="0">
              <a:lnSpc>
                <a:spcPct val="256583"/>
              </a:lnSpc>
              <a:spcBef>
                <a:spcPts val="0"/>
              </a:spcBef>
              <a:spcAft>
                <a:spcPts val="0"/>
              </a:spcAft>
              <a:buClr>
                <a:schemeClr val="dk1"/>
              </a:buClr>
              <a:buSzPts val="1200"/>
              <a:buFont typeface="Arial"/>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233333"/>
              </a:lnSpc>
              <a:spcBef>
                <a:spcPts val="0"/>
              </a:spcBef>
              <a:spcAft>
                <a:spcPts val="0"/>
              </a:spcAft>
              <a:buSzPts val="1400"/>
              <a:buNone/>
            </a:pPr>
            <a:r>
              <a:rPr lang="en-US" sz="1200">
                <a:solidFill>
                  <a:srgbClr val="402B2B"/>
                </a:solidFill>
                <a:latin typeface="Atkinson Hyperlegible"/>
                <a:ea typeface="Atkinson Hyperlegible"/>
                <a:cs typeface="Atkinson Hyperlegible"/>
                <a:sym typeface="Atkinson Hyperlegible"/>
              </a:rPr>
              <a:t>☺</a:t>
            </a:r>
            <a:r>
              <a:rPr lang="en-US" sz="1200" b="1">
                <a:solidFill>
                  <a:srgbClr val="402B2B"/>
                </a:solidFill>
                <a:latin typeface="Atkinson Hyperlegible"/>
                <a:ea typeface="Atkinson Hyperlegible"/>
                <a:cs typeface="Atkinson Hyperlegible"/>
                <a:sym typeface="Atkinson Hyperlegible"/>
              </a:rPr>
              <a:t>Andrea Carlotta</a:t>
            </a:r>
            <a:r>
              <a:rPr lang="en-US" sz="1200">
                <a:solidFill>
                  <a:srgbClr val="402B2B"/>
                </a:solidFill>
                <a:latin typeface="Atkinson Hyperlegible"/>
                <a:ea typeface="Atkinson Hyperlegible"/>
                <a:cs typeface="Atkinson Hyperlegible"/>
                <a:sym typeface="Atkinson Hyperlegible"/>
              </a:rPr>
              <a:t> è a Lleida, in Spagna, dove lavora al progetto ESC “Energeia” dedicato all'inclusione sociale nelle scuole, insieme a un'altra ragazza.Il progetto Energeia si concentra sull'inclusione sociale e si svolge all'interno delle scuole, dove forniamo supporto durante le lezioni e le attività extrascolastiche.</a:t>
            </a:r>
            <a:endParaRPr sz="1200">
              <a:solidFill>
                <a:srgbClr val="402B2B"/>
              </a:solidFill>
              <a:latin typeface="Atkinson Hyperlegible"/>
              <a:ea typeface="Atkinson Hyperlegible"/>
              <a:cs typeface="Atkinson Hyperlegible"/>
              <a:sym typeface="Atkinson Hyperlegible"/>
            </a:endParaRPr>
          </a:p>
          <a:p>
            <a:pPr marL="0" lvl="0" indent="0" algn="l" rtl="0">
              <a:lnSpc>
                <a:spcPct val="256583"/>
              </a:lnSpc>
              <a:spcBef>
                <a:spcPts val="0"/>
              </a:spcBef>
              <a:spcAft>
                <a:spcPts val="0"/>
              </a:spcAft>
              <a:buSzPts val="1400"/>
              <a:buNone/>
            </a:pPr>
            <a:endParaRPr sz="1200">
              <a:solidFill>
                <a:srgbClr val="402B2B"/>
              </a:solidFill>
              <a:latin typeface="Atkinson Hyperlegible"/>
              <a:ea typeface="Atkinson Hyperlegible"/>
              <a:cs typeface="Atkinson Hyperlegible"/>
              <a:sym typeface="Atkinson Hyperlegible"/>
            </a:endParaRPr>
          </a:p>
          <a:p>
            <a:pPr marL="0" lvl="0" indent="0" algn="l" rtl="0">
              <a:lnSpc>
                <a:spcPct val="100000"/>
              </a:lnSpc>
              <a:spcBef>
                <a:spcPts val="0"/>
              </a:spcBef>
              <a:spcAft>
                <a:spcPts val="0"/>
              </a:spcAft>
              <a:buSzPts val="1400"/>
              <a:buNone/>
            </a:pPr>
            <a:endParaRPr/>
          </a:p>
        </p:txBody>
      </p:sp>
      <p:sp>
        <p:nvSpPr>
          <p:cNvPr id="1658" name="Google Shape;1658;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6"/>
        <p:cNvGrpSpPr/>
        <p:nvPr/>
      </p:nvGrpSpPr>
      <p:grpSpPr>
        <a:xfrm>
          <a:off x="0" y="0"/>
          <a:ext cx="0" cy="0"/>
          <a:chOff x="0" y="0"/>
          <a:chExt cx="0" cy="0"/>
        </a:xfrm>
      </p:grpSpPr>
      <p:sp>
        <p:nvSpPr>
          <p:cNvPr id="1707" name="Google Shape;170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8" name="Google Shape;1708;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Prendetevi un momento per coinvolgere gli studenti in una discussione riflessiva. È importante che ricordino e consolidino le conoscenze e le abilità acquisite durante le ultime lezioni.Vi invitiamo a porre agli studenti alcune domande mirate che li aiuteranno a valutare la loro comprensione e ritenzione del materiale. Questo non solo rafforza il loro apprendimento, ma identifica anche le aree in cui potrebbero aver bisogno di ulteriore supporto. Se dovessero esserci delle lacune nella loro comprensione, lavoriamo insieme per fornire le risorse e le indicazioni necessarie per rivedere il materiale.</a:t>
            </a:r>
            <a:endParaRPr/>
          </a:p>
        </p:txBody>
      </p:sp>
      <p:sp>
        <p:nvSpPr>
          <p:cNvPr id="1709" name="Google Shape;1709;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Google Shape;173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9" name="Google Shape;173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8"/>
        <p:cNvGrpSpPr/>
        <p:nvPr/>
      </p:nvGrpSpPr>
      <p:grpSpPr>
        <a:xfrm>
          <a:off x="0" y="0"/>
          <a:ext cx="0" cy="0"/>
          <a:chOff x="0" y="0"/>
          <a:chExt cx="0" cy="0"/>
        </a:xfrm>
      </p:grpSpPr>
      <p:sp>
        <p:nvSpPr>
          <p:cNvPr id="1749" name="Google Shape;174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0" name="Google Shape;175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5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6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6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6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6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6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4"/>
          <p:cNvSpPr>
            <a:spLocks noGrp="1"/>
          </p:cNvSpPr>
          <p:nvPr>
            <p:ph type="pic" idx="2"/>
          </p:nvPr>
        </p:nvSpPr>
        <p:spPr>
          <a:xfrm>
            <a:off x="1792288" y="612775"/>
            <a:ext cx="5486400" cy="4114800"/>
          </a:xfrm>
          <a:prstGeom prst="rect">
            <a:avLst/>
          </a:prstGeom>
          <a:noFill/>
          <a:ln>
            <a:noFill/>
          </a:ln>
        </p:spPr>
      </p:sp>
      <p:sp>
        <p:nvSpPr>
          <p:cNvPr id="68" name="Google Shape;68;p6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5.png"/><Relationship Id="rId3" Type="http://schemas.openxmlformats.org/officeDocument/2006/relationships/image" Target="../media/image10.jpg"/><Relationship Id="rId21" Type="http://schemas.openxmlformats.org/officeDocument/2006/relationships/image" Target="../media/image21.png"/><Relationship Id="rId7" Type="http://schemas.openxmlformats.org/officeDocument/2006/relationships/image" Target="../media/image14.jpg"/><Relationship Id="rId12" Type="http://schemas.openxmlformats.org/officeDocument/2006/relationships/image" Target="../media/image1.png"/><Relationship Id="rId17" Type="http://schemas.openxmlformats.org/officeDocument/2006/relationships/image" Target="../media/image4.png"/><Relationship Id="rId2" Type="http://schemas.openxmlformats.org/officeDocument/2006/relationships/notesSlide" Target="../notesSlides/notesSlide2.xml"/><Relationship Id="rId16" Type="http://schemas.openxmlformats.org/officeDocument/2006/relationships/image" Target="../media/image3.png"/><Relationship Id="rId20"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g"/><Relationship Id="rId15" Type="http://schemas.openxmlformats.org/officeDocument/2006/relationships/image" Target="../media/image2.png"/><Relationship Id="rId10" Type="http://schemas.openxmlformats.org/officeDocument/2006/relationships/image" Target="../media/image17.png"/><Relationship Id="rId19"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g"/><Relationship Id="rId11" Type="http://schemas.openxmlformats.org/officeDocument/2006/relationships/image" Target="../media/image24.png"/><Relationship Id="rId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22.jp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7.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image" Target="../media/image16.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29.png"/><Relationship Id="rId4" Type="http://schemas.openxmlformats.org/officeDocument/2006/relationships/image" Target="../media/image14.jp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2.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1.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3.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32.png"/><Relationship Id="rId1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2.png"/><Relationship Id="rId5" Type="http://schemas.openxmlformats.org/officeDocument/2006/relationships/image" Target="../media/image15.png"/><Relationship Id="rId15" Type="http://schemas.openxmlformats.org/officeDocument/2006/relationships/image" Target="../media/image25.jpg"/><Relationship Id="rId10" Type="http://schemas.openxmlformats.org/officeDocument/2006/relationships/image" Target="../media/image31.png"/><Relationship Id="rId4" Type="http://schemas.openxmlformats.org/officeDocument/2006/relationships/image" Target="../media/image14.jpg"/><Relationship Id="rId9" Type="http://schemas.openxmlformats.org/officeDocument/2006/relationships/image" Target="../media/image18.png"/><Relationship Id="rId14" Type="http://schemas.openxmlformats.org/officeDocument/2006/relationships/image" Target="../media/image41.jp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9.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38.png"/><Relationship Id="rId2" Type="http://schemas.openxmlformats.org/officeDocument/2006/relationships/notesSlide" Target="../notesSlides/notesSlide15.xml"/><Relationship Id="rId16"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18.png"/><Relationship Id="rId5" Type="http://schemas.openxmlformats.org/officeDocument/2006/relationships/image" Target="../media/image15.png"/><Relationship Id="rId15" Type="http://schemas.openxmlformats.org/officeDocument/2006/relationships/image" Target="../media/image43.png"/><Relationship Id="rId10" Type="http://schemas.openxmlformats.org/officeDocument/2006/relationships/image" Target="../media/image13.png"/><Relationship Id="rId4" Type="http://schemas.openxmlformats.org/officeDocument/2006/relationships/image" Target="../media/image14.jpg"/><Relationship Id="rId9" Type="http://schemas.openxmlformats.org/officeDocument/2006/relationships/image" Target="../media/image40.png"/><Relationship Id="rId14" Type="http://schemas.openxmlformats.org/officeDocument/2006/relationships/image" Target="../media/image42.jp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25.jpg"/><Relationship Id="rId5" Type="http://schemas.openxmlformats.org/officeDocument/2006/relationships/image" Target="../media/image15.png"/><Relationship Id="rId1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14.jpg"/><Relationship Id="rId9" Type="http://schemas.openxmlformats.org/officeDocument/2006/relationships/image" Target="../media/image38.png"/><Relationship Id="rId14" Type="http://schemas.openxmlformats.org/officeDocument/2006/relationships/image" Target="../media/image42.jp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7.xml"/><Relationship Id="rId16"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4.pn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9.png"/><Relationship Id="rId5" Type="http://schemas.openxmlformats.org/officeDocument/2006/relationships/image" Target="../media/image15.png"/><Relationship Id="rId15" Type="http://schemas.openxmlformats.org/officeDocument/2006/relationships/image" Target="../media/image46.jpg"/><Relationship Id="rId10" Type="http://schemas.openxmlformats.org/officeDocument/2006/relationships/image" Target="../media/image38.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8.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20.xml"/><Relationship Id="rId16"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1.png"/><Relationship Id="rId5" Type="http://schemas.openxmlformats.org/officeDocument/2006/relationships/image" Target="../media/image15.png"/><Relationship Id="rId15" Type="http://schemas.openxmlformats.org/officeDocument/2006/relationships/image" Target="../media/image35.jpg"/><Relationship Id="rId10" Type="http://schemas.openxmlformats.org/officeDocument/2006/relationships/image" Target="../media/image18.png"/><Relationship Id="rId4" Type="http://schemas.openxmlformats.org/officeDocument/2006/relationships/image" Target="../media/image22.jpg"/><Relationship Id="rId9" Type="http://schemas.openxmlformats.org/officeDocument/2006/relationships/image" Target="../media/image25.jpg"/><Relationship Id="rId1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21.xml"/><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2.jpg"/><Relationship Id="rId9" Type="http://schemas.openxmlformats.org/officeDocument/2006/relationships/image" Target="../media/image13.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18" Type="http://schemas.openxmlformats.org/officeDocument/2006/relationships/image" Target="../media/image54.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9.png"/><Relationship Id="rId17" Type="http://schemas.openxmlformats.org/officeDocument/2006/relationships/image" Target="../media/image53.png"/><Relationship Id="rId2" Type="http://schemas.openxmlformats.org/officeDocument/2006/relationships/notesSlide" Target="../notesSlides/notesSlide23.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g"/><Relationship Id="rId15" Type="http://schemas.openxmlformats.org/officeDocument/2006/relationships/image" Target="../media/image51.jpg"/><Relationship Id="rId10" Type="http://schemas.openxmlformats.org/officeDocument/2006/relationships/image" Target="../media/image17.png"/><Relationship Id="rId19" Type="http://schemas.openxmlformats.org/officeDocument/2006/relationships/image" Target="../media/image55.png"/><Relationship Id="rId4" Type="http://schemas.openxmlformats.org/officeDocument/2006/relationships/image" Target="../media/image47.png"/><Relationship Id="rId9" Type="http://schemas.openxmlformats.org/officeDocument/2006/relationships/image" Target="../media/image48.png"/><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13.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48.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1.png"/><Relationship Id="rId1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jpg"/><Relationship Id="rId3" Type="http://schemas.openxmlformats.org/officeDocument/2006/relationships/image" Target="../media/image10.jpg"/><Relationship Id="rId7" Type="http://schemas.openxmlformats.org/officeDocument/2006/relationships/image" Target="../media/image57.jpg"/><Relationship Id="rId12"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4.jp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23.png"/><Relationship Id="rId4" Type="http://schemas.openxmlformats.org/officeDocument/2006/relationships/image" Target="../media/image56.jpg"/><Relationship Id="rId9" Type="http://schemas.openxmlformats.org/officeDocument/2006/relationships/image" Target="../media/image50.png"/><Relationship Id="rId1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image" Target="../media/image62.jpg"/><Relationship Id="rId13" Type="http://schemas.openxmlformats.org/officeDocument/2006/relationships/image" Target="../media/image48.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1.png"/><Relationship Id="rId5" Type="http://schemas.openxmlformats.org/officeDocument/2006/relationships/image" Target="../media/image14.jpg"/><Relationship Id="rId15" Type="http://schemas.openxmlformats.org/officeDocument/2006/relationships/image" Target="../media/image50.png"/><Relationship Id="rId10" Type="http://schemas.openxmlformats.org/officeDocument/2006/relationships/image" Target="../media/image17.png"/><Relationship Id="rId4" Type="http://schemas.openxmlformats.org/officeDocument/2006/relationships/image" Target="../media/image61.png"/><Relationship Id="rId9" Type="http://schemas.openxmlformats.org/officeDocument/2006/relationships/image" Target="../media/image13.png"/><Relationship Id="rId1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2.png"/><Relationship Id="rId3" Type="http://schemas.openxmlformats.org/officeDocument/2006/relationships/image" Target="../media/image10.jpg"/><Relationship Id="rId7" Type="http://schemas.openxmlformats.org/officeDocument/2006/relationships/image" Target="../media/image25.jpg"/><Relationship Id="rId12" Type="http://schemas.openxmlformats.org/officeDocument/2006/relationships/image" Target="../media/image48.png"/><Relationship Id="rId17" Type="http://schemas.openxmlformats.org/officeDocument/2006/relationships/image" Target="../media/image62.jpg"/><Relationship Id="rId2" Type="http://schemas.openxmlformats.org/officeDocument/2006/relationships/notesSlide" Target="../notesSlides/notesSlide28.xml"/><Relationship Id="rId16"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5" Type="http://schemas.openxmlformats.org/officeDocument/2006/relationships/image" Target="../media/image63.png"/><Relationship Id="rId10" Type="http://schemas.openxmlformats.org/officeDocument/2006/relationships/image" Target="../media/image11.png"/><Relationship Id="rId4" Type="http://schemas.openxmlformats.org/officeDocument/2006/relationships/image" Target="../media/image61.png"/><Relationship Id="rId9" Type="http://schemas.openxmlformats.org/officeDocument/2006/relationships/image" Target="../media/image17.png"/><Relationship Id="rId1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7.jpg"/><Relationship Id="rId3" Type="http://schemas.openxmlformats.org/officeDocument/2006/relationships/image" Target="../media/image10.jpg"/><Relationship Id="rId7" Type="http://schemas.openxmlformats.org/officeDocument/2006/relationships/image" Target="../media/image66.jpg"/><Relationship Id="rId12"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4.jp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23.png"/><Relationship Id="rId4" Type="http://schemas.openxmlformats.org/officeDocument/2006/relationships/image" Target="../media/image65.jpg"/><Relationship Id="rId9" Type="http://schemas.openxmlformats.org/officeDocument/2006/relationships/image" Target="../media/image50.png"/><Relationship Id="rId1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7.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jpg"/><Relationship Id="rId9" Type="http://schemas.openxmlformats.org/officeDocument/2006/relationships/image" Target="../media/image12.jpg"/></Relationships>
</file>

<file path=ppt/slides/_rels/slide3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8.png"/><Relationship Id="rId7" Type="http://schemas.openxmlformats.org/officeDocument/2006/relationships/image" Target="../media/image14.jpg"/><Relationship Id="rId12"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70.png"/><Relationship Id="rId5" Type="http://schemas.openxmlformats.org/officeDocument/2006/relationships/image" Target="../media/image18.png"/><Relationship Id="rId10" Type="http://schemas.openxmlformats.org/officeDocument/2006/relationships/image" Target="../media/image50.png"/><Relationship Id="rId4" Type="http://schemas.openxmlformats.org/officeDocument/2006/relationships/image" Target="../media/image69.png"/><Relationship Id="rId9"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2.png"/><Relationship Id="rId3" Type="http://schemas.openxmlformats.org/officeDocument/2006/relationships/image" Target="../media/image68.png"/><Relationship Id="rId7" Type="http://schemas.openxmlformats.org/officeDocument/2006/relationships/image" Target="../media/image73.jpg"/><Relationship Id="rId12" Type="http://schemas.openxmlformats.org/officeDocument/2006/relationships/image" Target="../media/image15.png"/><Relationship Id="rId2" Type="http://schemas.openxmlformats.org/officeDocument/2006/relationships/notesSlide" Target="../notesSlides/notesSlide34.xml"/><Relationship Id="rId16" Type="http://schemas.openxmlformats.org/officeDocument/2006/relationships/image" Target="../media/image76.jp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14.jpg"/><Relationship Id="rId5" Type="http://schemas.openxmlformats.org/officeDocument/2006/relationships/image" Target="../media/image13.png"/><Relationship Id="rId15" Type="http://schemas.openxmlformats.org/officeDocument/2006/relationships/image" Target="../media/image70.png"/><Relationship Id="rId10" Type="http://schemas.openxmlformats.org/officeDocument/2006/relationships/image" Target="../media/image75.jpg"/><Relationship Id="rId4" Type="http://schemas.openxmlformats.org/officeDocument/2006/relationships/image" Target="../media/image18.png"/><Relationship Id="rId9" Type="http://schemas.openxmlformats.org/officeDocument/2006/relationships/image" Target="../media/image74.jpg"/><Relationship Id="rId14"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image" Target="../media/image78.jpg"/><Relationship Id="rId13" Type="http://schemas.openxmlformats.org/officeDocument/2006/relationships/image" Target="../media/image15.png"/><Relationship Id="rId3" Type="http://schemas.openxmlformats.org/officeDocument/2006/relationships/image" Target="../media/image68.png"/><Relationship Id="rId7" Type="http://schemas.openxmlformats.org/officeDocument/2006/relationships/image" Target="../media/image77.jpg"/><Relationship Id="rId12" Type="http://schemas.openxmlformats.org/officeDocument/2006/relationships/image" Target="../media/image14.jpg"/><Relationship Id="rId2" Type="http://schemas.openxmlformats.org/officeDocument/2006/relationships/notesSlide" Target="../notesSlides/notesSlide35.xml"/><Relationship Id="rId16"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80.jpg"/><Relationship Id="rId5" Type="http://schemas.openxmlformats.org/officeDocument/2006/relationships/image" Target="../media/image13.png"/><Relationship Id="rId15" Type="http://schemas.openxmlformats.org/officeDocument/2006/relationships/image" Target="../media/image50.png"/><Relationship Id="rId10" Type="http://schemas.openxmlformats.org/officeDocument/2006/relationships/image" Target="../media/image79.png"/><Relationship Id="rId4" Type="http://schemas.openxmlformats.org/officeDocument/2006/relationships/image" Target="../media/image18.png"/><Relationship Id="rId9" Type="http://schemas.openxmlformats.org/officeDocument/2006/relationships/image" Target="../media/image11.png"/><Relationship Id="rId14"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3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3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s>
</file>

<file path=ppt/slides/_rels/slide39.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2.jpg"/></Relationships>
</file>

<file path=ppt/slides/_rels/slide40.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18" Type="http://schemas.openxmlformats.org/officeDocument/2006/relationships/image" Target="../media/image87.jp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17" Type="http://schemas.openxmlformats.org/officeDocument/2006/relationships/image" Target="../media/image86.jpg"/><Relationship Id="rId2" Type="http://schemas.openxmlformats.org/officeDocument/2006/relationships/notesSlide" Target="../notesSlides/notesSlide40.xml"/><Relationship Id="rId16" Type="http://schemas.openxmlformats.org/officeDocument/2006/relationships/image" Target="../media/image85.jpg"/><Relationship Id="rId20" Type="http://schemas.openxmlformats.org/officeDocument/2006/relationships/image" Target="../media/image89.jp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84.jpg"/><Relationship Id="rId10" Type="http://schemas.openxmlformats.org/officeDocument/2006/relationships/image" Target="../media/image32.png"/><Relationship Id="rId19" Type="http://schemas.openxmlformats.org/officeDocument/2006/relationships/image" Target="../media/image88.jp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83.jpg"/></Relationships>
</file>

<file path=ppt/slides/_rels/slide4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14.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82.jpg"/><Relationship Id="rId5" Type="http://schemas.openxmlformats.org/officeDocument/2006/relationships/image" Target="../media/image60.png"/><Relationship Id="rId10" Type="http://schemas.openxmlformats.org/officeDocument/2006/relationships/image" Target="../media/image11.png"/><Relationship Id="rId4" Type="http://schemas.openxmlformats.org/officeDocument/2006/relationships/image" Target="../media/image90.jpg"/><Relationship Id="rId9" Type="http://schemas.openxmlformats.org/officeDocument/2006/relationships/image" Target="../media/image19.png"/><Relationship Id="rId14" Type="http://schemas.openxmlformats.org/officeDocument/2006/relationships/image" Target="../media/image32.png"/></Relationships>
</file>

<file path=ppt/slides/_rels/slide42.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81.png"/><Relationship Id="rId3" Type="http://schemas.openxmlformats.org/officeDocument/2006/relationships/image" Target="../media/image10.jp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23.png"/><Relationship Id="rId15" Type="http://schemas.openxmlformats.org/officeDocument/2006/relationships/image" Target="../media/image92.jpg"/><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5.png"/><Relationship Id="rId14" Type="http://schemas.openxmlformats.org/officeDocument/2006/relationships/image" Target="../media/image91.jpg"/></Relationships>
</file>

<file path=ppt/slides/_rels/slide4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9.png"/><Relationship Id="rId3" Type="http://schemas.openxmlformats.org/officeDocument/2006/relationships/image" Target="../media/image10.jpg"/><Relationship Id="rId7" Type="http://schemas.openxmlformats.org/officeDocument/2006/relationships/image" Target="../media/image93.jpg"/><Relationship Id="rId12"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23.png"/><Relationship Id="rId10" Type="http://schemas.openxmlformats.org/officeDocument/2006/relationships/image" Target="../media/image15.png"/><Relationship Id="rId4" Type="http://schemas.openxmlformats.org/officeDocument/2006/relationships/image" Target="../media/image60.png"/><Relationship Id="rId9" Type="http://schemas.openxmlformats.org/officeDocument/2006/relationships/image" Target="../media/image14.jpg"/><Relationship Id="rId14" Type="http://schemas.openxmlformats.org/officeDocument/2006/relationships/image" Target="../media/image82.jpg"/></Relationships>
</file>

<file path=ppt/slides/_rels/slide4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96.png"/><Relationship Id="rId3" Type="http://schemas.openxmlformats.org/officeDocument/2006/relationships/image" Target="../media/image10.jpg"/><Relationship Id="rId7" Type="http://schemas.openxmlformats.org/officeDocument/2006/relationships/image" Target="../media/image15.png"/><Relationship Id="rId12" Type="http://schemas.openxmlformats.org/officeDocument/2006/relationships/image" Target="../media/image95.png"/><Relationship Id="rId17" Type="http://schemas.openxmlformats.org/officeDocument/2006/relationships/image" Target="../media/image98.jpg"/><Relationship Id="rId2" Type="http://schemas.openxmlformats.org/officeDocument/2006/relationships/notesSlide" Target="../notesSlides/notesSlide44.xml"/><Relationship Id="rId16" Type="http://schemas.openxmlformats.org/officeDocument/2006/relationships/image" Target="../media/image97.jpg"/><Relationship Id="rId1" Type="http://schemas.openxmlformats.org/officeDocument/2006/relationships/slideLayout" Target="../slideLayouts/slideLayout1.xml"/><Relationship Id="rId6" Type="http://schemas.openxmlformats.org/officeDocument/2006/relationships/image" Target="../media/image14.jpg"/><Relationship Id="rId11" Type="http://schemas.openxmlformats.org/officeDocument/2006/relationships/image" Target="../media/image60.png"/><Relationship Id="rId5" Type="http://schemas.openxmlformats.org/officeDocument/2006/relationships/image" Target="../media/image17.png"/><Relationship Id="rId15" Type="http://schemas.openxmlformats.org/officeDocument/2006/relationships/image" Target="../media/image11.png"/><Relationship Id="rId10" Type="http://schemas.openxmlformats.org/officeDocument/2006/relationships/image" Target="../media/image32.png"/><Relationship Id="rId4" Type="http://schemas.openxmlformats.org/officeDocument/2006/relationships/image" Target="../media/image71.png"/><Relationship Id="rId9" Type="http://schemas.openxmlformats.org/officeDocument/2006/relationships/image" Target="../media/image94.png"/><Relationship Id="rId14" Type="http://schemas.openxmlformats.org/officeDocument/2006/relationships/image" Target="../media/image20.png"/></Relationships>
</file>

<file path=ppt/slides/_rels/slide4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1.png"/><Relationship Id="rId3" Type="http://schemas.openxmlformats.org/officeDocument/2006/relationships/image" Target="../media/image10.jpg"/><Relationship Id="rId7" Type="http://schemas.openxmlformats.org/officeDocument/2006/relationships/image" Target="../media/image26.png"/><Relationship Id="rId12"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g"/><Relationship Id="rId9" Type="http://schemas.openxmlformats.org/officeDocument/2006/relationships/image" Target="../media/image18.png"/></Relationships>
</file>

<file path=ppt/slides/_rels/slide4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jp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jpg"/><Relationship Id="rId10" Type="http://schemas.openxmlformats.org/officeDocument/2006/relationships/image" Target="../media/image12.jpg"/><Relationship Id="rId4" Type="http://schemas.openxmlformats.org/officeDocument/2006/relationships/image" Target="../media/image16.png"/><Relationship Id="rId9" Type="http://schemas.openxmlformats.org/officeDocument/2006/relationships/image" Target="../media/image11.png"/></Relationships>
</file>

<file path=ppt/slides/_rels/slide4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50.png"/><Relationship Id="rId3" Type="http://schemas.openxmlformats.org/officeDocument/2006/relationships/image" Target="../media/image10.jpg"/><Relationship Id="rId7" Type="http://schemas.openxmlformats.org/officeDocument/2006/relationships/image" Target="../media/image99.png"/><Relationship Id="rId12"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00.jpg"/><Relationship Id="rId5" Type="http://schemas.openxmlformats.org/officeDocument/2006/relationships/image" Target="../media/image15.png"/><Relationship Id="rId15" Type="http://schemas.openxmlformats.org/officeDocument/2006/relationships/image" Target="../media/image60.png"/><Relationship Id="rId10" Type="http://schemas.openxmlformats.org/officeDocument/2006/relationships/image" Target="../media/image72.png"/><Relationship Id="rId4" Type="http://schemas.openxmlformats.org/officeDocument/2006/relationships/image" Target="../media/image14.jpg"/><Relationship Id="rId9" Type="http://schemas.openxmlformats.org/officeDocument/2006/relationships/image" Target="../media/image13.png"/><Relationship Id="rId14" Type="http://schemas.openxmlformats.org/officeDocument/2006/relationships/image" Target="../media/image32.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jpg"/><Relationship Id="rId7"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s>
</file>

<file path=ppt/slides/_rels/slide4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3.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2.jp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4.jpg"/></Relationships>
</file>

<file path=ppt/slides/_rels/slide5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6.jpg"/><Relationship Id="rId3" Type="http://schemas.openxmlformats.org/officeDocument/2006/relationships/image" Target="../media/image10.jpg"/><Relationship Id="rId7" Type="http://schemas.openxmlformats.org/officeDocument/2006/relationships/image" Target="../media/image18.png"/><Relationship Id="rId12" Type="http://schemas.openxmlformats.org/officeDocument/2006/relationships/image" Target="../media/image105.jp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2.png"/><Relationship Id="rId5" Type="http://schemas.openxmlformats.org/officeDocument/2006/relationships/image" Target="../media/image15.png"/><Relationship Id="rId10" Type="http://schemas.openxmlformats.org/officeDocument/2006/relationships/image" Target="../media/image101.png"/><Relationship Id="rId4" Type="http://schemas.openxmlformats.org/officeDocument/2006/relationships/image" Target="../media/image14.jpg"/><Relationship Id="rId9" Type="http://schemas.openxmlformats.org/officeDocument/2006/relationships/image" Target="../media/image94.png"/><Relationship Id="rId14" Type="http://schemas.openxmlformats.org/officeDocument/2006/relationships/image" Target="../media/image107.jpg"/></Relationships>
</file>

<file path=ppt/slides/_rels/slide5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0.png"/><Relationship Id="rId7"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4.jpg"/><Relationship Id="rId9"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8.png"/><Relationship Id="rId4" Type="http://schemas.openxmlformats.org/officeDocument/2006/relationships/image" Target="../media/image14.jpg"/></Relationships>
</file>

<file path=ppt/slides/_rels/slide5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grpSp>
        <p:nvGrpSpPr>
          <p:cNvPr id="89" name="Google Shape;89;p1"/>
          <p:cNvGrpSpPr/>
          <p:nvPr/>
        </p:nvGrpSpPr>
        <p:grpSpPr>
          <a:xfrm>
            <a:off x="-1076818" y="8560382"/>
            <a:ext cx="19364818" cy="1144285"/>
            <a:chOff x="0" y="-38100"/>
            <a:chExt cx="5100199" cy="301375"/>
          </a:xfrm>
        </p:grpSpPr>
        <p:sp>
          <p:nvSpPr>
            <p:cNvPr id="90" name="Google Shape;90;p1"/>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1"/>
            <p:cNvSpPr txBox="1"/>
            <p:nvPr/>
          </p:nvSpPr>
          <p:spPr>
            <a:xfrm>
              <a:off x="0" y="-38100"/>
              <a:ext cx="5100199" cy="30137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2" name="Google Shape;92;p1"/>
          <p:cNvSpPr/>
          <p:nvPr/>
        </p:nvSpPr>
        <p:spPr>
          <a:xfrm>
            <a:off x="15260380" y="8835176"/>
            <a:ext cx="2338118" cy="775366"/>
          </a:xfrm>
          <a:custGeom>
            <a:avLst/>
            <a:gdLst/>
            <a:ahLst/>
            <a:cxnLst/>
            <a:rect l="l" t="t" r="r" b="b"/>
            <a:pathLst>
              <a:path w="2338118" h="775366" extrusionOk="0">
                <a:moveTo>
                  <a:pt x="0" y="0"/>
                </a:moveTo>
                <a:lnTo>
                  <a:pt x="2338118" y="0"/>
                </a:lnTo>
                <a:lnTo>
                  <a:pt x="2338118" y="775365"/>
                </a:lnTo>
                <a:lnTo>
                  <a:pt x="0" y="77536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 name="Google Shape;93;p1"/>
          <p:cNvSpPr/>
          <p:nvPr/>
        </p:nvSpPr>
        <p:spPr>
          <a:xfrm>
            <a:off x="2853647" y="8486247"/>
            <a:ext cx="1069442" cy="1069442"/>
          </a:xfrm>
          <a:custGeom>
            <a:avLst/>
            <a:gdLst/>
            <a:ahLst/>
            <a:cxnLst/>
            <a:rect l="l" t="t" r="r" b="b"/>
            <a:pathLst>
              <a:path w="1069442" h="1069442" extrusionOk="0">
                <a:moveTo>
                  <a:pt x="0" y="0"/>
                </a:moveTo>
                <a:lnTo>
                  <a:pt x="1069442" y="0"/>
                </a:lnTo>
                <a:lnTo>
                  <a:pt x="1069442" y="1069442"/>
                </a:lnTo>
                <a:lnTo>
                  <a:pt x="0" y="10694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 name="Google Shape;94;p1"/>
          <p:cNvSpPr/>
          <p:nvPr/>
        </p:nvSpPr>
        <p:spPr>
          <a:xfrm>
            <a:off x="466232" y="8803037"/>
            <a:ext cx="1825558" cy="850646"/>
          </a:xfrm>
          <a:custGeom>
            <a:avLst/>
            <a:gdLst/>
            <a:ahLst/>
            <a:cxnLst/>
            <a:rect l="l" t="t" r="r" b="b"/>
            <a:pathLst>
              <a:path w="1825558" h="850646" extrusionOk="0">
                <a:moveTo>
                  <a:pt x="0" y="0"/>
                </a:moveTo>
                <a:lnTo>
                  <a:pt x="1825557" y="0"/>
                </a:lnTo>
                <a:lnTo>
                  <a:pt x="1825557" y="850646"/>
                </a:lnTo>
                <a:lnTo>
                  <a:pt x="0" y="850646"/>
                </a:lnTo>
                <a:lnTo>
                  <a:pt x="0" y="0"/>
                </a:lnTo>
                <a:close/>
              </a:path>
            </a:pathLst>
          </a:custGeom>
          <a:blipFill rotWithShape="1">
            <a:blip r:embed="rId5">
              <a:alphaModFix/>
            </a:blip>
            <a:stretch>
              <a:fillRect t="-20673" b="-3088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1"/>
          <p:cNvSpPr/>
          <p:nvPr/>
        </p:nvSpPr>
        <p:spPr>
          <a:xfrm>
            <a:off x="10490319" y="8748339"/>
            <a:ext cx="1306251" cy="1063218"/>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6">
              <a:alphaModFix/>
            </a:blip>
            <a:stretch>
              <a:fillRect l="-31312" t="-11873" r="-3058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 name="Google Shape;96;p1"/>
          <p:cNvSpPr/>
          <p:nvPr/>
        </p:nvSpPr>
        <p:spPr>
          <a:xfrm>
            <a:off x="4561264" y="8956526"/>
            <a:ext cx="3098910" cy="543668"/>
          </a:xfrm>
          <a:custGeom>
            <a:avLst/>
            <a:gdLst/>
            <a:ahLst/>
            <a:cxnLst/>
            <a:rect l="l" t="t" r="r" b="b"/>
            <a:pathLst>
              <a:path w="3098910" h="543668" extrusionOk="0">
                <a:moveTo>
                  <a:pt x="0" y="0"/>
                </a:moveTo>
                <a:lnTo>
                  <a:pt x="3098910" y="0"/>
                </a:lnTo>
                <a:lnTo>
                  <a:pt x="3098910" y="543668"/>
                </a:lnTo>
                <a:lnTo>
                  <a:pt x="0" y="54366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 name="Google Shape;97;p1"/>
          <p:cNvSpPr/>
          <p:nvPr/>
        </p:nvSpPr>
        <p:spPr>
          <a:xfrm>
            <a:off x="12436556" y="8901377"/>
            <a:ext cx="2338049" cy="642963"/>
          </a:xfrm>
          <a:custGeom>
            <a:avLst/>
            <a:gdLst/>
            <a:ahLst/>
            <a:cxnLst/>
            <a:rect l="l" t="t" r="r" b="b"/>
            <a:pathLst>
              <a:path w="2338049" h="642963" extrusionOk="0">
                <a:moveTo>
                  <a:pt x="0" y="0"/>
                </a:moveTo>
                <a:lnTo>
                  <a:pt x="2338049" y="0"/>
                </a:lnTo>
                <a:lnTo>
                  <a:pt x="2338049" y="642963"/>
                </a:lnTo>
                <a:lnTo>
                  <a:pt x="0" y="64296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1"/>
          <p:cNvSpPr/>
          <p:nvPr/>
        </p:nvSpPr>
        <p:spPr>
          <a:xfrm>
            <a:off x="8147974" y="8801113"/>
            <a:ext cx="1856570" cy="754576"/>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9">
              <a:alphaModFix/>
            </a:blip>
            <a:stretch>
              <a:fillRect l="-11743" r="-8218" b="-1253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 name="Google Shape;99;p1"/>
          <p:cNvSpPr/>
          <p:nvPr/>
        </p:nvSpPr>
        <p:spPr>
          <a:xfrm>
            <a:off x="15378289" y="1353509"/>
            <a:ext cx="1881011" cy="1975924"/>
          </a:xfrm>
          <a:custGeom>
            <a:avLst/>
            <a:gdLst/>
            <a:ahLst/>
            <a:cxnLst/>
            <a:rect l="l" t="t" r="r" b="b"/>
            <a:pathLst>
              <a:path w="1881011" h="1975924" extrusionOk="0">
                <a:moveTo>
                  <a:pt x="0" y="0"/>
                </a:moveTo>
                <a:lnTo>
                  <a:pt x="1881011" y="0"/>
                </a:lnTo>
                <a:lnTo>
                  <a:pt x="1881011" y="1975924"/>
                </a:lnTo>
                <a:lnTo>
                  <a:pt x="0" y="197592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1"/>
          <p:cNvSpPr/>
          <p:nvPr/>
        </p:nvSpPr>
        <p:spPr>
          <a:xfrm>
            <a:off x="1028700" y="1226300"/>
            <a:ext cx="1980690" cy="2103133"/>
          </a:xfrm>
          <a:custGeom>
            <a:avLst/>
            <a:gdLst/>
            <a:ahLst/>
            <a:cxnLst/>
            <a:rect l="l" t="t" r="r" b="b"/>
            <a:pathLst>
              <a:path w="1980690" h="2103133" extrusionOk="0">
                <a:moveTo>
                  <a:pt x="0" y="0"/>
                </a:moveTo>
                <a:lnTo>
                  <a:pt x="1980690" y="0"/>
                </a:lnTo>
                <a:lnTo>
                  <a:pt x="1980690" y="2103133"/>
                </a:lnTo>
                <a:lnTo>
                  <a:pt x="0" y="2103133"/>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1" name="Google Shape;101;p1"/>
          <p:cNvGrpSpPr/>
          <p:nvPr/>
        </p:nvGrpSpPr>
        <p:grpSpPr>
          <a:xfrm>
            <a:off x="0" y="9666897"/>
            <a:ext cx="18288000" cy="624492"/>
            <a:chOff x="0" y="-38100"/>
            <a:chExt cx="4816593" cy="164476"/>
          </a:xfrm>
        </p:grpSpPr>
        <p:sp>
          <p:nvSpPr>
            <p:cNvPr id="102" name="Google Shape;102;p1"/>
            <p:cNvSpPr/>
            <p:nvPr/>
          </p:nvSpPr>
          <p:spPr>
            <a:xfrm>
              <a:off x="0" y="0"/>
              <a:ext cx="4816592" cy="126376"/>
            </a:xfrm>
            <a:custGeom>
              <a:avLst/>
              <a:gdLst/>
              <a:ahLst/>
              <a:cxnLst/>
              <a:rect l="l" t="t" r="r" b="b"/>
              <a:pathLst>
                <a:path w="4816592" h="126376" extrusionOk="0">
                  <a:moveTo>
                    <a:pt x="0" y="0"/>
                  </a:moveTo>
                  <a:lnTo>
                    <a:pt x="4816592" y="0"/>
                  </a:lnTo>
                  <a:lnTo>
                    <a:pt x="4816592" y="126376"/>
                  </a:lnTo>
                  <a:lnTo>
                    <a:pt x="0" y="126376"/>
                  </a:lnTo>
                  <a:close/>
                </a:path>
              </a:pathLst>
            </a:custGeom>
            <a:solidFill>
              <a:srgbClr val="4372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3" name="Google Shape;103;p1"/>
            <p:cNvSpPr txBox="1"/>
            <p:nvPr/>
          </p:nvSpPr>
          <p:spPr>
            <a:xfrm>
              <a:off x="0" y="-38100"/>
              <a:ext cx="4816593" cy="164476"/>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04" name="Google Shape;104;p1"/>
          <p:cNvGrpSpPr/>
          <p:nvPr/>
        </p:nvGrpSpPr>
        <p:grpSpPr>
          <a:xfrm>
            <a:off x="0" y="-144661"/>
            <a:ext cx="18288000" cy="871935"/>
            <a:chOff x="0" y="-38100"/>
            <a:chExt cx="4816593" cy="229645"/>
          </a:xfrm>
        </p:grpSpPr>
        <p:sp>
          <p:nvSpPr>
            <p:cNvPr id="105" name="Google Shape;105;p1"/>
            <p:cNvSpPr/>
            <p:nvPr/>
          </p:nvSpPr>
          <p:spPr>
            <a:xfrm>
              <a:off x="0" y="0"/>
              <a:ext cx="4816592" cy="191545"/>
            </a:xfrm>
            <a:custGeom>
              <a:avLst/>
              <a:gdLst/>
              <a:ahLst/>
              <a:cxnLst/>
              <a:rect l="l" t="t" r="r" b="b"/>
              <a:pathLst>
                <a:path w="4816592" h="191545" extrusionOk="0">
                  <a:moveTo>
                    <a:pt x="0" y="0"/>
                  </a:moveTo>
                  <a:lnTo>
                    <a:pt x="4816592" y="0"/>
                  </a:lnTo>
                  <a:lnTo>
                    <a:pt x="4816592" y="191545"/>
                  </a:lnTo>
                  <a:lnTo>
                    <a:pt x="0" y="191545"/>
                  </a:lnTo>
                  <a:close/>
                </a:path>
              </a:pathLst>
            </a:custGeom>
            <a:solidFill>
              <a:srgbClr val="FDE50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 name="Google Shape;106;p1"/>
            <p:cNvSpPr txBox="1"/>
            <p:nvPr/>
          </p:nvSpPr>
          <p:spPr>
            <a:xfrm>
              <a:off x="0" y="-38100"/>
              <a:ext cx="4816593" cy="22964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7" name="Google Shape;107;p1"/>
          <p:cNvSpPr txBox="1"/>
          <p:nvPr/>
        </p:nvSpPr>
        <p:spPr>
          <a:xfrm>
            <a:off x="4148138" y="4803077"/>
            <a:ext cx="9991725" cy="2349373"/>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Clr>
                <a:srgbClr val="000000"/>
              </a:buClr>
              <a:buSzPts val="8000"/>
              <a:buFont typeface="Arial"/>
              <a:buNone/>
            </a:pPr>
            <a:r>
              <a:rPr lang="en-US" sz="8000" b="1" i="0" u="none" strike="noStrike" cap="none">
                <a:solidFill>
                  <a:srgbClr val="000000"/>
                </a:solidFill>
                <a:latin typeface="Arimo"/>
                <a:ea typeface="Arimo"/>
                <a:cs typeface="Arimo"/>
                <a:sym typeface="Arimo"/>
              </a:rPr>
              <a:t>ATTIVITA’ 4</a:t>
            </a:r>
            <a:endParaRPr sz="1400" b="0" i="0" u="none" strike="noStrike" cap="none">
              <a:solidFill>
                <a:srgbClr val="000000"/>
              </a:solidFill>
              <a:latin typeface="Arial"/>
              <a:ea typeface="Arial"/>
              <a:cs typeface="Arial"/>
              <a:sym typeface="Arial"/>
            </a:endParaRPr>
          </a:p>
          <a:p>
            <a:pPr marL="0" marR="0" lvl="0" indent="0" algn="ctr" rtl="0">
              <a:lnSpc>
                <a:spcPct val="104000"/>
              </a:lnSpc>
              <a:spcBef>
                <a:spcPts val="0"/>
              </a:spcBef>
              <a:spcAft>
                <a:spcPts val="0"/>
              </a:spcAft>
              <a:buClr>
                <a:srgbClr val="000000"/>
              </a:buClr>
              <a:buSzPts val="4800"/>
              <a:buFont typeface="Arial"/>
              <a:buNone/>
            </a:pPr>
            <a:r>
              <a:rPr lang="en-US" sz="4800" b="1" i="0" u="none" strike="noStrike" cap="none">
                <a:solidFill>
                  <a:srgbClr val="000000"/>
                </a:solidFill>
                <a:latin typeface="Arimo"/>
                <a:ea typeface="Arimo"/>
                <a:cs typeface="Arimo"/>
                <a:sym typeface="Arimo"/>
              </a:rPr>
              <a:t>Formazione su conoscenze socio-politiche</a:t>
            </a:r>
            <a:endParaRPr sz="4800" b="1" i="0" u="none" strike="noStrike" cap="none">
              <a:solidFill>
                <a:srgbClr val="000000"/>
              </a:solidFill>
              <a:latin typeface="Arimo"/>
              <a:ea typeface="Arimo"/>
              <a:cs typeface="Arimo"/>
              <a:sym typeface="Arimo"/>
            </a:endParaRPr>
          </a:p>
        </p:txBody>
      </p:sp>
      <p:sp>
        <p:nvSpPr>
          <p:cNvPr id="108" name="Google Shape;108;p1"/>
          <p:cNvSpPr txBox="1"/>
          <p:nvPr/>
        </p:nvSpPr>
        <p:spPr>
          <a:xfrm>
            <a:off x="7243196" y="1134434"/>
            <a:ext cx="3247122" cy="10674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5600"/>
              <a:buFont typeface="Arial"/>
              <a:buNone/>
            </a:pPr>
            <a:r>
              <a:rPr lang="en-US" sz="5600" b="1" i="0" u="none" strike="noStrike" cap="none">
                <a:solidFill>
                  <a:srgbClr val="402B2B"/>
                </a:solidFill>
                <a:latin typeface="Times"/>
                <a:ea typeface="Times"/>
                <a:cs typeface="Times"/>
                <a:sym typeface="Times"/>
              </a:rPr>
              <a:t>Eurhope</a:t>
            </a:r>
            <a:endParaRPr sz="1400" b="0" i="0" u="none" strike="noStrike" cap="none">
              <a:solidFill>
                <a:srgbClr val="000000"/>
              </a:solidFill>
              <a:latin typeface="Arial"/>
              <a:ea typeface="Arial"/>
              <a:cs typeface="Arial"/>
              <a:sym typeface="Arial"/>
            </a:endParaRPr>
          </a:p>
        </p:txBody>
      </p:sp>
      <p:sp>
        <p:nvSpPr>
          <p:cNvPr id="109" name="Google Shape;109;p1"/>
          <p:cNvSpPr txBox="1"/>
          <p:nvPr/>
        </p:nvSpPr>
        <p:spPr>
          <a:xfrm>
            <a:off x="4713565" y="2166048"/>
            <a:ext cx="9036900" cy="1788300"/>
          </a:xfrm>
          <a:prstGeom prst="rect">
            <a:avLst/>
          </a:prstGeom>
          <a:noFill/>
          <a:ln>
            <a:noFill/>
          </a:ln>
        </p:spPr>
        <p:txBody>
          <a:bodyPr spcFirstLastPara="1" wrap="square" lIns="0" tIns="0" rIns="0" bIns="0" anchor="t" anchorCtr="0">
            <a:spAutoFit/>
          </a:bodyPr>
          <a:lstStyle/>
          <a:p>
            <a:pPr marL="0" marR="0" lvl="0" indent="0" algn="ctr" rtl="0">
              <a:lnSpc>
                <a:spcPct val="146013"/>
              </a:lnSpc>
              <a:spcBef>
                <a:spcPts val="0"/>
              </a:spcBef>
              <a:spcAft>
                <a:spcPts val="0"/>
              </a:spcAft>
              <a:buClr>
                <a:srgbClr val="000000"/>
              </a:buClr>
              <a:buSzPts val="3499"/>
              <a:buFont typeface="Arial"/>
              <a:buNone/>
            </a:pPr>
            <a:r>
              <a:rPr lang="en-US" sz="3499" b="1" i="0" u="none" strike="noStrike" cap="none">
                <a:solidFill>
                  <a:srgbClr val="000000"/>
                </a:solidFill>
                <a:latin typeface="Times"/>
                <a:ea typeface="Times"/>
                <a:cs typeface="Times"/>
                <a:sym typeface="Times"/>
              </a:rPr>
              <a:t>EU as</a:t>
            </a:r>
            <a:r>
              <a:rPr lang="en-US" sz="3499" b="1">
                <a:latin typeface="Times"/>
                <a:ea typeface="Times"/>
                <a:cs typeface="Times"/>
                <a:sym typeface="Times"/>
              </a:rPr>
              <a:t> </a:t>
            </a:r>
            <a:r>
              <a:rPr lang="en-US" sz="3499" b="1" i="0" u="none" strike="noStrike" cap="none">
                <a:solidFill>
                  <a:srgbClr val="000000"/>
                </a:solidFill>
                <a:latin typeface="Times"/>
                <a:ea typeface="Times"/>
                <a:cs typeface="Times"/>
                <a:sym typeface="Times"/>
              </a:rPr>
              <a:t>a solidarity's house for minors out of home</a:t>
            </a:r>
            <a:endParaRPr sz="1400" b="0" i="0" u="none" strike="noStrike" cap="none">
              <a:solidFill>
                <a:srgbClr val="000000"/>
              </a:solidFill>
              <a:latin typeface="Arial"/>
              <a:ea typeface="Arial"/>
              <a:cs typeface="Arial"/>
              <a:sym typeface="Arial"/>
            </a:endParaRPr>
          </a:p>
          <a:p>
            <a:pPr marL="0" marR="0" lvl="0" indent="0" algn="ctr" rtl="0">
              <a:lnSpc>
                <a:spcPct val="146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E R A S M U S + P R O J E C T N . 2 0 2 3 - 2 - I T 0 3 - K A 2 2 0 - Y O U - 0 0 0 1 8 4 3 7 0</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 name="Google Shape;116;p2"/>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7" name="Google Shape;117;p2"/>
          <p:cNvSpPr/>
          <p:nvPr/>
        </p:nvSpPr>
        <p:spPr>
          <a:xfrm>
            <a:off x="0" y="0"/>
            <a:ext cx="2853796" cy="599297"/>
          </a:xfrm>
          <a:custGeom>
            <a:avLst/>
            <a:gdLst/>
            <a:ahLst/>
            <a:cxnLst/>
            <a:rect l="l" t="t" r="r" b="b"/>
            <a:pathLst>
              <a:path w="2853796" h="599297" extrusionOk="0">
                <a:moveTo>
                  <a:pt x="0" y="0"/>
                </a:moveTo>
                <a:lnTo>
                  <a:pt x="2853796" y="0"/>
                </a:lnTo>
                <a:lnTo>
                  <a:pt x="2853796" y="599297"/>
                </a:lnTo>
                <a:lnTo>
                  <a:pt x="0" y="59929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8" name="Google Shape;118;p2"/>
          <p:cNvSpPr/>
          <p:nvPr/>
        </p:nvSpPr>
        <p:spPr>
          <a:xfrm rot="1633318">
            <a:off x="-1066879" y="5097689"/>
            <a:ext cx="4811828" cy="1263105"/>
          </a:xfrm>
          <a:custGeom>
            <a:avLst/>
            <a:gdLst/>
            <a:ahLst/>
            <a:cxnLst/>
            <a:rect l="l" t="t" r="r" b="b"/>
            <a:pathLst>
              <a:path w="4811828" h="1263105" extrusionOk="0">
                <a:moveTo>
                  <a:pt x="0" y="0"/>
                </a:moveTo>
                <a:lnTo>
                  <a:pt x="4811828" y="0"/>
                </a:lnTo>
                <a:lnTo>
                  <a:pt x="4811828" y="1263105"/>
                </a:lnTo>
                <a:lnTo>
                  <a:pt x="0" y="12631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9" name="Google Shape;119;p2"/>
          <p:cNvGrpSpPr/>
          <p:nvPr/>
        </p:nvGrpSpPr>
        <p:grpSpPr>
          <a:xfrm rot="-9182015">
            <a:off x="-2124369" y="5931532"/>
            <a:ext cx="7989165" cy="5533237"/>
            <a:chOff x="0" y="0"/>
            <a:chExt cx="3429000" cy="2374900"/>
          </a:xfrm>
        </p:grpSpPr>
        <p:sp>
          <p:nvSpPr>
            <p:cNvPr id="120" name="Google Shape;120;p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7">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 name="Google Shape;121;p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8">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2" name="Google Shape;122;p2"/>
          <p:cNvGrpSpPr/>
          <p:nvPr/>
        </p:nvGrpSpPr>
        <p:grpSpPr>
          <a:xfrm>
            <a:off x="-1076818" y="9142715"/>
            <a:ext cx="19364818" cy="1144285"/>
            <a:chOff x="0" y="-38100"/>
            <a:chExt cx="5100199" cy="301375"/>
          </a:xfrm>
        </p:grpSpPr>
        <p:sp>
          <p:nvSpPr>
            <p:cNvPr id="123" name="Google Shape;123;p2"/>
            <p:cNvSpPr/>
            <p:nvPr/>
          </p:nvSpPr>
          <p:spPr>
            <a:xfrm>
              <a:off x="0" y="0"/>
              <a:ext cx="5100199" cy="263275"/>
            </a:xfrm>
            <a:custGeom>
              <a:avLst/>
              <a:gdLst/>
              <a:ahLst/>
              <a:cxnLst/>
              <a:rect l="l" t="t" r="r" b="b"/>
              <a:pathLst>
                <a:path w="5100199" h="263275" extrusionOk="0">
                  <a:moveTo>
                    <a:pt x="0" y="0"/>
                  </a:moveTo>
                  <a:lnTo>
                    <a:pt x="5100199" y="0"/>
                  </a:lnTo>
                  <a:lnTo>
                    <a:pt x="5100199" y="263275"/>
                  </a:lnTo>
                  <a:lnTo>
                    <a:pt x="0" y="26327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 name="Google Shape;124;p2"/>
            <p:cNvSpPr txBox="1"/>
            <p:nvPr/>
          </p:nvSpPr>
          <p:spPr>
            <a:xfrm>
              <a:off x="0" y="-38100"/>
              <a:ext cx="5100199" cy="301375"/>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5" name="Google Shape;125;p2"/>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9">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6" name="Google Shape;126;p2"/>
          <p:cNvGrpSpPr/>
          <p:nvPr/>
        </p:nvGrpSpPr>
        <p:grpSpPr>
          <a:xfrm>
            <a:off x="526175" y="0"/>
            <a:ext cx="17235842" cy="9700890"/>
            <a:chOff x="0" y="0"/>
            <a:chExt cx="22981122" cy="12934520"/>
          </a:xfrm>
        </p:grpSpPr>
        <p:sp>
          <p:nvSpPr>
            <p:cNvPr id="127" name="Google Shape;127;p2"/>
            <p:cNvSpPr/>
            <p:nvPr/>
          </p:nvSpPr>
          <p:spPr>
            <a:xfrm flipH="1">
              <a:off x="18578525" y="64743"/>
              <a:ext cx="4402597" cy="12869777"/>
            </a:xfrm>
            <a:custGeom>
              <a:avLst/>
              <a:gdLst/>
              <a:ahLst/>
              <a:cxnLst/>
              <a:rect l="l" t="t" r="r" b="b"/>
              <a:pathLst>
                <a:path w="4402597" h="12869777" extrusionOk="0">
                  <a:moveTo>
                    <a:pt x="4402597" y="0"/>
                  </a:moveTo>
                  <a:lnTo>
                    <a:pt x="0" y="0"/>
                  </a:lnTo>
                  <a:lnTo>
                    <a:pt x="0" y="12869777"/>
                  </a:lnTo>
                  <a:lnTo>
                    <a:pt x="4402597" y="12869777"/>
                  </a:lnTo>
                  <a:lnTo>
                    <a:pt x="4402597" y="0"/>
                  </a:lnTo>
                  <a:close/>
                </a:path>
              </a:pathLst>
            </a:custGeom>
            <a:blipFill rotWithShape="1">
              <a:blip r:embed="rId10">
                <a:alphaModFix/>
              </a:blip>
              <a:stretch>
                <a:fillRect t="-251" r="-340392" b="-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 name="Google Shape;128;p2"/>
            <p:cNvSpPr/>
            <p:nvPr/>
          </p:nvSpPr>
          <p:spPr>
            <a:xfrm flipH="1">
              <a:off x="0" y="0"/>
              <a:ext cx="19390324" cy="12869777"/>
            </a:xfrm>
            <a:custGeom>
              <a:avLst/>
              <a:gdLst/>
              <a:ahLst/>
              <a:cxnLst/>
              <a:rect l="l" t="t" r="r" b="b"/>
              <a:pathLst>
                <a:path w="19390324" h="12869777" extrusionOk="0">
                  <a:moveTo>
                    <a:pt x="19390324" y="0"/>
                  </a:moveTo>
                  <a:lnTo>
                    <a:pt x="0" y="0"/>
                  </a:lnTo>
                  <a:lnTo>
                    <a:pt x="0" y="12869777"/>
                  </a:lnTo>
                  <a:lnTo>
                    <a:pt x="19390324" y="12869777"/>
                  </a:lnTo>
                  <a:lnTo>
                    <a:pt x="19390324" y="0"/>
                  </a:lnTo>
                  <a:close/>
                </a:path>
              </a:pathLst>
            </a:custGeom>
            <a:blipFill rotWithShape="1">
              <a:blip r:embed="rId10">
                <a:alphaModFix/>
              </a:blip>
              <a:stretch>
                <a:fillRect t="-251" b="-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9" name="Google Shape;129;p2"/>
          <p:cNvSpPr/>
          <p:nvPr/>
        </p:nvSpPr>
        <p:spPr>
          <a:xfrm>
            <a:off x="2006993" y="8393391"/>
            <a:ext cx="4251842" cy="160560"/>
          </a:xfrm>
          <a:custGeom>
            <a:avLst/>
            <a:gdLst/>
            <a:ahLst/>
            <a:cxnLst/>
            <a:rect l="l" t="t" r="r" b="b"/>
            <a:pathLst>
              <a:path w="4251842" h="160560" extrusionOk="0">
                <a:moveTo>
                  <a:pt x="0" y="0"/>
                </a:moveTo>
                <a:lnTo>
                  <a:pt x="4251842" y="0"/>
                </a:lnTo>
                <a:lnTo>
                  <a:pt x="4251842" y="160560"/>
                </a:lnTo>
                <a:lnTo>
                  <a:pt x="0" y="160560"/>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 name="Google Shape;130;p2"/>
          <p:cNvSpPr/>
          <p:nvPr/>
        </p:nvSpPr>
        <p:spPr>
          <a:xfrm>
            <a:off x="4323640" y="7518892"/>
            <a:ext cx="4139408" cy="156314"/>
          </a:xfrm>
          <a:custGeom>
            <a:avLst/>
            <a:gdLst/>
            <a:ahLst/>
            <a:cxnLst/>
            <a:rect l="l" t="t" r="r" b="b"/>
            <a:pathLst>
              <a:path w="4139408" h="156314" extrusionOk="0">
                <a:moveTo>
                  <a:pt x="0" y="0"/>
                </a:moveTo>
                <a:lnTo>
                  <a:pt x="4139408" y="0"/>
                </a:lnTo>
                <a:lnTo>
                  <a:pt x="4139408" y="156314"/>
                </a:lnTo>
                <a:lnTo>
                  <a:pt x="0" y="156314"/>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1" name="Google Shape;131;p2"/>
          <p:cNvSpPr/>
          <p:nvPr/>
        </p:nvSpPr>
        <p:spPr>
          <a:xfrm>
            <a:off x="15260380" y="9417508"/>
            <a:ext cx="2338118" cy="775366"/>
          </a:xfrm>
          <a:custGeom>
            <a:avLst/>
            <a:gdLst/>
            <a:ahLst/>
            <a:cxnLst/>
            <a:rect l="l" t="t" r="r" b="b"/>
            <a:pathLst>
              <a:path w="2338118" h="775366" extrusionOk="0">
                <a:moveTo>
                  <a:pt x="0" y="0"/>
                </a:moveTo>
                <a:lnTo>
                  <a:pt x="2338118" y="0"/>
                </a:lnTo>
                <a:lnTo>
                  <a:pt x="2338118" y="775366"/>
                </a:lnTo>
                <a:lnTo>
                  <a:pt x="0" y="77536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 name="Google Shape;132;p2"/>
          <p:cNvSpPr/>
          <p:nvPr/>
        </p:nvSpPr>
        <p:spPr>
          <a:xfrm rot="136534">
            <a:off x="12550972" y="8635872"/>
            <a:ext cx="4354605" cy="1143084"/>
          </a:xfrm>
          <a:custGeom>
            <a:avLst/>
            <a:gdLst/>
            <a:ahLst/>
            <a:cxnLst/>
            <a:rect l="l" t="t" r="r" b="b"/>
            <a:pathLst>
              <a:path w="4354605" h="1143084" extrusionOk="0">
                <a:moveTo>
                  <a:pt x="0" y="0"/>
                </a:moveTo>
                <a:lnTo>
                  <a:pt x="4354605" y="0"/>
                </a:lnTo>
                <a:lnTo>
                  <a:pt x="4354605" y="1143084"/>
                </a:lnTo>
                <a:lnTo>
                  <a:pt x="0" y="114308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Google Shape;133;p2"/>
          <p:cNvSpPr/>
          <p:nvPr/>
        </p:nvSpPr>
        <p:spPr>
          <a:xfrm>
            <a:off x="11796570" y="1213525"/>
            <a:ext cx="5965446" cy="8171844"/>
          </a:xfrm>
          <a:custGeom>
            <a:avLst/>
            <a:gdLst/>
            <a:ahLst/>
            <a:cxnLst/>
            <a:rect l="l" t="t" r="r" b="b"/>
            <a:pathLst>
              <a:path w="5965446" h="8171844" extrusionOk="0">
                <a:moveTo>
                  <a:pt x="0" y="0"/>
                </a:moveTo>
                <a:lnTo>
                  <a:pt x="5965446" y="0"/>
                </a:lnTo>
                <a:lnTo>
                  <a:pt x="5965446" y="8171845"/>
                </a:lnTo>
                <a:lnTo>
                  <a:pt x="0" y="8171845"/>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 name="Google Shape;134;p2"/>
          <p:cNvSpPr/>
          <p:nvPr/>
        </p:nvSpPr>
        <p:spPr>
          <a:xfrm rot="-674570">
            <a:off x="14316689" y="997145"/>
            <a:ext cx="844527" cy="1100361"/>
          </a:xfrm>
          <a:custGeom>
            <a:avLst/>
            <a:gdLst/>
            <a:ahLst/>
            <a:cxnLst/>
            <a:rect l="l" t="t" r="r" b="b"/>
            <a:pathLst>
              <a:path w="844527" h="1100361" extrusionOk="0">
                <a:moveTo>
                  <a:pt x="0" y="0"/>
                </a:moveTo>
                <a:lnTo>
                  <a:pt x="844527" y="0"/>
                </a:lnTo>
                <a:lnTo>
                  <a:pt x="844527" y="1100361"/>
                </a:lnTo>
                <a:lnTo>
                  <a:pt x="0" y="1100361"/>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5" name="Google Shape;135;p2"/>
          <p:cNvGrpSpPr/>
          <p:nvPr/>
        </p:nvGrpSpPr>
        <p:grpSpPr>
          <a:xfrm>
            <a:off x="14347215" y="1982372"/>
            <a:ext cx="300490" cy="186904"/>
            <a:chOff x="0" y="-40967"/>
            <a:chExt cx="180041" cy="111985"/>
          </a:xfrm>
        </p:grpSpPr>
        <p:sp>
          <p:nvSpPr>
            <p:cNvPr id="136" name="Google Shape;136;p2"/>
            <p:cNvSpPr/>
            <p:nvPr/>
          </p:nvSpPr>
          <p:spPr>
            <a:xfrm>
              <a:off x="0" y="0"/>
              <a:ext cx="180041" cy="71018"/>
            </a:xfrm>
            <a:custGeom>
              <a:avLst/>
              <a:gdLst/>
              <a:ahLst/>
              <a:cxnLst/>
              <a:rect l="l" t="t" r="r" b="b"/>
              <a:pathLst>
                <a:path w="180041" h="71018" extrusionOk="0">
                  <a:moveTo>
                    <a:pt x="90020" y="0"/>
                  </a:moveTo>
                  <a:cubicBezTo>
                    <a:pt x="40303" y="0"/>
                    <a:pt x="0" y="15898"/>
                    <a:pt x="0" y="35509"/>
                  </a:cubicBezTo>
                  <a:cubicBezTo>
                    <a:pt x="0" y="55120"/>
                    <a:pt x="40303" y="71018"/>
                    <a:pt x="90020" y="71018"/>
                  </a:cubicBezTo>
                  <a:cubicBezTo>
                    <a:pt x="139737" y="71018"/>
                    <a:pt x="180041" y="55120"/>
                    <a:pt x="180041" y="35509"/>
                  </a:cubicBezTo>
                  <a:cubicBezTo>
                    <a:pt x="180041" y="15898"/>
                    <a:pt x="139737" y="0"/>
                    <a:pt x="90020" y="0"/>
                  </a:cubicBezTo>
                  <a:close/>
                </a:path>
              </a:pathLst>
            </a:custGeom>
            <a:solidFill>
              <a:srgbClr val="3D2007">
                <a:alpha val="6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7" name="Google Shape;137;p2"/>
            <p:cNvSpPr txBox="1"/>
            <p:nvPr/>
          </p:nvSpPr>
          <p:spPr>
            <a:xfrm>
              <a:off x="16879" y="-40967"/>
              <a:ext cx="146283" cy="105327"/>
            </a:xfrm>
            <a:prstGeom prst="rect">
              <a:avLst/>
            </a:prstGeom>
            <a:noFill/>
            <a:ln>
              <a:noFill/>
            </a:ln>
          </p:spPr>
          <p:txBody>
            <a:bodyPr spcFirstLastPara="1" wrap="square" lIns="50800" tIns="50800" rIns="50800" bIns="50800" anchor="ctr" anchorCtr="0">
              <a:noAutofit/>
            </a:bodyPr>
            <a:lstStyle/>
            <a:p>
              <a:pPr marL="0" marR="0" lvl="0" indent="0" algn="ctr" rtl="0">
                <a:lnSpc>
                  <a:spcPct val="181277"/>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8" name="Google Shape;138;p2"/>
          <p:cNvSpPr/>
          <p:nvPr/>
        </p:nvSpPr>
        <p:spPr>
          <a:xfrm>
            <a:off x="6337126" y="8402916"/>
            <a:ext cx="4251842" cy="160560"/>
          </a:xfrm>
          <a:custGeom>
            <a:avLst/>
            <a:gdLst/>
            <a:ahLst/>
            <a:cxnLst/>
            <a:rect l="l" t="t" r="r" b="b"/>
            <a:pathLst>
              <a:path w="4251842" h="160560" extrusionOk="0">
                <a:moveTo>
                  <a:pt x="0" y="0"/>
                </a:moveTo>
                <a:lnTo>
                  <a:pt x="4251843" y="0"/>
                </a:lnTo>
                <a:lnTo>
                  <a:pt x="4251843" y="160560"/>
                </a:lnTo>
                <a:lnTo>
                  <a:pt x="0" y="160560"/>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 name="Google Shape;139;p2"/>
          <p:cNvSpPr/>
          <p:nvPr/>
        </p:nvSpPr>
        <p:spPr>
          <a:xfrm>
            <a:off x="3022852" y="9357059"/>
            <a:ext cx="807350" cy="807350"/>
          </a:xfrm>
          <a:custGeom>
            <a:avLst/>
            <a:gdLst/>
            <a:ahLst/>
            <a:cxnLst/>
            <a:rect l="l" t="t" r="r" b="b"/>
            <a:pathLst>
              <a:path w="807350" h="807350" extrusionOk="0">
                <a:moveTo>
                  <a:pt x="0" y="0"/>
                </a:moveTo>
                <a:lnTo>
                  <a:pt x="807350" y="0"/>
                </a:lnTo>
                <a:lnTo>
                  <a:pt x="807350" y="807350"/>
                </a:lnTo>
                <a:lnTo>
                  <a:pt x="0" y="807350"/>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 name="Google Shape;140;p2"/>
          <p:cNvSpPr/>
          <p:nvPr/>
        </p:nvSpPr>
        <p:spPr>
          <a:xfrm>
            <a:off x="466232" y="9385370"/>
            <a:ext cx="1825558" cy="850646"/>
          </a:xfrm>
          <a:custGeom>
            <a:avLst/>
            <a:gdLst/>
            <a:ahLst/>
            <a:cxnLst/>
            <a:rect l="l" t="t" r="r" b="b"/>
            <a:pathLst>
              <a:path w="1825558" h="850646" extrusionOk="0">
                <a:moveTo>
                  <a:pt x="0" y="0"/>
                </a:moveTo>
                <a:lnTo>
                  <a:pt x="1825557" y="0"/>
                </a:lnTo>
                <a:lnTo>
                  <a:pt x="1825557" y="850645"/>
                </a:lnTo>
                <a:lnTo>
                  <a:pt x="0" y="850645"/>
                </a:lnTo>
                <a:lnTo>
                  <a:pt x="0" y="0"/>
                </a:lnTo>
                <a:close/>
              </a:path>
            </a:pathLst>
          </a:custGeom>
          <a:blipFill rotWithShape="1">
            <a:blip r:embed="rId16">
              <a:alphaModFix/>
            </a:blip>
            <a:stretch>
              <a:fillRect t="-20673" b="-3088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 name="Google Shape;141;p2"/>
          <p:cNvSpPr/>
          <p:nvPr/>
        </p:nvSpPr>
        <p:spPr>
          <a:xfrm>
            <a:off x="10490319" y="9330671"/>
            <a:ext cx="1306251" cy="1063218"/>
          </a:xfrm>
          <a:custGeom>
            <a:avLst/>
            <a:gdLst/>
            <a:ahLst/>
            <a:cxnLst/>
            <a:rect l="l" t="t" r="r" b="b"/>
            <a:pathLst>
              <a:path w="1306251" h="1063218" extrusionOk="0">
                <a:moveTo>
                  <a:pt x="0" y="0"/>
                </a:moveTo>
                <a:lnTo>
                  <a:pt x="1306251" y="0"/>
                </a:lnTo>
                <a:lnTo>
                  <a:pt x="1306251" y="1063218"/>
                </a:lnTo>
                <a:lnTo>
                  <a:pt x="0" y="1063218"/>
                </a:lnTo>
                <a:lnTo>
                  <a:pt x="0" y="0"/>
                </a:lnTo>
                <a:close/>
              </a:path>
            </a:pathLst>
          </a:custGeom>
          <a:blipFill rotWithShape="1">
            <a:blip r:embed="rId17">
              <a:alphaModFix/>
            </a:blip>
            <a:stretch>
              <a:fillRect l="-31312" t="-11873" r="-3058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 name="Google Shape;142;p2"/>
          <p:cNvSpPr/>
          <p:nvPr/>
        </p:nvSpPr>
        <p:spPr>
          <a:xfrm>
            <a:off x="4561264" y="9538858"/>
            <a:ext cx="3098910" cy="543668"/>
          </a:xfrm>
          <a:custGeom>
            <a:avLst/>
            <a:gdLst/>
            <a:ahLst/>
            <a:cxnLst/>
            <a:rect l="l" t="t" r="r" b="b"/>
            <a:pathLst>
              <a:path w="3098910" h="543668" extrusionOk="0">
                <a:moveTo>
                  <a:pt x="0" y="0"/>
                </a:moveTo>
                <a:lnTo>
                  <a:pt x="3098910" y="0"/>
                </a:lnTo>
                <a:lnTo>
                  <a:pt x="3098910" y="543669"/>
                </a:lnTo>
                <a:lnTo>
                  <a:pt x="0" y="543669"/>
                </a:lnTo>
                <a:lnTo>
                  <a:pt x="0" y="0"/>
                </a:lnTo>
                <a:close/>
              </a:path>
            </a:pathLst>
          </a:custGeom>
          <a:blipFill rotWithShape="1">
            <a:blip r:embed="rId1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3" name="Google Shape;143;p2"/>
          <p:cNvSpPr/>
          <p:nvPr/>
        </p:nvSpPr>
        <p:spPr>
          <a:xfrm>
            <a:off x="12436556" y="9483709"/>
            <a:ext cx="2338049" cy="642963"/>
          </a:xfrm>
          <a:custGeom>
            <a:avLst/>
            <a:gdLst/>
            <a:ahLst/>
            <a:cxnLst/>
            <a:rect l="l" t="t" r="r" b="b"/>
            <a:pathLst>
              <a:path w="2338049" h="642963" extrusionOk="0">
                <a:moveTo>
                  <a:pt x="0" y="0"/>
                </a:moveTo>
                <a:lnTo>
                  <a:pt x="2338049" y="0"/>
                </a:lnTo>
                <a:lnTo>
                  <a:pt x="2338049" y="642964"/>
                </a:lnTo>
                <a:lnTo>
                  <a:pt x="0" y="642964"/>
                </a:lnTo>
                <a:lnTo>
                  <a:pt x="0" y="0"/>
                </a:lnTo>
                <a:close/>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2"/>
          <p:cNvSpPr/>
          <p:nvPr/>
        </p:nvSpPr>
        <p:spPr>
          <a:xfrm>
            <a:off x="8147974" y="9383446"/>
            <a:ext cx="1856570" cy="754576"/>
          </a:xfrm>
          <a:custGeom>
            <a:avLst/>
            <a:gdLst/>
            <a:ahLst/>
            <a:cxnLst/>
            <a:rect l="l" t="t" r="r" b="b"/>
            <a:pathLst>
              <a:path w="1856570" h="754576" extrusionOk="0">
                <a:moveTo>
                  <a:pt x="0" y="0"/>
                </a:moveTo>
                <a:lnTo>
                  <a:pt x="1856570" y="0"/>
                </a:lnTo>
                <a:lnTo>
                  <a:pt x="1856570" y="754576"/>
                </a:lnTo>
                <a:lnTo>
                  <a:pt x="0" y="754576"/>
                </a:lnTo>
                <a:lnTo>
                  <a:pt x="0" y="0"/>
                </a:lnTo>
                <a:close/>
              </a:path>
            </a:pathLst>
          </a:custGeom>
          <a:blipFill rotWithShape="1">
            <a:blip r:embed="rId20">
              <a:alphaModFix/>
            </a:blip>
            <a:stretch>
              <a:fillRect l="-11743" r="-8218" b="-1253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2"/>
          <p:cNvSpPr/>
          <p:nvPr/>
        </p:nvSpPr>
        <p:spPr>
          <a:xfrm>
            <a:off x="16028133" y="320281"/>
            <a:ext cx="1428745" cy="1416839"/>
          </a:xfrm>
          <a:custGeom>
            <a:avLst/>
            <a:gdLst/>
            <a:ahLst/>
            <a:cxnLst/>
            <a:rect l="l" t="t" r="r" b="b"/>
            <a:pathLst>
              <a:path w="1428745" h="1416839" extrusionOk="0">
                <a:moveTo>
                  <a:pt x="0" y="0"/>
                </a:moveTo>
                <a:lnTo>
                  <a:pt x="1428746" y="0"/>
                </a:lnTo>
                <a:lnTo>
                  <a:pt x="1428746" y="1416838"/>
                </a:lnTo>
                <a:lnTo>
                  <a:pt x="0" y="1416838"/>
                </a:lnTo>
                <a:lnTo>
                  <a:pt x="0" y="0"/>
                </a:lnTo>
                <a:close/>
              </a:path>
            </a:pathLst>
          </a:custGeom>
          <a:blipFill rotWithShape="1">
            <a:blip r:embed="rId2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 name="Google Shape;146;p2"/>
          <p:cNvSpPr txBox="1"/>
          <p:nvPr/>
        </p:nvSpPr>
        <p:spPr>
          <a:xfrm>
            <a:off x="2006993" y="7875232"/>
            <a:ext cx="10429563" cy="37164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en-US" sz="2100" b="0" i="0" u="none" strike="noStrike" cap="none">
                <a:solidFill>
                  <a:srgbClr val="697596"/>
                </a:solidFill>
                <a:latin typeface="Play"/>
                <a:ea typeface="Play"/>
                <a:cs typeface="Play"/>
                <a:sym typeface="Play"/>
              </a:rPr>
              <a:t>E R A S M U S + P R O J E C T N . 2 0 2 3 - 2 - I T 0 3 - K A 2 2 0 - Y O U - 0 0 0 1 8 4 3 7 0</a:t>
            </a:r>
            <a:endParaRPr sz="1400" b="0" i="0" u="none" strike="noStrike" cap="none">
              <a:solidFill>
                <a:srgbClr val="000000"/>
              </a:solidFill>
              <a:latin typeface="Arial"/>
              <a:ea typeface="Arial"/>
              <a:cs typeface="Arial"/>
              <a:sym typeface="Arial"/>
            </a:endParaRPr>
          </a:p>
        </p:txBody>
      </p:sp>
      <p:sp>
        <p:nvSpPr>
          <p:cNvPr id="147" name="Google Shape;147;p2"/>
          <p:cNvSpPr txBox="1"/>
          <p:nvPr/>
        </p:nvSpPr>
        <p:spPr>
          <a:xfrm>
            <a:off x="748570" y="2305134"/>
            <a:ext cx="12464298" cy="5953425"/>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Clr>
                <a:srgbClr val="000000"/>
              </a:buClr>
              <a:buSzPts val="13799"/>
              <a:buFont typeface="Arial"/>
              <a:buNone/>
            </a:pPr>
            <a:r>
              <a:rPr lang="en-US" sz="13799" b="0" i="0" u="none" strike="noStrike" cap="none">
                <a:solidFill>
                  <a:srgbClr val="402B2B"/>
                </a:solidFill>
                <a:latin typeface="Play"/>
                <a:ea typeface="Play"/>
                <a:cs typeface="Play"/>
                <a:sym typeface="Play"/>
              </a:rPr>
              <a:t>UNIONE EUROPEA</a:t>
            </a:r>
            <a:endParaRPr sz="1400" b="0" i="0" u="none" strike="noStrike" cap="none">
              <a:solidFill>
                <a:srgbClr val="000000"/>
              </a:solidFill>
              <a:latin typeface="Arial"/>
              <a:ea typeface="Arial"/>
              <a:cs typeface="Arial"/>
              <a:sym typeface="Arial"/>
            </a:endParaRPr>
          </a:p>
          <a:p>
            <a:pPr marL="0" marR="0" lvl="0" indent="0" algn="ctr" rtl="0">
              <a:lnSpc>
                <a:spcPct val="104000"/>
              </a:lnSpc>
              <a:spcBef>
                <a:spcPts val="0"/>
              </a:spcBef>
              <a:spcAft>
                <a:spcPts val="0"/>
              </a:spcAft>
              <a:buClr>
                <a:srgbClr val="000000"/>
              </a:buClr>
              <a:buSzPts val="4800"/>
              <a:buFont typeface="Arial"/>
              <a:buNone/>
            </a:pPr>
            <a:r>
              <a:rPr lang="en-US" sz="4800" b="1" i="0" u="none" strike="noStrike" cap="none">
                <a:solidFill>
                  <a:srgbClr val="945A02"/>
                </a:solidFill>
                <a:latin typeface="Play"/>
                <a:ea typeface="Play"/>
                <a:cs typeface="Play"/>
                <a:sym typeface="Play"/>
              </a:rPr>
              <a:t>Lavoriamo insieme per un mondo migliore</a:t>
            </a:r>
            <a:endParaRPr sz="4800" b="1" i="0" u="none" strike="noStrike" cap="none">
              <a:solidFill>
                <a:srgbClr val="945A02"/>
              </a:solidFill>
              <a:latin typeface="Play"/>
              <a:ea typeface="Play"/>
              <a:cs typeface="Play"/>
              <a:sym typeface="Play"/>
            </a:endParaRPr>
          </a:p>
          <a:p>
            <a:pPr marL="0" marR="0" lvl="0" indent="0" algn="ctr" rtl="0">
              <a:lnSpc>
                <a:spcPct val="104000"/>
              </a:lnSpc>
              <a:spcBef>
                <a:spcPts val="0"/>
              </a:spcBef>
              <a:spcAft>
                <a:spcPts val="0"/>
              </a:spcAft>
              <a:buClr>
                <a:srgbClr val="000000"/>
              </a:buClr>
              <a:buSzPts val="4800"/>
              <a:buFont typeface="Arial"/>
              <a:buNone/>
            </a:pPr>
            <a:endParaRPr sz="4800" b="1" i="0" u="none" strike="noStrike" cap="none">
              <a:solidFill>
                <a:srgbClr val="945A02"/>
              </a:solidFill>
              <a:latin typeface="Play"/>
              <a:ea typeface="Play"/>
              <a:cs typeface="Play"/>
              <a:sym typeface="Play"/>
            </a:endParaRPr>
          </a:p>
        </p:txBody>
      </p:sp>
      <p:sp>
        <p:nvSpPr>
          <p:cNvPr id="148" name="Google Shape;148;p2"/>
          <p:cNvSpPr txBox="1"/>
          <p:nvPr/>
        </p:nvSpPr>
        <p:spPr>
          <a:xfrm>
            <a:off x="2291789" y="1830186"/>
            <a:ext cx="9107357" cy="480060"/>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Clr>
                <a:srgbClr val="000000"/>
              </a:buClr>
              <a:buSzPts val="4200"/>
              <a:buFont typeface="Arial"/>
              <a:buNone/>
            </a:pPr>
            <a:r>
              <a:rPr lang="en-US" sz="4200" b="0" i="0" u="none" strike="noStrike" cap="none">
                <a:solidFill>
                  <a:srgbClr val="825209"/>
                </a:solidFill>
                <a:latin typeface="Arial"/>
                <a:ea typeface="Arial"/>
                <a:cs typeface="Arial"/>
                <a:sym typeface="Arial"/>
              </a:rPr>
              <a:t>Co-founded by the European Union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5" name="Google Shape;155;p3"/>
          <p:cNvGrpSpPr/>
          <p:nvPr/>
        </p:nvGrpSpPr>
        <p:grpSpPr>
          <a:xfrm rot="-9182015">
            <a:off x="12771891" y="-1179747"/>
            <a:ext cx="7989165" cy="5533237"/>
            <a:chOff x="0" y="0"/>
            <a:chExt cx="3429000" cy="2374900"/>
          </a:xfrm>
        </p:grpSpPr>
        <p:sp>
          <p:nvSpPr>
            <p:cNvPr id="156" name="Google Shape;156;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1" b="-5061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8" name="Google Shape;158;p3"/>
          <p:cNvGrpSpPr/>
          <p:nvPr/>
        </p:nvGrpSpPr>
        <p:grpSpPr>
          <a:xfrm rot="-9182015">
            <a:off x="-2129275" y="5713122"/>
            <a:ext cx="7989165" cy="5533237"/>
            <a:chOff x="0" y="0"/>
            <a:chExt cx="3429000" cy="2374900"/>
          </a:xfrm>
        </p:grpSpPr>
        <p:sp>
          <p:nvSpPr>
            <p:cNvPr id="159" name="Google Shape;159;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0" name="Google Shape;160;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1" name="Google Shape;161;p3"/>
          <p:cNvSpPr/>
          <p:nvPr/>
        </p:nvSpPr>
        <p:spPr>
          <a:xfrm>
            <a:off x="1461463" y="151030"/>
            <a:ext cx="15194115" cy="10135970"/>
          </a:xfrm>
          <a:custGeom>
            <a:avLst/>
            <a:gdLst/>
            <a:ahLst/>
            <a:cxnLst/>
            <a:rect l="l" t="t" r="r" b="b"/>
            <a:pathLst>
              <a:path w="15194115" h="10135970" extrusionOk="0">
                <a:moveTo>
                  <a:pt x="15194115" y="10135970"/>
                </a:moveTo>
                <a:lnTo>
                  <a:pt x="0" y="10135970"/>
                </a:lnTo>
                <a:lnTo>
                  <a:pt x="0" y="0"/>
                </a:lnTo>
                <a:lnTo>
                  <a:pt x="15194115" y="0"/>
                </a:lnTo>
                <a:lnTo>
                  <a:pt x="15194115" y="1013597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3"/>
          <p:cNvSpPr/>
          <p:nvPr/>
        </p:nvSpPr>
        <p:spPr>
          <a:xfrm rot="-68087">
            <a:off x="8817133" y="787786"/>
            <a:ext cx="706674" cy="720177"/>
          </a:xfrm>
          <a:custGeom>
            <a:avLst/>
            <a:gdLst/>
            <a:ahLst/>
            <a:cxnLst/>
            <a:rect l="l" t="t" r="r" b="b"/>
            <a:pathLst>
              <a:path w="706674" h="720177" extrusionOk="0">
                <a:moveTo>
                  <a:pt x="0" y="0"/>
                </a:moveTo>
                <a:lnTo>
                  <a:pt x="706673" y="0"/>
                </a:lnTo>
                <a:lnTo>
                  <a:pt x="706673" y="720177"/>
                </a:lnTo>
                <a:lnTo>
                  <a:pt x="0" y="72017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63" name="Google Shape;163;p3"/>
          <p:cNvGrpSpPr/>
          <p:nvPr/>
        </p:nvGrpSpPr>
        <p:grpSpPr>
          <a:xfrm>
            <a:off x="4174400" y="4950419"/>
            <a:ext cx="10025392" cy="193081"/>
            <a:chOff x="0" y="0"/>
            <a:chExt cx="13367189" cy="257441"/>
          </a:xfrm>
        </p:grpSpPr>
        <p:sp>
          <p:nvSpPr>
            <p:cNvPr id="164" name="Google Shape;164;p3"/>
            <p:cNvSpPr/>
            <p:nvPr/>
          </p:nvSpPr>
          <p:spPr>
            <a:xfrm>
              <a:off x="0" y="0"/>
              <a:ext cx="5255533" cy="197665"/>
            </a:xfrm>
            <a:custGeom>
              <a:avLst/>
              <a:gdLst/>
              <a:ahLst/>
              <a:cxnLst/>
              <a:rect l="l" t="t" r="r" b="b"/>
              <a:pathLst>
                <a:path w="5255533" h="197665" extrusionOk="0">
                  <a:moveTo>
                    <a:pt x="0" y="0"/>
                  </a:moveTo>
                  <a:lnTo>
                    <a:pt x="5255533" y="0"/>
                  </a:lnTo>
                  <a:lnTo>
                    <a:pt x="5255533" y="197665"/>
                  </a:lnTo>
                  <a:lnTo>
                    <a:pt x="0" y="197665"/>
                  </a:lnTo>
                  <a:lnTo>
                    <a:pt x="0" y="0"/>
                  </a:lnTo>
                  <a:close/>
                </a:path>
              </a:pathLst>
            </a:custGeom>
            <a:blipFill rotWithShape="1">
              <a:blip r:embed="rId9">
                <a:alphaModFix/>
              </a:blip>
              <a:stretch>
                <a:fillRect l="-2167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 name="Google Shape;165;p3"/>
            <p:cNvSpPr/>
            <p:nvPr/>
          </p:nvSpPr>
          <p:spPr>
            <a:xfrm>
              <a:off x="5026933" y="29888"/>
              <a:ext cx="6395056" cy="197665"/>
            </a:xfrm>
            <a:custGeom>
              <a:avLst/>
              <a:gdLst/>
              <a:ahLst/>
              <a:cxnLst/>
              <a:rect l="l" t="t" r="r" b="b"/>
              <a:pathLst>
                <a:path w="6395056" h="197665" extrusionOk="0">
                  <a:moveTo>
                    <a:pt x="0" y="0"/>
                  </a:moveTo>
                  <a:lnTo>
                    <a:pt x="6395057" y="0"/>
                  </a:lnTo>
                  <a:lnTo>
                    <a:pt x="6395057" y="197665"/>
                  </a:lnTo>
                  <a:lnTo>
                    <a:pt x="0" y="19766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3"/>
            <p:cNvSpPr/>
            <p:nvPr/>
          </p:nvSpPr>
          <p:spPr>
            <a:xfrm>
              <a:off x="11193390" y="59776"/>
              <a:ext cx="2173799" cy="197665"/>
            </a:xfrm>
            <a:custGeom>
              <a:avLst/>
              <a:gdLst/>
              <a:ahLst/>
              <a:cxnLst/>
              <a:rect l="l" t="t" r="r" b="b"/>
              <a:pathLst>
                <a:path w="2173799" h="197665" extrusionOk="0">
                  <a:moveTo>
                    <a:pt x="0" y="0"/>
                  </a:moveTo>
                  <a:lnTo>
                    <a:pt x="2173798" y="0"/>
                  </a:lnTo>
                  <a:lnTo>
                    <a:pt x="2173798" y="197665"/>
                  </a:lnTo>
                  <a:lnTo>
                    <a:pt x="0" y="197665"/>
                  </a:lnTo>
                  <a:lnTo>
                    <a:pt x="0" y="0"/>
                  </a:lnTo>
                  <a:close/>
                </a:path>
              </a:pathLst>
            </a:custGeom>
            <a:blipFill rotWithShape="1">
              <a:blip r:embed="rId9">
                <a:alphaModFix/>
              </a:blip>
              <a:stretch>
                <a:fillRect r="-19417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7" name="Google Shape;167;p3"/>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0">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 name="Google Shape;168;p3"/>
          <p:cNvSpPr/>
          <p:nvPr/>
        </p:nvSpPr>
        <p:spPr>
          <a:xfrm rot="-1012417">
            <a:off x="13864851" y="6796505"/>
            <a:ext cx="6150670" cy="4274716"/>
          </a:xfrm>
          <a:custGeom>
            <a:avLst/>
            <a:gdLst/>
            <a:ahLst/>
            <a:cxnLst/>
            <a:rect l="l" t="t" r="r" b="b"/>
            <a:pathLst>
              <a:path w="6150670" h="4274716" extrusionOk="0">
                <a:moveTo>
                  <a:pt x="0" y="0"/>
                </a:moveTo>
                <a:lnTo>
                  <a:pt x="6150670" y="0"/>
                </a:lnTo>
                <a:lnTo>
                  <a:pt x="6150670" y="4274716"/>
                </a:lnTo>
                <a:lnTo>
                  <a:pt x="0" y="4274716"/>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69" name="Google Shape;169;p3"/>
          <p:cNvGrpSpPr/>
          <p:nvPr/>
        </p:nvGrpSpPr>
        <p:grpSpPr>
          <a:xfrm rot="-6779253">
            <a:off x="-4703552" y="9484859"/>
            <a:ext cx="9902571" cy="6858447"/>
            <a:chOff x="0" y="0"/>
            <a:chExt cx="3429000" cy="2374900"/>
          </a:xfrm>
        </p:grpSpPr>
        <p:sp>
          <p:nvSpPr>
            <p:cNvPr id="170" name="Google Shape;170;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 name="Google Shape;171;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72" name="Google Shape;172;p3"/>
          <p:cNvGrpSpPr/>
          <p:nvPr/>
        </p:nvGrpSpPr>
        <p:grpSpPr>
          <a:xfrm rot="-6779253">
            <a:off x="16884969" y="1733237"/>
            <a:ext cx="8426457" cy="5836102"/>
            <a:chOff x="0" y="0"/>
            <a:chExt cx="3429000" cy="2374900"/>
          </a:xfrm>
        </p:grpSpPr>
        <p:sp>
          <p:nvSpPr>
            <p:cNvPr id="173" name="Google Shape;173;p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 name="Google Shape;174;p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5" name="Google Shape;175;p3"/>
          <p:cNvSpPr txBox="1"/>
          <p:nvPr/>
        </p:nvSpPr>
        <p:spPr>
          <a:xfrm>
            <a:off x="4226234" y="5318316"/>
            <a:ext cx="1193504" cy="1129810"/>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01</a:t>
            </a:r>
            <a:endParaRPr sz="1400" b="0" i="0" u="none" strike="noStrike" cap="none">
              <a:solidFill>
                <a:srgbClr val="000000"/>
              </a:solidFill>
              <a:latin typeface="Arial"/>
              <a:ea typeface="Arial"/>
              <a:cs typeface="Arial"/>
              <a:sym typeface="Arial"/>
            </a:endParaRPr>
          </a:p>
        </p:txBody>
      </p:sp>
      <p:sp>
        <p:nvSpPr>
          <p:cNvPr id="176" name="Google Shape;176;p3"/>
          <p:cNvSpPr txBox="1"/>
          <p:nvPr/>
        </p:nvSpPr>
        <p:spPr>
          <a:xfrm>
            <a:off x="5743791" y="5681796"/>
            <a:ext cx="2912400" cy="323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Ultra"/>
                <a:ea typeface="Ultra"/>
                <a:cs typeface="Ultra"/>
                <a:sym typeface="Ultra"/>
              </a:rPr>
              <a:t>I Paesi Europei</a:t>
            </a:r>
            <a:endParaRPr sz="2100" b="1" i="0" u="none" strike="noStrike" cap="none">
              <a:solidFill>
                <a:srgbClr val="402B2B"/>
              </a:solidFill>
              <a:latin typeface="Ultra"/>
              <a:ea typeface="Ultra"/>
              <a:cs typeface="Ultra"/>
              <a:sym typeface="Ultra"/>
            </a:endParaRPr>
          </a:p>
        </p:txBody>
      </p:sp>
      <p:sp>
        <p:nvSpPr>
          <p:cNvPr id="177" name="Google Shape;177;p3"/>
          <p:cNvSpPr txBox="1"/>
          <p:nvPr/>
        </p:nvSpPr>
        <p:spPr>
          <a:xfrm>
            <a:off x="8451710" y="6196000"/>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05</a:t>
            </a:r>
            <a:endParaRPr sz="1400" b="0" i="0" u="none" strike="noStrike" cap="none">
              <a:solidFill>
                <a:srgbClr val="000000"/>
              </a:solidFill>
              <a:latin typeface="Arial"/>
              <a:ea typeface="Arial"/>
              <a:cs typeface="Arial"/>
              <a:sym typeface="Arial"/>
            </a:endParaRPr>
          </a:p>
        </p:txBody>
      </p:sp>
      <p:sp>
        <p:nvSpPr>
          <p:cNvPr id="178" name="Google Shape;178;p3"/>
          <p:cNvSpPr txBox="1"/>
          <p:nvPr/>
        </p:nvSpPr>
        <p:spPr>
          <a:xfrm>
            <a:off x="4258982" y="6227345"/>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02</a:t>
            </a:r>
            <a:endParaRPr sz="1400" b="0" i="0" u="none" strike="noStrike" cap="none">
              <a:solidFill>
                <a:srgbClr val="000000"/>
              </a:solidFill>
              <a:latin typeface="Arial"/>
              <a:ea typeface="Arial"/>
              <a:cs typeface="Arial"/>
              <a:sym typeface="Arial"/>
            </a:endParaRPr>
          </a:p>
        </p:txBody>
      </p:sp>
      <p:sp>
        <p:nvSpPr>
          <p:cNvPr id="179" name="Google Shape;179;p3"/>
          <p:cNvSpPr txBox="1"/>
          <p:nvPr/>
        </p:nvSpPr>
        <p:spPr>
          <a:xfrm>
            <a:off x="4258982" y="7150594"/>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03</a:t>
            </a:r>
            <a:endParaRPr sz="1400" b="0" i="0" u="none" strike="noStrike" cap="none">
              <a:solidFill>
                <a:srgbClr val="000000"/>
              </a:solidFill>
              <a:latin typeface="Arial"/>
              <a:ea typeface="Arial"/>
              <a:cs typeface="Arial"/>
              <a:sym typeface="Arial"/>
            </a:endParaRPr>
          </a:p>
        </p:txBody>
      </p:sp>
      <p:sp>
        <p:nvSpPr>
          <p:cNvPr id="180" name="Google Shape;180;p3"/>
          <p:cNvSpPr txBox="1"/>
          <p:nvPr/>
        </p:nvSpPr>
        <p:spPr>
          <a:xfrm>
            <a:off x="5763536" y="7418732"/>
            <a:ext cx="3191700" cy="7755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Clr>
                <a:srgbClr val="000000"/>
              </a:buClr>
              <a:buSzPts val="2099"/>
              <a:buFont typeface="Arial"/>
              <a:buNone/>
            </a:pPr>
            <a:r>
              <a:rPr lang="en-US" sz="2099" b="1" i="0" u="none" strike="noStrike" cap="none">
                <a:solidFill>
                  <a:srgbClr val="402B2B"/>
                </a:solidFill>
                <a:latin typeface="Ultra"/>
                <a:ea typeface="Ultra"/>
                <a:cs typeface="Ultra"/>
                <a:sym typeface="Ultra"/>
              </a:rPr>
              <a:t>Regolamenti Europei</a:t>
            </a:r>
            <a:endParaRPr sz="2099" b="1" i="0" u="none" strike="noStrike" cap="none">
              <a:solidFill>
                <a:srgbClr val="402B2B"/>
              </a:solidFill>
              <a:latin typeface="Ultra"/>
              <a:ea typeface="Ultra"/>
              <a:cs typeface="Ultra"/>
              <a:sym typeface="Ultra"/>
            </a:endParaRPr>
          </a:p>
        </p:txBody>
      </p:sp>
      <p:sp>
        <p:nvSpPr>
          <p:cNvPr id="181" name="Google Shape;181;p3"/>
          <p:cNvSpPr txBox="1"/>
          <p:nvPr/>
        </p:nvSpPr>
        <p:spPr>
          <a:xfrm>
            <a:off x="10026228" y="6440450"/>
            <a:ext cx="4040700" cy="702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900"/>
              <a:buFont typeface="Arial"/>
              <a:buNone/>
            </a:pPr>
            <a:r>
              <a:rPr lang="en-US" sz="1900" b="1" i="0" u="none" strike="noStrike" cap="none">
                <a:solidFill>
                  <a:srgbClr val="402B2B"/>
                </a:solidFill>
                <a:latin typeface="Ultra"/>
                <a:ea typeface="Ultra"/>
                <a:cs typeface="Ultra"/>
                <a:sym typeface="Ultra"/>
              </a:rPr>
              <a:t>Il profile del Cittadino Globale</a:t>
            </a:r>
            <a:endParaRPr sz="1900" b="1" i="0" u="none" strike="noStrike" cap="none">
              <a:solidFill>
                <a:srgbClr val="402B2B"/>
              </a:solidFill>
              <a:latin typeface="Ultra"/>
              <a:ea typeface="Ultra"/>
              <a:cs typeface="Ultra"/>
              <a:sym typeface="Ultra"/>
            </a:endParaRPr>
          </a:p>
        </p:txBody>
      </p:sp>
      <p:sp>
        <p:nvSpPr>
          <p:cNvPr id="182" name="Google Shape;182;p3"/>
          <p:cNvSpPr txBox="1"/>
          <p:nvPr/>
        </p:nvSpPr>
        <p:spPr>
          <a:xfrm>
            <a:off x="10026214" y="7296509"/>
            <a:ext cx="3186000" cy="1111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900"/>
              <a:buFont typeface="Arial"/>
              <a:buNone/>
            </a:pPr>
            <a:r>
              <a:rPr lang="en-US" sz="1900" b="1" i="0" u="none" strike="noStrike" cap="none">
                <a:solidFill>
                  <a:srgbClr val="402B2B"/>
                </a:solidFill>
                <a:latin typeface="Ultra"/>
                <a:ea typeface="Ultra"/>
                <a:cs typeface="Ultra"/>
                <a:sym typeface="Ultra"/>
              </a:rPr>
              <a:t>Progetti europei e opportunità per i cittadini</a:t>
            </a:r>
            <a:endParaRPr sz="1900" b="1" i="0" u="none" strike="noStrike" cap="none">
              <a:solidFill>
                <a:srgbClr val="402B2B"/>
              </a:solidFill>
              <a:latin typeface="Ultra"/>
              <a:ea typeface="Ultra"/>
              <a:cs typeface="Ultra"/>
              <a:sym typeface="Ultra"/>
            </a:endParaRPr>
          </a:p>
        </p:txBody>
      </p:sp>
      <p:sp>
        <p:nvSpPr>
          <p:cNvPr id="183" name="Google Shape;183;p3"/>
          <p:cNvSpPr txBox="1"/>
          <p:nvPr/>
        </p:nvSpPr>
        <p:spPr>
          <a:xfrm>
            <a:off x="5763536" y="6379575"/>
            <a:ext cx="2912400" cy="7758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Ultra"/>
                <a:ea typeface="Ultra"/>
                <a:cs typeface="Ultra"/>
                <a:sym typeface="Ultra"/>
              </a:rPr>
              <a:t>La struttura politica Europea</a:t>
            </a:r>
            <a:endParaRPr sz="1400" b="0" i="0" u="none" strike="noStrike" cap="none">
              <a:solidFill>
                <a:srgbClr val="000000"/>
              </a:solidFill>
              <a:latin typeface="Arial"/>
              <a:ea typeface="Arial"/>
              <a:cs typeface="Arial"/>
              <a:sym typeface="Arial"/>
            </a:endParaRPr>
          </a:p>
        </p:txBody>
      </p:sp>
      <p:sp>
        <p:nvSpPr>
          <p:cNvPr id="184" name="Google Shape;184;p3"/>
          <p:cNvSpPr txBox="1"/>
          <p:nvPr/>
        </p:nvSpPr>
        <p:spPr>
          <a:xfrm>
            <a:off x="8451710" y="7176212"/>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06</a:t>
            </a:r>
            <a:endParaRPr sz="1400" b="0" i="0" u="none" strike="noStrike" cap="none">
              <a:solidFill>
                <a:srgbClr val="000000"/>
              </a:solidFill>
              <a:latin typeface="Arial"/>
              <a:ea typeface="Arial"/>
              <a:cs typeface="Arial"/>
              <a:sym typeface="Arial"/>
            </a:endParaRPr>
          </a:p>
        </p:txBody>
      </p:sp>
      <p:sp>
        <p:nvSpPr>
          <p:cNvPr id="185" name="Google Shape;185;p3"/>
          <p:cNvSpPr txBox="1"/>
          <p:nvPr/>
        </p:nvSpPr>
        <p:spPr>
          <a:xfrm>
            <a:off x="4270248" y="1590346"/>
            <a:ext cx="10309762" cy="2843855"/>
          </a:xfrm>
          <a:prstGeom prst="rect">
            <a:avLst/>
          </a:prstGeom>
          <a:noFill/>
          <a:ln>
            <a:noFill/>
          </a:ln>
        </p:spPr>
        <p:txBody>
          <a:bodyPr spcFirstLastPara="1" wrap="square" lIns="0" tIns="0" rIns="0" bIns="0" anchor="t" anchorCtr="0">
            <a:spAutoFit/>
          </a:bodyPr>
          <a:lstStyle/>
          <a:p>
            <a:pPr marL="0" marR="0" lvl="0" indent="0" algn="ctr" rtl="0">
              <a:lnSpc>
                <a:spcPct val="84001"/>
              </a:lnSpc>
              <a:spcBef>
                <a:spcPts val="0"/>
              </a:spcBef>
              <a:spcAft>
                <a:spcPts val="0"/>
              </a:spcAft>
              <a:buClr>
                <a:srgbClr val="000000"/>
              </a:buClr>
              <a:buSzPts val="11000"/>
              <a:buFont typeface="Arial"/>
              <a:buNone/>
            </a:pPr>
            <a:r>
              <a:rPr lang="en-US" sz="11000" b="0" i="0" u="none" strike="noStrike" cap="none">
                <a:solidFill>
                  <a:srgbClr val="402B2B"/>
                </a:solidFill>
                <a:latin typeface="Arial"/>
                <a:ea typeface="Arial"/>
                <a:cs typeface="Arial"/>
                <a:sym typeface="Arial"/>
              </a:rPr>
              <a:t>Indice dei contenuti</a:t>
            </a:r>
            <a:endParaRPr sz="11000" b="0" i="0" u="none" strike="noStrike" cap="none">
              <a:solidFill>
                <a:srgbClr val="402B2B"/>
              </a:solidFill>
              <a:latin typeface="Arial"/>
              <a:ea typeface="Arial"/>
              <a:cs typeface="Arial"/>
              <a:sym typeface="Arial"/>
            </a:endParaRPr>
          </a:p>
        </p:txBody>
      </p:sp>
      <p:sp>
        <p:nvSpPr>
          <p:cNvPr id="186" name="Google Shape;186;p3"/>
          <p:cNvSpPr txBox="1"/>
          <p:nvPr/>
        </p:nvSpPr>
        <p:spPr>
          <a:xfrm>
            <a:off x="8451710" y="5356384"/>
            <a:ext cx="1193504" cy="1132497"/>
          </a:xfrm>
          <a:prstGeom prst="rect">
            <a:avLst/>
          </a:prstGeom>
          <a:noFill/>
          <a:ln>
            <a:noFill/>
          </a:ln>
        </p:spPr>
        <p:txBody>
          <a:bodyPr spcFirstLastPara="1" wrap="square" lIns="0" tIns="0" rIns="0" bIns="0" anchor="t" anchorCtr="0">
            <a:spAutoFit/>
          </a:bodyPr>
          <a:lstStyle/>
          <a:p>
            <a:pPr marL="0" marR="0" lvl="0" indent="0" algn="r" rtl="0">
              <a:lnSpc>
                <a:spcPct val="140018"/>
              </a:lnSpc>
              <a:spcBef>
                <a:spcPts val="0"/>
              </a:spcBef>
              <a:spcAft>
                <a:spcPts val="0"/>
              </a:spcAft>
              <a:buClr>
                <a:srgbClr val="000000"/>
              </a:buClr>
              <a:buSzPts val="6517"/>
              <a:buFont typeface="Arial"/>
              <a:buNone/>
            </a:pPr>
            <a:r>
              <a:rPr lang="en-US" sz="6517" b="0" i="0" u="none" strike="noStrike" cap="none">
                <a:solidFill>
                  <a:srgbClr val="402B2B"/>
                </a:solidFill>
                <a:latin typeface="Play"/>
                <a:ea typeface="Play"/>
                <a:cs typeface="Play"/>
                <a:sym typeface="Play"/>
              </a:rPr>
              <a:t>04</a:t>
            </a:r>
            <a:endParaRPr sz="1400" b="0" i="0" u="none" strike="noStrike" cap="none">
              <a:solidFill>
                <a:srgbClr val="000000"/>
              </a:solidFill>
              <a:latin typeface="Arial"/>
              <a:ea typeface="Arial"/>
              <a:cs typeface="Arial"/>
              <a:sym typeface="Arial"/>
            </a:endParaRPr>
          </a:p>
        </p:txBody>
      </p:sp>
      <p:sp>
        <p:nvSpPr>
          <p:cNvPr id="187" name="Google Shape;187;p3"/>
          <p:cNvSpPr txBox="1"/>
          <p:nvPr/>
        </p:nvSpPr>
        <p:spPr>
          <a:xfrm>
            <a:off x="10026229" y="5569775"/>
            <a:ext cx="4366800" cy="702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900"/>
              <a:buFont typeface="Arial"/>
              <a:buNone/>
            </a:pPr>
            <a:r>
              <a:rPr lang="en-US" sz="1900" b="1" i="0" u="none" strike="noStrike" cap="none">
                <a:solidFill>
                  <a:srgbClr val="402B2B"/>
                </a:solidFill>
                <a:latin typeface="Ultra"/>
                <a:ea typeface="Ultra"/>
                <a:cs typeface="Ultra"/>
                <a:sym typeface="Ultra"/>
              </a:rPr>
              <a:t>Valori, doveri e diritti del cittadino europeo</a:t>
            </a:r>
            <a:endParaRPr sz="1900" b="1" i="0" u="none" strike="noStrike" cap="none">
              <a:solidFill>
                <a:srgbClr val="402B2B"/>
              </a:solidFill>
              <a:latin typeface="Ultra"/>
              <a:ea typeface="Ultra"/>
              <a:cs typeface="Ultra"/>
              <a:sym typeface="Ultr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4" name="Google Shape;194;p4"/>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95" name="Google Shape;195;p4"/>
          <p:cNvGrpSpPr/>
          <p:nvPr/>
        </p:nvGrpSpPr>
        <p:grpSpPr>
          <a:xfrm rot="-9182015">
            <a:off x="-2124369" y="5931532"/>
            <a:ext cx="7989165" cy="5533237"/>
            <a:chOff x="0" y="0"/>
            <a:chExt cx="3429000" cy="2374900"/>
          </a:xfrm>
        </p:grpSpPr>
        <p:sp>
          <p:nvSpPr>
            <p:cNvPr id="196" name="Google Shape;196;p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7" name="Google Shape;197;p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98" name="Google Shape;198;p4"/>
          <p:cNvGrpSpPr/>
          <p:nvPr/>
        </p:nvGrpSpPr>
        <p:grpSpPr>
          <a:xfrm>
            <a:off x="734279" y="386155"/>
            <a:ext cx="16819442" cy="9514689"/>
            <a:chOff x="0" y="0"/>
            <a:chExt cx="22425922" cy="12686252"/>
          </a:xfrm>
        </p:grpSpPr>
        <p:sp>
          <p:nvSpPr>
            <p:cNvPr id="199" name="Google Shape;199;p4"/>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0" name="Google Shape;200;p4"/>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1" name="Google Shape;201;p4"/>
          <p:cNvSpPr/>
          <p:nvPr/>
        </p:nvSpPr>
        <p:spPr>
          <a:xfrm>
            <a:off x="2309307" y="1573971"/>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2" name="Google Shape;202;p4"/>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p4"/>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4" name="Google Shape;204;p4"/>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5" name="Google Shape;205;p4"/>
          <p:cNvSpPr txBox="1"/>
          <p:nvPr/>
        </p:nvSpPr>
        <p:spPr>
          <a:xfrm>
            <a:off x="2159115" y="2738043"/>
            <a:ext cx="12944823" cy="185499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400"/>
              <a:buFont typeface="Arial"/>
              <a:buNone/>
            </a:pPr>
            <a:r>
              <a:rPr lang="en-US" sz="14400" b="0" i="0" u="none" strike="noStrike" cap="none">
                <a:solidFill>
                  <a:srgbClr val="945A02"/>
                </a:solidFill>
                <a:latin typeface="Play"/>
                <a:ea typeface="Play"/>
                <a:cs typeface="Play"/>
                <a:sym typeface="Play"/>
              </a:rPr>
              <a:t>1. </a:t>
            </a:r>
            <a:r>
              <a:rPr lang="en-US" sz="14400" b="0" i="0" u="none" strike="noStrike" cap="none">
                <a:solidFill>
                  <a:srgbClr val="402B2B"/>
                </a:solidFill>
                <a:latin typeface="Play"/>
                <a:ea typeface="Play"/>
                <a:cs typeface="Play"/>
                <a:sym typeface="Play"/>
              </a:rPr>
              <a:t>I Paesi Europei</a:t>
            </a:r>
            <a:endParaRPr sz="14400" b="0" i="0" u="none" strike="noStrike" cap="none">
              <a:solidFill>
                <a:srgbClr val="402B2B"/>
              </a:solidFill>
              <a:latin typeface="Play"/>
              <a:ea typeface="Play"/>
              <a:cs typeface="Play"/>
              <a:sym typeface="Play"/>
            </a:endParaRPr>
          </a:p>
        </p:txBody>
      </p:sp>
      <p:sp>
        <p:nvSpPr>
          <p:cNvPr id="206" name="Google Shape;206;p4"/>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13" name="Google Shape;213;p5"/>
          <p:cNvGrpSpPr/>
          <p:nvPr/>
        </p:nvGrpSpPr>
        <p:grpSpPr>
          <a:xfrm rot="-9182015">
            <a:off x="-2124369" y="5931532"/>
            <a:ext cx="7989165" cy="5533237"/>
            <a:chOff x="0" y="0"/>
            <a:chExt cx="3429000" cy="2374900"/>
          </a:xfrm>
        </p:grpSpPr>
        <p:sp>
          <p:nvSpPr>
            <p:cNvPr id="214" name="Google Shape;214;p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5" name="Google Shape;215;p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16" name="Google Shape;216;p5"/>
          <p:cNvGrpSpPr/>
          <p:nvPr/>
        </p:nvGrpSpPr>
        <p:grpSpPr>
          <a:xfrm>
            <a:off x="734279" y="386155"/>
            <a:ext cx="16819442" cy="9514689"/>
            <a:chOff x="0" y="0"/>
            <a:chExt cx="22425922" cy="12686252"/>
          </a:xfrm>
        </p:grpSpPr>
        <p:sp>
          <p:nvSpPr>
            <p:cNvPr id="217" name="Google Shape;217;p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8" name="Google Shape;218;p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19" name="Google Shape;219;p5"/>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0" name="Google Shape;220;p5"/>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1" name="Google Shape;221;p5"/>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2" name="Google Shape;222;p5"/>
          <p:cNvSpPr/>
          <p:nvPr/>
        </p:nvSpPr>
        <p:spPr>
          <a:xfrm>
            <a:off x="9797410" y="7852228"/>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3" name="Google Shape;223;p5"/>
          <p:cNvSpPr txBox="1"/>
          <p:nvPr/>
        </p:nvSpPr>
        <p:spPr>
          <a:xfrm>
            <a:off x="2885732" y="3616778"/>
            <a:ext cx="12944823" cy="281622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0"/>
              <a:buFont typeface="Arial"/>
              <a:buNone/>
            </a:pPr>
            <a:r>
              <a:rPr lang="en-US" sz="8000" b="0" i="0" u="none" strike="noStrike" cap="none">
                <a:solidFill>
                  <a:srgbClr val="402B2B"/>
                </a:solidFill>
                <a:latin typeface="Play"/>
                <a:ea typeface="Play"/>
                <a:cs typeface="Play"/>
                <a:sym typeface="Play"/>
              </a:rPr>
              <a:t>Quali paesi fanno parte dell'Unione Europea?</a:t>
            </a:r>
            <a:endParaRPr sz="8000" b="0" i="0" u="none" strike="noStrike" cap="none">
              <a:solidFill>
                <a:srgbClr val="402B2B"/>
              </a:solidFill>
              <a:latin typeface="Play"/>
              <a:ea typeface="Play"/>
              <a:cs typeface="Play"/>
              <a:sym typeface="Play"/>
            </a:endParaRPr>
          </a:p>
        </p:txBody>
      </p:sp>
      <p:sp>
        <p:nvSpPr>
          <p:cNvPr id="224" name="Google Shape;224;p5"/>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5" name="Google Shape;225;p5"/>
          <p:cNvSpPr txBox="1"/>
          <p:nvPr/>
        </p:nvSpPr>
        <p:spPr>
          <a:xfrm>
            <a:off x="6730699" y="2142375"/>
            <a:ext cx="4238400" cy="80040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1</a:t>
            </a:r>
            <a:endParaRPr sz="1400" b="0" i="0" u="none" strike="noStrike" cap="none">
              <a:solidFill>
                <a:srgbClr val="000000"/>
              </a:solidFill>
              <a:latin typeface="Arial"/>
              <a:ea typeface="Arial"/>
              <a:cs typeface="Arial"/>
              <a:sym typeface="Arial"/>
            </a:endParaRPr>
          </a:p>
        </p:txBody>
      </p:sp>
      <p:sp>
        <p:nvSpPr>
          <p:cNvPr id="226" name="Google Shape;226;p5"/>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7" name="Google Shape;227;p5"/>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34" name="Google Shape;234;p6"/>
          <p:cNvGrpSpPr/>
          <p:nvPr/>
        </p:nvGrpSpPr>
        <p:grpSpPr>
          <a:xfrm rot="-9182015">
            <a:off x="-2124369" y="5931532"/>
            <a:ext cx="7989165" cy="5533237"/>
            <a:chOff x="0" y="0"/>
            <a:chExt cx="3429000" cy="2374900"/>
          </a:xfrm>
        </p:grpSpPr>
        <p:sp>
          <p:nvSpPr>
            <p:cNvPr id="235" name="Google Shape;235;p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6" name="Google Shape;236;p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7" name="Google Shape;237;p6"/>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38" name="Google Shape;238;p6"/>
          <p:cNvGrpSpPr/>
          <p:nvPr/>
        </p:nvGrpSpPr>
        <p:grpSpPr>
          <a:xfrm>
            <a:off x="734279" y="-429900"/>
            <a:ext cx="16819442" cy="11418817"/>
            <a:chOff x="0" y="0"/>
            <a:chExt cx="22425922" cy="15225090"/>
          </a:xfrm>
        </p:grpSpPr>
        <p:sp>
          <p:nvSpPr>
            <p:cNvPr id="239" name="Google Shape;239;p6"/>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3" r="-4184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0" name="Google Shape;240;p6"/>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3" r="-1000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1" name="Google Shape;241;p6"/>
          <p:cNvSpPr/>
          <p:nvPr/>
        </p:nvSpPr>
        <p:spPr>
          <a:xfrm>
            <a:off x="2804081" y="10954"/>
            <a:ext cx="12866984" cy="10322804"/>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0" t="-2679" r="-972" b="-19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2" name="Google Shape;242;p6"/>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3" name="Google Shape;243;p6"/>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6"/>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p6"/>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6" name="Google Shape;246;p6"/>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Malta</a:t>
            </a:r>
            <a:endParaRPr sz="1400" b="0" i="0" u="none" strike="noStrike" cap="none">
              <a:solidFill>
                <a:srgbClr val="000000"/>
              </a:solidFill>
              <a:latin typeface="Arial"/>
              <a:ea typeface="Arial"/>
              <a:cs typeface="Arial"/>
              <a:sym typeface="Arial"/>
            </a:endParaRPr>
          </a:p>
        </p:txBody>
      </p:sp>
      <p:sp>
        <p:nvSpPr>
          <p:cNvPr id="247" name="Google Shape;247;p6"/>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Cipro</a:t>
            </a:r>
            <a:endParaRPr sz="1400" b="0" i="0" u="none" strike="noStrike" cap="none">
              <a:solidFill>
                <a:srgbClr val="000000"/>
              </a:solidFill>
              <a:latin typeface="Arial"/>
              <a:ea typeface="Arial"/>
              <a:cs typeface="Arial"/>
              <a:sym typeface="Arial"/>
            </a:endParaRPr>
          </a:p>
        </p:txBody>
      </p:sp>
      <p:sp>
        <p:nvSpPr>
          <p:cNvPr id="248" name="Google Shape;248;p6"/>
          <p:cNvSpPr txBox="1"/>
          <p:nvPr/>
        </p:nvSpPr>
        <p:spPr>
          <a:xfrm rot="-5400000">
            <a:off x="-59213" y="469995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55" name="Google Shape;255;p7"/>
          <p:cNvGrpSpPr/>
          <p:nvPr/>
        </p:nvGrpSpPr>
        <p:grpSpPr>
          <a:xfrm rot="-9182015">
            <a:off x="-2124369" y="5931532"/>
            <a:ext cx="7989165" cy="5533237"/>
            <a:chOff x="0" y="0"/>
            <a:chExt cx="3429000" cy="2374900"/>
          </a:xfrm>
        </p:grpSpPr>
        <p:sp>
          <p:nvSpPr>
            <p:cNvPr id="256" name="Google Shape;256;p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7" name="Google Shape;257;p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58" name="Google Shape;258;p7"/>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59" name="Google Shape;259;p7"/>
          <p:cNvGrpSpPr/>
          <p:nvPr/>
        </p:nvGrpSpPr>
        <p:grpSpPr>
          <a:xfrm>
            <a:off x="734279" y="-429900"/>
            <a:ext cx="16819442" cy="11418817"/>
            <a:chOff x="0" y="0"/>
            <a:chExt cx="22425922" cy="15225090"/>
          </a:xfrm>
        </p:grpSpPr>
        <p:sp>
          <p:nvSpPr>
            <p:cNvPr id="260" name="Google Shape;260;p7"/>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3" r="-4184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1" name="Google Shape;261;p7"/>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3" r="-1000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2" name="Google Shape;262;p7"/>
          <p:cNvSpPr/>
          <p:nvPr/>
        </p:nvSpPr>
        <p:spPr>
          <a:xfrm>
            <a:off x="2804081" y="10954"/>
            <a:ext cx="12866984" cy="10322804"/>
          </a:xfrm>
          <a:custGeom>
            <a:avLst/>
            <a:gdLst/>
            <a:ahLst/>
            <a:cxnLst/>
            <a:rect l="l" t="t" r="r" b="b"/>
            <a:pathLst>
              <a:path w="12866984" h="10322804" extrusionOk="0">
                <a:moveTo>
                  <a:pt x="0" y="0"/>
                </a:moveTo>
                <a:lnTo>
                  <a:pt x="12866984" y="0"/>
                </a:lnTo>
                <a:lnTo>
                  <a:pt x="12866984" y="10322804"/>
                </a:lnTo>
                <a:lnTo>
                  <a:pt x="0" y="10322804"/>
                </a:lnTo>
                <a:lnTo>
                  <a:pt x="0" y="0"/>
                </a:lnTo>
                <a:close/>
              </a:path>
            </a:pathLst>
          </a:custGeom>
          <a:blipFill rotWithShape="1">
            <a:blip r:embed="rId8">
              <a:alphaModFix/>
            </a:blip>
            <a:stretch>
              <a:fillRect l="-810" t="-2679" r="-972" b="-19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3" name="Google Shape;263;p7"/>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4" name="Google Shape;264;p7"/>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5" name="Google Shape;265;p7"/>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6" name="Google Shape;266;p7"/>
          <p:cNvSpPr txBox="1"/>
          <p:nvPr/>
        </p:nvSpPr>
        <p:spPr>
          <a:xfrm>
            <a:off x="7528132" y="6805699"/>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Austria</a:t>
            </a:r>
            <a:endParaRPr sz="1400" b="0" i="0" u="none" strike="noStrike" cap="none">
              <a:solidFill>
                <a:srgbClr val="000000"/>
              </a:solidFill>
              <a:latin typeface="Arial"/>
              <a:ea typeface="Arial"/>
              <a:cs typeface="Arial"/>
              <a:sym typeface="Arial"/>
            </a:endParaRPr>
          </a:p>
        </p:txBody>
      </p:sp>
      <p:sp>
        <p:nvSpPr>
          <p:cNvPr id="267" name="Google Shape;267;p7"/>
          <p:cNvSpPr txBox="1"/>
          <p:nvPr/>
        </p:nvSpPr>
        <p:spPr>
          <a:xfrm>
            <a:off x="8027023" y="606806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Cezech</a:t>
            </a:r>
            <a:endParaRPr sz="1400" b="0" i="0" u="none" strike="noStrike" cap="none">
              <a:solidFill>
                <a:srgbClr val="000000"/>
              </a:solidFill>
              <a:latin typeface="Arial"/>
              <a:ea typeface="Arial"/>
              <a:cs typeface="Arial"/>
              <a:sym typeface="Arial"/>
            </a:endParaRPr>
          </a:p>
        </p:txBody>
      </p:sp>
      <p:sp>
        <p:nvSpPr>
          <p:cNvPr id="268" name="Google Shape;268;p7"/>
          <p:cNvSpPr txBox="1"/>
          <p:nvPr/>
        </p:nvSpPr>
        <p:spPr>
          <a:xfrm rot="-1417077">
            <a:off x="8879066" y="680689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Slovakia</a:t>
            </a:r>
            <a:endParaRPr sz="1400" b="0" i="0" u="none" strike="noStrike" cap="none">
              <a:solidFill>
                <a:srgbClr val="000000"/>
              </a:solidFill>
              <a:latin typeface="Arial"/>
              <a:ea typeface="Arial"/>
              <a:cs typeface="Arial"/>
              <a:sym typeface="Arial"/>
            </a:endParaRPr>
          </a:p>
        </p:txBody>
      </p:sp>
      <p:sp>
        <p:nvSpPr>
          <p:cNvPr id="269" name="Google Shape;269;p7"/>
          <p:cNvSpPr txBox="1"/>
          <p:nvPr/>
        </p:nvSpPr>
        <p:spPr>
          <a:xfrm rot="-1417077">
            <a:off x="8781367" y="634099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Hungary</a:t>
            </a:r>
            <a:endParaRPr sz="1400" b="0" i="0" u="none" strike="noStrike" cap="none">
              <a:solidFill>
                <a:srgbClr val="000000"/>
              </a:solidFill>
              <a:latin typeface="Arial"/>
              <a:ea typeface="Arial"/>
              <a:cs typeface="Arial"/>
              <a:sym typeface="Arial"/>
            </a:endParaRPr>
          </a:p>
        </p:txBody>
      </p:sp>
      <p:sp>
        <p:nvSpPr>
          <p:cNvPr id="270" name="Google Shape;270;p7"/>
          <p:cNvSpPr txBox="1"/>
          <p:nvPr/>
        </p:nvSpPr>
        <p:spPr>
          <a:xfrm rot="-148399">
            <a:off x="9997086" y="695735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Romania</a:t>
            </a:r>
            <a:endParaRPr sz="1400" b="0" i="0" u="none" strike="noStrike" cap="none">
              <a:solidFill>
                <a:srgbClr val="000000"/>
              </a:solidFill>
              <a:latin typeface="Arial"/>
              <a:ea typeface="Arial"/>
              <a:cs typeface="Arial"/>
              <a:sym typeface="Arial"/>
            </a:endParaRPr>
          </a:p>
        </p:txBody>
      </p:sp>
      <p:sp>
        <p:nvSpPr>
          <p:cNvPr id="271" name="Google Shape;271;p7"/>
          <p:cNvSpPr txBox="1"/>
          <p:nvPr/>
        </p:nvSpPr>
        <p:spPr>
          <a:xfrm rot="-83832">
            <a:off x="10219917" y="79405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Bulgaria</a:t>
            </a:r>
            <a:endParaRPr sz="1400" b="0" i="0" u="none" strike="noStrike" cap="none">
              <a:solidFill>
                <a:srgbClr val="000000"/>
              </a:solidFill>
              <a:latin typeface="Arial"/>
              <a:ea typeface="Arial"/>
              <a:cs typeface="Arial"/>
              <a:sym typeface="Arial"/>
            </a:endParaRPr>
          </a:p>
        </p:txBody>
      </p:sp>
      <p:sp>
        <p:nvSpPr>
          <p:cNvPr id="272" name="Google Shape;272;p7"/>
          <p:cNvSpPr txBox="1"/>
          <p:nvPr/>
        </p:nvSpPr>
        <p:spPr>
          <a:xfrm rot="-129039">
            <a:off x="9688065" y="893984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Grecia</a:t>
            </a:r>
            <a:endParaRPr sz="1400" b="0" i="0" u="none" strike="noStrike" cap="none">
              <a:solidFill>
                <a:srgbClr val="000000"/>
              </a:solidFill>
              <a:latin typeface="Arial"/>
              <a:ea typeface="Arial"/>
              <a:cs typeface="Arial"/>
              <a:sym typeface="Arial"/>
            </a:endParaRPr>
          </a:p>
        </p:txBody>
      </p:sp>
      <p:sp>
        <p:nvSpPr>
          <p:cNvPr id="273" name="Google Shape;273;p7"/>
          <p:cNvSpPr txBox="1"/>
          <p:nvPr/>
        </p:nvSpPr>
        <p:spPr>
          <a:xfrm>
            <a:off x="7080575" y="741702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Italy</a:t>
            </a:r>
            <a:endParaRPr sz="1400" b="0" i="0" u="none" strike="noStrike" cap="none">
              <a:solidFill>
                <a:srgbClr val="000000"/>
              </a:solidFill>
              <a:latin typeface="Arial"/>
              <a:ea typeface="Arial"/>
              <a:cs typeface="Arial"/>
              <a:sym typeface="Arial"/>
            </a:endParaRPr>
          </a:p>
        </p:txBody>
      </p:sp>
      <p:sp>
        <p:nvSpPr>
          <p:cNvPr id="274" name="Google Shape;274;p7"/>
          <p:cNvSpPr txBox="1"/>
          <p:nvPr/>
        </p:nvSpPr>
        <p:spPr>
          <a:xfrm>
            <a:off x="5549972" y="705694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France</a:t>
            </a:r>
            <a:endParaRPr sz="1400" b="0" i="0" u="none" strike="noStrike" cap="none">
              <a:solidFill>
                <a:srgbClr val="000000"/>
              </a:solidFill>
              <a:latin typeface="Arial"/>
              <a:ea typeface="Arial"/>
              <a:cs typeface="Arial"/>
              <a:sym typeface="Arial"/>
            </a:endParaRPr>
          </a:p>
        </p:txBody>
      </p:sp>
      <p:sp>
        <p:nvSpPr>
          <p:cNvPr id="275" name="Google Shape;275;p7"/>
          <p:cNvSpPr txBox="1"/>
          <p:nvPr/>
        </p:nvSpPr>
        <p:spPr>
          <a:xfrm>
            <a:off x="3941155" y="8669575"/>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Spain</a:t>
            </a:r>
            <a:endParaRPr sz="1400" b="0" i="0" u="none" strike="noStrike" cap="none">
              <a:solidFill>
                <a:srgbClr val="000000"/>
              </a:solidFill>
              <a:latin typeface="Arial"/>
              <a:ea typeface="Arial"/>
              <a:cs typeface="Arial"/>
              <a:sym typeface="Arial"/>
            </a:endParaRPr>
          </a:p>
        </p:txBody>
      </p:sp>
      <p:sp>
        <p:nvSpPr>
          <p:cNvPr id="276" name="Google Shape;276;p7"/>
          <p:cNvSpPr txBox="1"/>
          <p:nvPr/>
        </p:nvSpPr>
        <p:spPr>
          <a:xfrm rot="-3913677">
            <a:off x="2959462" y="850926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Portugal</a:t>
            </a:r>
            <a:endParaRPr sz="1400" b="0" i="0" u="none" strike="noStrike" cap="none">
              <a:solidFill>
                <a:srgbClr val="000000"/>
              </a:solidFill>
              <a:latin typeface="Arial"/>
              <a:ea typeface="Arial"/>
              <a:cs typeface="Arial"/>
              <a:sym typeface="Arial"/>
            </a:endParaRPr>
          </a:p>
        </p:txBody>
      </p:sp>
      <p:sp>
        <p:nvSpPr>
          <p:cNvPr id="277" name="Google Shape;277;p7"/>
          <p:cNvSpPr txBox="1"/>
          <p:nvPr/>
        </p:nvSpPr>
        <p:spPr>
          <a:xfrm>
            <a:off x="8790016" y="523812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Poland</a:t>
            </a:r>
            <a:endParaRPr sz="1400" b="0" i="0" u="none" strike="noStrike" cap="none">
              <a:solidFill>
                <a:srgbClr val="000000"/>
              </a:solidFill>
              <a:latin typeface="Arial"/>
              <a:ea typeface="Arial"/>
              <a:cs typeface="Arial"/>
              <a:sym typeface="Arial"/>
            </a:endParaRPr>
          </a:p>
        </p:txBody>
      </p:sp>
      <p:sp>
        <p:nvSpPr>
          <p:cNvPr id="278" name="Google Shape;278;p7"/>
          <p:cNvSpPr txBox="1"/>
          <p:nvPr/>
        </p:nvSpPr>
        <p:spPr>
          <a:xfrm>
            <a:off x="7080575" y="56645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Germany</a:t>
            </a:r>
            <a:endParaRPr sz="1400" b="0" i="0" u="none" strike="noStrike" cap="none">
              <a:solidFill>
                <a:srgbClr val="000000"/>
              </a:solidFill>
              <a:latin typeface="Arial"/>
              <a:ea typeface="Arial"/>
              <a:cs typeface="Arial"/>
              <a:sym typeface="Arial"/>
            </a:endParaRPr>
          </a:p>
        </p:txBody>
      </p:sp>
      <p:sp>
        <p:nvSpPr>
          <p:cNvPr id="279" name="Google Shape;279;p7"/>
          <p:cNvSpPr txBox="1"/>
          <p:nvPr/>
        </p:nvSpPr>
        <p:spPr>
          <a:xfrm rot="-3240774">
            <a:off x="6171863" y="5270253"/>
            <a:ext cx="1092040"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Nether.</a:t>
            </a:r>
            <a:endParaRPr sz="1400" b="0" i="0" u="none" strike="noStrike" cap="none">
              <a:solidFill>
                <a:srgbClr val="000000"/>
              </a:solidFill>
              <a:latin typeface="Arial"/>
              <a:ea typeface="Arial"/>
              <a:cs typeface="Arial"/>
              <a:sym typeface="Arial"/>
            </a:endParaRPr>
          </a:p>
        </p:txBody>
      </p:sp>
      <p:sp>
        <p:nvSpPr>
          <p:cNvPr id="280" name="Google Shape;280;p7"/>
          <p:cNvSpPr txBox="1"/>
          <p:nvPr/>
        </p:nvSpPr>
        <p:spPr>
          <a:xfrm>
            <a:off x="5997529" y="586631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Belgio</a:t>
            </a:r>
            <a:endParaRPr sz="1400" b="0" i="0" u="none" strike="noStrike" cap="none">
              <a:solidFill>
                <a:srgbClr val="000000"/>
              </a:solidFill>
              <a:latin typeface="Arial"/>
              <a:ea typeface="Arial"/>
              <a:cs typeface="Arial"/>
              <a:sym typeface="Arial"/>
            </a:endParaRPr>
          </a:p>
        </p:txBody>
      </p:sp>
      <p:sp>
        <p:nvSpPr>
          <p:cNvPr id="281" name="Google Shape;281;p7"/>
          <p:cNvSpPr txBox="1"/>
          <p:nvPr/>
        </p:nvSpPr>
        <p:spPr>
          <a:xfrm rot="-1619009">
            <a:off x="3931719" y="476483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Ireland</a:t>
            </a:r>
            <a:endParaRPr sz="1400" b="0" i="0" u="none" strike="noStrike" cap="none">
              <a:solidFill>
                <a:srgbClr val="000000"/>
              </a:solidFill>
              <a:latin typeface="Arial"/>
              <a:ea typeface="Arial"/>
              <a:cs typeface="Arial"/>
              <a:sym typeface="Arial"/>
            </a:endParaRPr>
          </a:p>
        </p:txBody>
      </p:sp>
      <p:sp>
        <p:nvSpPr>
          <p:cNvPr id="282" name="Google Shape;282;p7"/>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Malta</a:t>
            </a:r>
            <a:endParaRPr sz="1400" b="0" i="0" u="none" strike="noStrike" cap="none">
              <a:solidFill>
                <a:srgbClr val="000000"/>
              </a:solidFill>
              <a:latin typeface="Arial"/>
              <a:ea typeface="Arial"/>
              <a:cs typeface="Arial"/>
              <a:sym typeface="Arial"/>
            </a:endParaRPr>
          </a:p>
        </p:txBody>
      </p:sp>
      <p:sp>
        <p:nvSpPr>
          <p:cNvPr id="283" name="Google Shape;283;p7"/>
          <p:cNvSpPr txBox="1"/>
          <p:nvPr/>
        </p:nvSpPr>
        <p:spPr>
          <a:xfrm>
            <a:off x="9098652" y="22373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Finland</a:t>
            </a:r>
            <a:endParaRPr sz="1400" b="0" i="0" u="none" strike="noStrike" cap="none">
              <a:solidFill>
                <a:srgbClr val="000000"/>
              </a:solidFill>
              <a:latin typeface="Arial"/>
              <a:ea typeface="Arial"/>
              <a:cs typeface="Arial"/>
              <a:sym typeface="Arial"/>
            </a:endParaRPr>
          </a:p>
        </p:txBody>
      </p:sp>
      <p:sp>
        <p:nvSpPr>
          <p:cNvPr id="284" name="Google Shape;284;p7"/>
          <p:cNvSpPr txBox="1"/>
          <p:nvPr/>
        </p:nvSpPr>
        <p:spPr>
          <a:xfrm>
            <a:off x="7763227" y="3040034"/>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Sweden</a:t>
            </a:r>
            <a:endParaRPr sz="1400" b="0" i="0" u="none" strike="noStrike" cap="none">
              <a:solidFill>
                <a:srgbClr val="000000"/>
              </a:solidFill>
              <a:latin typeface="Arial"/>
              <a:ea typeface="Arial"/>
              <a:cs typeface="Arial"/>
              <a:sym typeface="Arial"/>
            </a:endParaRPr>
          </a:p>
        </p:txBody>
      </p:sp>
      <p:sp>
        <p:nvSpPr>
          <p:cNvPr id="285" name="Google Shape;285;p7"/>
          <p:cNvSpPr txBox="1"/>
          <p:nvPr/>
        </p:nvSpPr>
        <p:spPr>
          <a:xfrm>
            <a:off x="9332348" y="327207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Estonia</a:t>
            </a:r>
            <a:endParaRPr sz="1400" b="0" i="0" u="none" strike="noStrike" cap="none">
              <a:solidFill>
                <a:srgbClr val="000000"/>
              </a:solidFill>
              <a:latin typeface="Arial"/>
              <a:ea typeface="Arial"/>
              <a:cs typeface="Arial"/>
              <a:sym typeface="Arial"/>
            </a:endParaRPr>
          </a:p>
        </p:txBody>
      </p:sp>
      <p:sp>
        <p:nvSpPr>
          <p:cNvPr id="286" name="Google Shape;286;p7"/>
          <p:cNvSpPr txBox="1"/>
          <p:nvPr/>
        </p:nvSpPr>
        <p:spPr>
          <a:xfrm>
            <a:off x="9369696" y="383255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Latvia</a:t>
            </a:r>
            <a:endParaRPr sz="1400" b="0" i="0" u="none" strike="noStrike" cap="none">
              <a:solidFill>
                <a:srgbClr val="000000"/>
              </a:solidFill>
              <a:latin typeface="Arial"/>
              <a:ea typeface="Arial"/>
              <a:cs typeface="Arial"/>
              <a:sym typeface="Arial"/>
            </a:endParaRPr>
          </a:p>
        </p:txBody>
      </p:sp>
      <p:sp>
        <p:nvSpPr>
          <p:cNvPr id="287" name="Google Shape;287;p7"/>
          <p:cNvSpPr txBox="1"/>
          <p:nvPr/>
        </p:nvSpPr>
        <p:spPr>
          <a:xfrm>
            <a:off x="9322823" y="426290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Lithuania</a:t>
            </a:r>
            <a:endParaRPr sz="1400" b="0" i="0" u="none" strike="noStrike" cap="none">
              <a:solidFill>
                <a:srgbClr val="000000"/>
              </a:solidFill>
              <a:latin typeface="Arial"/>
              <a:ea typeface="Arial"/>
              <a:cs typeface="Arial"/>
              <a:sym typeface="Arial"/>
            </a:endParaRPr>
          </a:p>
        </p:txBody>
      </p:sp>
      <p:sp>
        <p:nvSpPr>
          <p:cNvPr id="288" name="Google Shape;288;p7"/>
          <p:cNvSpPr txBox="1"/>
          <p:nvPr/>
        </p:nvSpPr>
        <p:spPr>
          <a:xfrm>
            <a:off x="6233701" y="6094327"/>
            <a:ext cx="111622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Lux.</a:t>
            </a:r>
            <a:endParaRPr sz="1400" b="0" i="0" u="none" strike="noStrike" cap="none">
              <a:solidFill>
                <a:srgbClr val="000000"/>
              </a:solidFill>
              <a:latin typeface="Arial"/>
              <a:ea typeface="Arial"/>
              <a:cs typeface="Arial"/>
              <a:sym typeface="Arial"/>
            </a:endParaRPr>
          </a:p>
        </p:txBody>
      </p:sp>
      <p:sp>
        <p:nvSpPr>
          <p:cNvPr id="289" name="Google Shape;289;p7"/>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Cipro</a:t>
            </a:r>
            <a:endParaRPr sz="1400" b="0" i="0" u="none" strike="noStrike" cap="none">
              <a:solidFill>
                <a:srgbClr val="000000"/>
              </a:solidFill>
              <a:latin typeface="Arial"/>
              <a:ea typeface="Arial"/>
              <a:cs typeface="Arial"/>
              <a:sym typeface="Arial"/>
            </a:endParaRPr>
          </a:p>
        </p:txBody>
      </p:sp>
      <p:sp>
        <p:nvSpPr>
          <p:cNvPr id="290" name="Google Shape;290;p7"/>
          <p:cNvSpPr txBox="1"/>
          <p:nvPr/>
        </p:nvSpPr>
        <p:spPr>
          <a:xfrm>
            <a:off x="7777200" y="717830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Slovenia</a:t>
            </a:r>
            <a:endParaRPr sz="1400" b="0" i="0" u="none" strike="noStrike" cap="none">
              <a:solidFill>
                <a:srgbClr val="000000"/>
              </a:solidFill>
              <a:latin typeface="Arial"/>
              <a:ea typeface="Arial"/>
              <a:cs typeface="Arial"/>
              <a:sym typeface="Arial"/>
            </a:endParaRPr>
          </a:p>
        </p:txBody>
      </p:sp>
      <p:sp>
        <p:nvSpPr>
          <p:cNvPr id="291" name="Google Shape;291;p7"/>
          <p:cNvSpPr txBox="1"/>
          <p:nvPr/>
        </p:nvSpPr>
        <p:spPr>
          <a:xfrm>
            <a:off x="8027023" y="7306622"/>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Croatia</a:t>
            </a:r>
            <a:endParaRPr sz="1400" b="0" i="0" u="none" strike="noStrike" cap="none">
              <a:solidFill>
                <a:srgbClr val="000000"/>
              </a:solidFill>
              <a:latin typeface="Arial"/>
              <a:ea typeface="Arial"/>
              <a:cs typeface="Arial"/>
              <a:sym typeface="Arial"/>
            </a:endParaRPr>
          </a:p>
        </p:txBody>
      </p:sp>
      <p:sp>
        <p:nvSpPr>
          <p:cNvPr id="292" name="Google Shape;292;p7"/>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7"/>
          <p:cNvSpPr txBox="1"/>
          <p:nvPr/>
        </p:nvSpPr>
        <p:spPr>
          <a:xfrm rot="-5400000">
            <a:off x="-59213" y="469995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0" name="Google Shape;300;p8"/>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01" name="Google Shape;301;p8"/>
          <p:cNvGrpSpPr/>
          <p:nvPr/>
        </p:nvGrpSpPr>
        <p:grpSpPr>
          <a:xfrm rot="-9182015">
            <a:off x="-2124369" y="5931532"/>
            <a:ext cx="7989165" cy="5533237"/>
            <a:chOff x="0" y="0"/>
            <a:chExt cx="3429000" cy="2374900"/>
          </a:xfrm>
        </p:grpSpPr>
        <p:sp>
          <p:nvSpPr>
            <p:cNvPr id="302" name="Google Shape;302;p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3" name="Google Shape;303;p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04" name="Google Shape;304;p8"/>
          <p:cNvGrpSpPr/>
          <p:nvPr/>
        </p:nvGrpSpPr>
        <p:grpSpPr>
          <a:xfrm>
            <a:off x="734279" y="386155"/>
            <a:ext cx="16819442" cy="9514689"/>
            <a:chOff x="0" y="0"/>
            <a:chExt cx="22425922" cy="12686252"/>
          </a:xfrm>
        </p:grpSpPr>
        <p:sp>
          <p:nvSpPr>
            <p:cNvPr id="305" name="Google Shape;305;p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6" name="Google Shape;306;p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07" name="Google Shape;307;p8"/>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8" name="Google Shape;308;p8"/>
          <p:cNvSpPr/>
          <p:nvPr/>
        </p:nvSpPr>
        <p:spPr>
          <a:xfrm>
            <a:off x="5912615" y="374142"/>
            <a:ext cx="11244632" cy="9502676"/>
          </a:xfrm>
          <a:custGeom>
            <a:avLst/>
            <a:gdLst/>
            <a:ahLst/>
            <a:cxnLst/>
            <a:rect l="l" t="t" r="r" b="b"/>
            <a:pathLst>
              <a:path w="2377440" h="2009140" extrusionOk="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rotWithShape="1">
            <a:blip r:embed="rId9">
              <a:alphaModFix/>
            </a:blip>
            <a:stretch>
              <a:fillRect l="-5676" t="-1579" r="-24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9" name="Google Shape;309;p8"/>
          <p:cNvSpPr/>
          <p:nvPr/>
        </p:nvSpPr>
        <p:spPr>
          <a:xfrm rot="-68087">
            <a:off x="16041543" y="8702762"/>
            <a:ext cx="470518" cy="479508"/>
          </a:xfrm>
          <a:custGeom>
            <a:avLst/>
            <a:gdLst/>
            <a:ahLst/>
            <a:cxnLst/>
            <a:rect l="l" t="t" r="r" b="b"/>
            <a:pathLst>
              <a:path w="470518" h="479508" extrusionOk="0">
                <a:moveTo>
                  <a:pt x="0" y="0"/>
                </a:moveTo>
                <a:lnTo>
                  <a:pt x="470518" y="0"/>
                </a:lnTo>
                <a:lnTo>
                  <a:pt x="470518" y="479509"/>
                </a:lnTo>
                <a:lnTo>
                  <a:pt x="0" y="47950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0" name="Google Shape;310;p8"/>
          <p:cNvSpPr/>
          <p:nvPr/>
        </p:nvSpPr>
        <p:spPr>
          <a:xfrm rot="-68087">
            <a:off x="6209828" y="2026149"/>
            <a:ext cx="470518" cy="479508"/>
          </a:xfrm>
          <a:custGeom>
            <a:avLst/>
            <a:gdLst/>
            <a:ahLst/>
            <a:cxnLst/>
            <a:rect l="l" t="t" r="r" b="b"/>
            <a:pathLst>
              <a:path w="470518" h="479508" extrusionOk="0">
                <a:moveTo>
                  <a:pt x="0" y="0"/>
                </a:moveTo>
                <a:lnTo>
                  <a:pt x="470518" y="0"/>
                </a:lnTo>
                <a:lnTo>
                  <a:pt x="470518" y="479508"/>
                </a:lnTo>
                <a:lnTo>
                  <a:pt x="0" y="47950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1" name="Google Shape;311;p8"/>
          <p:cNvSpPr/>
          <p:nvPr/>
        </p:nvSpPr>
        <p:spPr>
          <a:xfrm>
            <a:off x="1090089" y="4076697"/>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2" name="Google Shape;312;p8"/>
          <p:cNvSpPr txBox="1"/>
          <p:nvPr/>
        </p:nvSpPr>
        <p:spPr>
          <a:xfrm>
            <a:off x="1274845" y="1780280"/>
            <a:ext cx="4224343" cy="124459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3500"/>
              <a:buFont typeface="Arial"/>
              <a:buNone/>
            </a:pPr>
            <a:r>
              <a:rPr lang="en-US" sz="3500" b="0" i="0" u="none" strike="noStrike" cap="none">
                <a:solidFill>
                  <a:srgbClr val="402B2B"/>
                </a:solidFill>
                <a:latin typeface="Play"/>
                <a:ea typeface="Play"/>
                <a:cs typeface="Play"/>
                <a:sym typeface="Play"/>
              </a:rPr>
              <a:t>Quali paesi fanno parte dell'Unione Europea?</a:t>
            </a:r>
            <a:endParaRPr sz="3500" b="0" i="0" u="none" strike="noStrike" cap="none">
              <a:solidFill>
                <a:srgbClr val="402B2B"/>
              </a:solidFill>
              <a:latin typeface="Play"/>
              <a:ea typeface="Play"/>
              <a:cs typeface="Play"/>
              <a:sym typeface="Play"/>
            </a:endParaRPr>
          </a:p>
        </p:txBody>
      </p:sp>
      <p:sp>
        <p:nvSpPr>
          <p:cNvPr id="313" name="Google Shape;313;p8"/>
          <p:cNvSpPr txBox="1"/>
          <p:nvPr/>
        </p:nvSpPr>
        <p:spPr>
          <a:xfrm>
            <a:off x="1383585" y="4112656"/>
            <a:ext cx="2092800" cy="5317500"/>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 Austria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 Belgio</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3 Bulgaria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4 Croazia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5 Cipro</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endParaRPr sz="1799" b="1">
              <a:solidFill>
                <a:srgbClr val="402B2B"/>
              </a:solidFil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6 Repubblica Ceca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7 Danimarca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8 Estonia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9 Finlandia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10 Francia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11 Germania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12 Grecia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13 Ungaria</a:t>
            </a:r>
            <a:endParaRPr sz="1799" b="1" i="0" u="none" strike="noStrike" cap="none">
              <a:solidFill>
                <a:srgbClr val="402B2B"/>
              </a:solidFill>
              <a:latin typeface="Arial"/>
              <a:ea typeface="Arial"/>
              <a:cs typeface="Arial"/>
              <a:sym typeface="Arial"/>
            </a:endParaRPr>
          </a:p>
        </p:txBody>
      </p:sp>
      <p:sp>
        <p:nvSpPr>
          <p:cNvPr id="314" name="Google Shape;314;p8"/>
          <p:cNvSpPr txBox="1"/>
          <p:nvPr/>
        </p:nvSpPr>
        <p:spPr>
          <a:xfrm>
            <a:off x="3816031" y="4120759"/>
            <a:ext cx="1891494" cy="4788427"/>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14 Irlanda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15 Italia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16 Lettonia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17 Lituania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18 Lussemburgo</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19 Malta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20 Paesi Bassi</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21 Polonia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22 Portogallo</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23 Romania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24 Slovacchia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25 Slovenia</a:t>
            </a:r>
            <a:endParaRPr sz="1400" b="0" i="0" u="none" strike="noStrike" cap="none">
              <a:solidFill>
                <a:srgbClr val="000000"/>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26 Spagna</a:t>
            </a:r>
            <a:endParaRPr sz="1799" b="1" i="0" u="none" strike="noStrike" cap="none">
              <a:solidFill>
                <a:srgbClr val="402B2B"/>
              </a:solidFill>
              <a:latin typeface="Arial"/>
              <a:ea typeface="Arial"/>
              <a:cs typeface="Arial"/>
              <a:sym typeface="Arial"/>
            </a:endParaRPr>
          </a:p>
          <a:p>
            <a:pPr marL="0" marR="0" lvl="0" indent="0" algn="l" rtl="0">
              <a:lnSpc>
                <a:spcPct val="140022"/>
              </a:lnSpc>
              <a:spcBef>
                <a:spcPts val="0"/>
              </a:spcBef>
              <a:spcAft>
                <a:spcPts val="0"/>
              </a:spcAft>
              <a:buClr>
                <a:srgbClr val="000000"/>
              </a:buClr>
              <a:buSzPts val="1799"/>
              <a:buFont typeface="Arial"/>
              <a:buNone/>
            </a:pPr>
            <a:r>
              <a:rPr lang="en-US" sz="1799" b="1" i="0" u="none" strike="noStrike" cap="none">
                <a:solidFill>
                  <a:srgbClr val="402B2B"/>
                </a:solidFill>
                <a:latin typeface="Arial"/>
                <a:ea typeface="Arial"/>
                <a:cs typeface="Arial"/>
                <a:sym typeface="Arial"/>
              </a:rPr>
              <a:t>27 Svezia</a:t>
            </a:r>
            <a:endParaRPr sz="1799" b="1" i="0" u="none" strike="noStrike" cap="none">
              <a:solidFill>
                <a:srgbClr val="402B2B"/>
              </a:solidFill>
              <a:latin typeface="Arial"/>
              <a:ea typeface="Arial"/>
              <a:cs typeface="Arial"/>
              <a:sym typeface="Arial"/>
            </a:endParaRPr>
          </a:p>
          <a:p>
            <a:pPr marL="0" marR="0" lvl="0" indent="0" algn="ctr" rtl="0">
              <a:lnSpc>
                <a:spcPct val="140022"/>
              </a:lnSpc>
              <a:spcBef>
                <a:spcPts val="0"/>
              </a:spcBef>
              <a:spcAft>
                <a:spcPts val="0"/>
              </a:spcAft>
              <a:buClr>
                <a:srgbClr val="000000"/>
              </a:buClr>
              <a:buSzPts val="1799"/>
              <a:buFont typeface="Arial"/>
              <a:buNone/>
            </a:pPr>
            <a:endParaRPr sz="1799" b="1" i="0" u="none" strike="noStrike" cap="none">
              <a:solidFill>
                <a:srgbClr val="402B2B"/>
              </a:solidFill>
              <a:latin typeface="Arial"/>
              <a:ea typeface="Arial"/>
              <a:cs typeface="Arial"/>
              <a:sym typeface="Arial"/>
            </a:endParaRPr>
          </a:p>
        </p:txBody>
      </p:sp>
      <p:sp>
        <p:nvSpPr>
          <p:cNvPr id="315" name="Google Shape;315;p8"/>
          <p:cNvSpPr txBox="1"/>
          <p:nvPr/>
        </p:nvSpPr>
        <p:spPr>
          <a:xfrm>
            <a:off x="9644078" y="6632758"/>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Austria</a:t>
            </a:r>
            <a:endParaRPr sz="1400" b="0" i="0" u="none" strike="noStrike" cap="none">
              <a:solidFill>
                <a:srgbClr val="000000"/>
              </a:solidFill>
              <a:latin typeface="Arial"/>
              <a:ea typeface="Arial"/>
              <a:cs typeface="Arial"/>
              <a:sym typeface="Arial"/>
            </a:endParaRPr>
          </a:p>
        </p:txBody>
      </p:sp>
      <p:sp>
        <p:nvSpPr>
          <p:cNvPr id="316" name="Google Shape;316;p8"/>
          <p:cNvSpPr txBox="1"/>
          <p:nvPr/>
        </p:nvSpPr>
        <p:spPr>
          <a:xfrm>
            <a:off x="10084733" y="598842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Cezech</a:t>
            </a:r>
            <a:endParaRPr sz="1400" b="0" i="0" u="none" strike="noStrike" cap="none">
              <a:solidFill>
                <a:srgbClr val="000000"/>
              </a:solidFill>
              <a:latin typeface="Arial"/>
              <a:ea typeface="Arial"/>
              <a:cs typeface="Arial"/>
              <a:sym typeface="Arial"/>
            </a:endParaRPr>
          </a:p>
        </p:txBody>
      </p:sp>
      <p:sp>
        <p:nvSpPr>
          <p:cNvPr id="317" name="Google Shape;317;p8"/>
          <p:cNvSpPr txBox="1"/>
          <p:nvPr/>
        </p:nvSpPr>
        <p:spPr>
          <a:xfrm rot="-1417077">
            <a:off x="10806664" y="619639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Slovakia</a:t>
            </a:r>
            <a:endParaRPr sz="1400" b="0" i="0" u="none" strike="noStrike" cap="none">
              <a:solidFill>
                <a:srgbClr val="000000"/>
              </a:solidFill>
              <a:latin typeface="Arial"/>
              <a:ea typeface="Arial"/>
              <a:cs typeface="Arial"/>
              <a:sym typeface="Arial"/>
            </a:endParaRPr>
          </a:p>
        </p:txBody>
      </p:sp>
      <p:sp>
        <p:nvSpPr>
          <p:cNvPr id="318" name="Google Shape;318;p8"/>
          <p:cNvSpPr txBox="1"/>
          <p:nvPr/>
        </p:nvSpPr>
        <p:spPr>
          <a:xfrm rot="-1417077">
            <a:off x="10806664" y="663603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Hungary</a:t>
            </a:r>
            <a:endParaRPr sz="1400" b="0" i="0" u="none" strike="noStrike" cap="none">
              <a:solidFill>
                <a:srgbClr val="000000"/>
              </a:solidFill>
              <a:latin typeface="Arial"/>
              <a:ea typeface="Arial"/>
              <a:cs typeface="Arial"/>
              <a:sym typeface="Arial"/>
            </a:endParaRPr>
          </a:p>
        </p:txBody>
      </p:sp>
      <p:sp>
        <p:nvSpPr>
          <p:cNvPr id="319" name="Google Shape;319;p8"/>
          <p:cNvSpPr txBox="1"/>
          <p:nvPr/>
        </p:nvSpPr>
        <p:spPr>
          <a:xfrm rot="-148399">
            <a:off x="11934304" y="675494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Romania</a:t>
            </a:r>
            <a:endParaRPr sz="1400" b="0" i="0" u="none" strike="noStrike" cap="none">
              <a:solidFill>
                <a:srgbClr val="000000"/>
              </a:solidFill>
              <a:latin typeface="Arial"/>
              <a:ea typeface="Arial"/>
              <a:cs typeface="Arial"/>
              <a:sym typeface="Arial"/>
            </a:endParaRPr>
          </a:p>
        </p:txBody>
      </p:sp>
      <p:sp>
        <p:nvSpPr>
          <p:cNvPr id="320" name="Google Shape;320;p8"/>
          <p:cNvSpPr txBox="1"/>
          <p:nvPr/>
        </p:nvSpPr>
        <p:spPr>
          <a:xfrm rot="-83832">
            <a:off x="12072199" y="760622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Bulgaria</a:t>
            </a:r>
            <a:endParaRPr sz="1400" b="0" i="0" u="none" strike="noStrike" cap="none">
              <a:solidFill>
                <a:srgbClr val="000000"/>
              </a:solidFill>
              <a:latin typeface="Arial"/>
              <a:ea typeface="Arial"/>
              <a:cs typeface="Arial"/>
              <a:sym typeface="Arial"/>
            </a:endParaRPr>
          </a:p>
        </p:txBody>
      </p:sp>
      <p:sp>
        <p:nvSpPr>
          <p:cNvPr id="321" name="Google Shape;321;p8"/>
          <p:cNvSpPr txBox="1"/>
          <p:nvPr/>
        </p:nvSpPr>
        <p:spPr>
          <a:xfrm rot="-129039">
            <a:off x="11543872" y="850097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Grecia</a:t>
            </a:r>
            <a:endParaRPr sz="1400" b="0" i="0" u="none" strike="noStrike" cap="none">
              <a:solidFill>
                <a:srgbClr val="000000"/>
              </a:solidFill>
              <a:latin typeface="Arial"/>
              <a:ea typeface="Arial"/>
              <a:cs typeface="Arial"/>
              <a:sym typeface="Arial"/>
            </a:endParaRPr>
          </a:p>
        </p:txBody>
      </p:sp>
      <p:sp>
        <p:nvSpPr>
          <p:cNvPr id="322" name="Google Shape;322;p8"/>
          <p:cNvSpPr txBox="1"/>
          <p:nvPr/>
        </p:nvSpPr>
        <p:spPr>
          <a:xfrm>
            <a:off x="9144000" y="725869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Italy</a:t>
            </a:r>
            <a:endParaRPr sz="1400" b="0" i="0" u="none" strike="noStrike" cap="none">
              <a:solidFill>
                <a:srgbClr val="000000"/>
              </a:solidFill>
              <a:latin typeface="Arial"/>
              <a:ea typeface="Arial"/>
              <a:cs typeface="Arial"/>
              <a:sym typeface="Arial"/>
            </a:endParaRPr>
          </a:p>
        </p:txBody>
      </p:sp>
      <p:sp>
        <p:nvSpPr>
          <p:cNvPr id="323" name="Google Shape;323;p8"/>
          <p:cNvSpPr txBox="1"/>
          <p:nvPr/>
        </p:nvSpPr>
        <p:spPr>
          <a:xfrm>
            <a:off x="7723849" y="6788694"/>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France</a:t>
            </a:r>
            <a:endParaRPr sz="1400" b="0" i="0" u="none" strike="noStrike" cap="none">
              <a:solidFill>
                <a:srgbClr val="000000"/>
              </a:solidFill>
              <a:latin typeface="Arial"/>
              <a:ea typeface="Arial"/>
              <a:cs typeface="Arial"/>
              <a:sym typeface="Arial"/>
            </a:endParaRPr>
          </a:p>
        </p:txBody>
      </p:sp>
      <p:sp>
        <p:nvSpPr>
          <p:cNvPr id="324" name="Google Shape;324;p8"/>
          <p:cNvSpPr txBox="1"/>
          <p:nvPr/>
        </p:nvSpPr>
        <p:spPr>
          <a:xfrm>
            <a:off x="6326980" y="8282490"/>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Spain</a:t>
            </a:r>
            <a:endParaRPr sz="1400" b="0" i="0" u="none" strike="noStrike" cap="none">
              <a:solidFill>
                <a:srgbClr val="000000"/>
              </a:solidFill>
              <a:latin typeface="Arial"/>
              <a:ea typeface="Arial"/>
              <a:cs typeface="Arial"/>
              <a:sym typeface="Arial"/>
            </a:endParaRPr>
          </a:p>
        </p:txBody>
      </p:sp>
      <p:sp>
        <p:nvSpPr>
          <p:cNvPr id="325" name="Google Shape;325;p8"/>
          <p:cNvSpPr txBox="1"/>
          <p:nvPr/>
        </p:nvSpPr>
        <p:spPr>
          <a:xfrm rot="-3913677">
            <a:off x="5705435" y="787179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Portugal</a:t>
            </a:r>
            <a:endParaRPr sz="1400" b="0" i="0" u="none" strike="noStrike" cap="none">
              <a:solidFill>
                <a:srgbClr val="000000"/>
              </a:solidFill>
              <a:latin typeface="Arial"/>
              <a:ea typeface="Arial"/>
              <a:cs typeface="Arial"/>
              <a:sym typeface="Arial"/>
            </a:endParaRPr>
          </a:p>
        </p:txBody>
      </p:sp>
      <p:sp>
        <p:nvSpPr>
          <p:cNvPr id="326" name="Google Shape;326;p8"/>
          <p:cNvSpPr txBox="1"/>
          <p:nvPr/>
        </p:nvSpPr>
        <p:spPr>
          <a:xfrm>
            <a:off x="10675021" y="542238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Poland</a:t>
            </a:r>
            <a:endParaRPr sz="1400" b="0" i="0" u="none" strike="noStrike" cap="none">
              <a:solidFill>
                <a:srgbClr val="000000"/>
              </a:solidFill>
              <a:latin typeface="Arial"/>
              <a:ea typeface="Arial"/>
              <a:cs typeface="Arial"/>
              <a:sym typeface="Arial"/>
            </a:endParaRPr>
          </a:p>
        </p:txBody>
      </p:sp>
      <p:sp>
        <p:nvSpPr>
          <p:cNvPr id="327" name="Google Shape;327;p8"/>
          <p:cNvSpPr txBox="1"/>
          <p:nvPr/>
        </p:nvSpPr>
        <p:spPr>
          <a:xfrm>
            <a:off x="9144000" y="56645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Germany</a:t>
            </a:r>
            <a:endParaRPr sz="1400" b="0" i="0" u="none" strike="noStrike" cap="none">
              <a:solidFill>
                <a:srgbClr val="000000"/>
              </a:solidFill>
              <a:latin typeface="Arial"/>
              <a:ea typeface="Arial"/>
              <a:cs typeface="Arial"/>
              <a:sym typeface="Arial"/>
            </a:endParaRPr>
          </a:p>
        </p:txBody>
      </p:sp>
      <p:sp>
        <p:nvSpPr>
          <p:cNvPr id="328" name="Google Shape;328;p8"/>
          <p:cNvSpPr txBox="1"/>
          <p:nvPr/>
        </p:nvSpPr>
        <p:spPr>
          <a:xfrm rot="-3240774">
            <a:off x="8274867" y="5327403"/>
            <a:ext cx="1092040"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Nether.</a:t>
            </a:r>
            <a:endParaRPr sz="1400" b="0" i="0" u="none" strike="noStrike" cap="none">
              <a:solidFill>
                <a:srgbClr val="000000"/>
              </a:solidFill>
              <a:latin typeface="Arial"/>
              <a:ea typeface="Arial"/>
              <a:cs typeface="Arial"/>
              <a:sym typeface="Arial"/>
            </a:endParaRPr>
          </a:p>
        </p:txBody>
      </p:sp>
      <p:sp>
        <p:nvSpPr>
          <p:cNvPr id="329" name="Google Shape;329;p8"/>
          <p:cNvSpPr txBox="1"/>
          <p:nvPr/>
        </p:nvSpPr>
        <p:spPr>
          <a:xfrm>
            <a:off x="8248885" y="578667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Belgio</a:t>
            </a:r>
            <a:endParaRPr sz="1400" b="0" i="0" u="none" strike="noStrike" cap="none">
              <a:solidFill>
                <a:srgbClr val="000000"/>
              </a:solidFill>
              <a:latin typeface="Arial"/>
              <a:ea typeface="Arial"/>
              <a:cs typeface="Arial"/>
              <a:sym typeface="Arial"/>
            </a:endParaRPr>
          </a:p>
        </p:txBody>
      </p:sp>
      <p:sp>
        <p:nvSpPr>
          <p:cNvPr id="330" name="Google Shape;330;p8"/>
          <p:cNvSpPr txBox="1"/>
          <p:nvPr/>
        </p:nvSpPr>
        <p:spPr>
          <a:xfrm rot="-1619009">
            <a:off x="6317543" y="4821981"/>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Ireland</a:t>
            </a:r>
            <a:endParaRPr sz="1400" b="0" i="0" u="none" strike="noStrike" cap="none">
              <a:solidFill>
                <a:srgbClr val="000000"/>
              </a:solidFill>
              <a:latin typeface="Arial"/>
              <a:ea typeface="Arial"/>
              <a:cs typeface="Arial"/>
              <a:sym typeface="Arial"/>
            </a:endParaRPr>
          </a:p>
        </p:txBody>
      </p:sp>
      <p:sp>
        <p:nvSpPr>
          <p:cNvPr id="331" name="Google Shape;331;p8"/>
          <p:cNvSpPr txBox="1"/>
          <p:nvPr/>
        </p:nvSpPr>
        <p:spPr>
          <a:xfrm>
            <a:off x="9837055" y="9517836"/>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000000"/>
                </a:solidFill>
                <a:latin typeface="Arial"/>
                <a:ea typeface="Arial"/>
                <a:cs typeface="Arial"/>
                <a:sym typeface="Arial"/>
              </a:rPr>
              <a:t>Malta</a:t>
            </a:r>
            <a:endParaRPr sz="1400" b="0" i="0" u="none" strike="noStrike" cap="none">
              <a:solidFill>
                <a:srgbClr val="000000"/>
              </a:solidFill>
              <a:latin typeface="Arial"/>
              <a:ea typeface="Arial"/>
              <a:cs typeface="Arial"/>
              <a:sym typeface="Arial"/>
            </a:endParaRPr>
          </a:p>
        </p:txBody>
      </p:sp>
      <p:sp>
        <p:nvSpPr>
          <p:cNvPr id="332" name="Google Shape;332;p8"/>
          <p:cNvSpPr txBox="1"/>
          <p:nvPr/>
        </p:nvSpPr>
        <p:spPr>
          <a:xfrm>
            <a:off x="11122578" y="2279949"/>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Finland</a:t>
            </a:r>
            <a:endParaRPr sz="1400" b="0" i="0" u="none" strike="noStrike" cap="none">
              <a:solidFill>
                <a:srgbClr val="000000"/>
              </a:solidFill>
              <a:latin typeface="Arial"/>
              <a:ea typeface="Arial"/>
              <a:cs typeface="Arial"/>
              <a:sym typeface="Arial"/>
            </a:endParaRPr>
          </a:p>
        </p:txBody>
      </p:sp>
      <p:sp>
        <p:nvSpPr>
          <p:cNvPr id="333" name="Google Shape;333;p8"/>
          <p:cNvSpPr txBox="1"/>
          <p:nvPr/>
        </p:nvSpPr>
        <p:spPr>
          <a:xfrm>
            <a:off x="9818005" y="32530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Sweden</a:t>
            </a:r>
            <a:endParaRPr sz="1400" b="0" i="0" u="none" strike="noStrike" cap="none">
              <a:solidFill>
                <a:srgbClr val="000000"/>
              </a:solidFill>
              <a:latin typeface="Arial"/>
              <a:ea typeface="Arial"/>
              <a:cs typeface="Arial"/>
              <a:sym typeface="Arial"/>
            </a:endParaRPr>
          </a:p>
        </p:txBody>
      </p:sp>
      <p:sp>
        <p:nvSpPr>
          <p:cNvPr id="334" name="Google Shape;334;p8"/>
          <p:cNvSpPr txBox="1"/>
          <p:nvPr/>
        </p:nvSpPr>
        <p:spPr>
          <a:xfrm>
            <a:off x="11262870" y="3454773"/>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Estonia</a:t>
            </a:r>
            <a:endParaRPr sz="1400" b="0" i="0" u="none" strike="noStrike" cap="none">
              <a:solidFill>
                <a:srgbClr val="000000"/>
              </a:solidFill>
              <a:latin typeface="Arial"/>
              <a:ea typeface="Arial"/>
              <a:cs typeface="Arial"/>
              <a:sym typeface="Arial"/>
            </a:endParaRPr>
          </a:p>
        </p:txBody>
      </p:sp>
      <p:sp>
        <p:nvSpPr>
          <p:cNvPr id="335" name="Google Shape;335;p8"/>
          <p:cNvSpPr txBox="1"/>
          <p:nvPr/>
        </p:nvSpPr>
        <p:spPr>
          <a:xfrm>
            <a:off x="11427406" y="3890439"/>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Latvia</a:t>
            </a:r>
            <a:endParaRPr sz="1400" b="0" i="0" u="none" strike="noStrike" cap="none">
              <a:solidFill>
                <a:srgbClr val="000000"/>
              </a:solidFill>
              <a:latin typeface="Arial"/>
              <a:ea typeface="Arial"/>
              <a:cs typeface="Arial"/>
              <a:sym typeface="Arial"/>
            </a:endParaRPr>
          </a:p>
        </p:txBody>
      </p:sp>
      <p:sp>
        <p:nvSpPr>
          <p:cNvPr id="336" name="Google Shape;336;p8"/>
          <p:cNvSpPr txBox="1"/>
          <p:nvPr/>
        </p:nvSpPr>
        <p:spPr>
          <a:xfrm>
            <a:off x="11175105" y="428953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Lithuania</a:t>
            </a:r>
            <a:endParaRPr sz="1400" b="0" i="0" u="none" strike="noStrike" cap="none">
              <a:solidFill>
                <a:srgbClr val="000000"/>
              </a:solidFill>
              <a:latin typeface="Arial"/>
              <a:ea typeface="Arial"/>
              <a:cs typeface="Arial"/>
              <a:sym typeface="Arial"/>
            </a:endParaRPr>
          </a:p>
        </p:txBody>
      </p:sp>
      <p:sp>
        <p:nvSpPr>
          <p:cNvPr id="337" name="Google Shape;337;p8"/>
          <p:cNvSpPr txBox="1"/>
          <p:nvPr/>
        </p:nvSpPr>
        <p:spPr>
          <a:xfrm>
            <a:off x="8429984" y="5988423"/>
            <a:ext cx="111622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Lux.</a:t>
            </a:r>
            <a:endParaRPr sz="1400" b="0" i="0" u="none" strike="noStrike" cap="none">
              <a:solidFill>
                <a:srgbClr val="000000"/>
              </a:solidFill>
              <a:latin typeface="Arial"/>
              <a:ea typeface="Arial"/>
              <a:cs typeface="Arial"/>
              <a:sym typeface="Arial"/>
            </a:endParaRPr>
          </a:p>
        </p:txBody>
      </p:sp>
      <p:sp>
        <p:nvSpPr>
          <p:cNvPr id="338" name="Google Shape;338;p8"/>
          <p:cNvSpPr txBox="1"/>
          <p:nvPr/>
        </p:nvSpPr>
        <p:spPr>
          <a:xfrm>
            <a:off x="9644078" y="6906572"/>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Slovenia</a:t>
            </a:r>
            <a:endParaRPr sz="1400" b="0" i="0" u="none" strike="noStrike" cap="none">
              <a:solidFill>
                <a:srgbClr val="000000"/>
              </a:solidFill>
              <a:latin typeface="Arial"/>
              <a:ea typeface="Arial"/>
              <a:cs typeface="Arial"/>
              <a:sym typeface="Arial"/>
            </a:endParaRPr>
          </a:p>
        </p:txBody>
      </p:sp>
      <p:sp>
        <p:nvSpPr>
          <p:cNvPr id="339" name="Google Shape;339;p8"/>
          <p:cNvSpPr txBox="1"/>
          <p:nvPr/>
        </p:nvSpPr>
        <p:spPr>
          <a:xfrm>
            <a:off x="12522431" y="9128852"/>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000000"/>
                </a:solidFill>
                <a:latin typeface="Arial"/>
                <a:ea typeface="Arial"/>
                <a:cs typeface="Arial"/>
                <a:sym typeface="Arial"/>
              </a:rPr>
              <a:t>Cipro</a:t>
            </a:r>
            <a:endParaRPr sz="1400" b="0" i="0" u="none" strike="noStrike" cap="none">
              <a:solidFill>
                <a:srgbClr val="000000"/>
              </a:solidFill>
              <a:latin typeface="Arial"/>
              <a:ea typeface="Arial"/>
              <a:cs typeface="Arial"/>
              <a:sym typeface="Arial"/>
            </a:endParaRPr>
          </a:p>
        </p:txBody>
      </p:sp>
      <p:sp>
        <p:nvSpPr>
          <p:cNvPr id="340" name="Google Shape;340;p8"/>
          <p:cNvSpPr txBox="1"/>
          <p:nvPr/>
        </p:nvSpPr>
        <p:spPr>
          <a:xfrm>
            <a:off x="10171915" y="7074120"/>
            <a:ext cx="1615868"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FFFFFF"/>
                </a:solidFill>
                <a:latin typeface="Arial"/>
                <a:ea typeface="Arial"/>
                <a:cs typeface="Arial"/>
                <a:sym typeface="Arial"/>
              </a:rPr>
              <a:t>Croatia</a:t>
            </a:r>
            <a:endParaRPr sz="1400" b="0" i="0" u="none" strike="noStrike" cap="none">
              <a:solidFill>
                <a:srgbClr val="000000"/>
              </a:solidFill>
              <a:latin typeface="Arial"/>
              <a:ea typeface="Arial"/>
              <a:cs typeface="Arial"/>
              <a:sym typeface="Arial"/>
            </a:endParaRPr>
          </a:p>
        </p:txBody>
      </p:sp>
      <p:sp>
        <p:nvSpPr>
          <p:cNvPr id="341" name="Google Shape;341;p8"/>
          <p:cNvSpPr txBox="1"/>
          <p:nvPr/>
        </p:nvSpPr>
        <p:spPr>
          <a:xfrm>
            <a:off x="1149438" y="1191204"/>
            <a:ext cx="4028898" cy="62478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900"/>
              <a:buFont typeface="Arial"/>
              <a:buNone/>
            </a:pPr>
            <a:r>
              <a:rPr lang="en-US" sz="2900" b="1" i="0" u="none" strike="noStrike" cap="none">
                <a:solidFill>
                  <a:srgbClr val="AB6000"/>
                </a:solidFill>
                <a:latin typeface="Arial"/>
                <a:ea typeface="Arial"/>
                <a:cs typeface="Arial"/>
                <a:sym typeface="Arial"/>
              </a:rPr>
              <a:t>Soluzione Esercizio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48" name="Google Shape;348;p9"/>
          <p:cNvGrpSpPr/>
          <p:nvPr/>
        </p:nvGrpSpPr>
        <p:grpSpPr>
          <a:xfrm rot="-9182015">
            <a:off x="-2124369" y="5931532"/>
            <a:ext cx="7989165" cy="5533237"/>
            <a:chOff x="0" y="0"/>
            <a:chExt cx="3429000" cy="2374900"/>
          </a:xfrm>
        </p:grpSpPr>
        <p:sp>
          <p:nvSpPr>
            <p:cNvPr id="349" name="Google Shape;349;p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0" name="Google Shape;350;p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51" name="Google Shape;351;p9"/>
          <p:cNvGrpSpPr/>
          <p:nvPr/>
        </p:nvGrpSpPr>
        <p:grpSpPr>
          <a:xfrm>
            <a:off x="734279" y="386155"/>
            <a:ext cx="16819442" cy="9514689"/>
            <a:chOff x="0" y="0"/>
            <a:chExt cx="22425922" cy="12686252"/>
          </a:xfrm>
        </p:grpSpPr>
        <p:sp>
          <p:nvSpPr>
            <p:cNvPr id="352" name="Google Shape;352;p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3" name="Google Shape;353;p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54" name="Google Shape;354;p9"/>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5" name="Google Shape;355;p9"/>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6" name="Google Shape;356;p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7" name="Google Shape;357;p9"/>
          <p:cNvSpPr/>
          <p:nvPr/>
        </p:nvSpPr>
        <p:spPr>
          <a:xfrm>
            <a:off x="9797410" y="7942262"/>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10">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8" name="Google Shape;358;p9"/>
          <p:cNvSpPr txBox="1"/>
          <p:nvPr/>
        </p:nvSpPr>
        <p:spPr>
          <a:xfrm>
            <a:off x="2753171" y="2931673"/>
            <a:ext cx="13486532" cy="517064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0"/>
              <a:buFont typeface="Arial"/>
              <a:buNone/>
            </a:pPr>
            <a:r>
              <a:rPr lang="en-US" sz="8000" b="0" i="0" u="none" strike="noStrike" cap="none">
                <a:solidFill>
                  <a:srgbClr val="402B2B"/>
                </a:solidFill>
                <a:latin typeface="Play"/>
                <a:ea typeface="Play"/>
                <a:cs typeface="Play"/>
                <a:sym typeface="Play"/>
              </a:rPr>
              <a:t>Provate a disegnare i confini dei paesi europei e a scrivere i nomi dei paesi</a:t>
            </a:r>
            <a:endParaRPr sz="8000" b="0" i="0" u="none" strike="noStrike" cap="none">
              <a:solidFill>
                <a:srgbClr val="402B2B"/>
              </a:solidFill>
              <a:latin typeface="Play"/>
              <a:ea typeface="Play"/>
              <a:cs typeface="Play"/>
              <a:sym typeface="Play"/>
            </a:endParaRPr>
          </a:p>
        </p:txBody>
      </p:sp>
      <p:sp>
        <p:nvSpPr>
          <p:cNvPr id="359" name="Google Shape;359;p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0" name="Google Shape;360;p9"/>
          <p:cNvSpPr txBox="1"/>
          <p:nvPr/>
        </p:nvSpPr>
        <p:spPr>
          <a:xfrm>
            <a:off x="7377238" y="1800325"/>
            <a:ext cx="4238400" cy="80040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2</a:t>
            </a:r>
            <a:endParaRPr sz="1400" b="0" i="0" u="none" strike="noStrike" cap="none">
              <a:solidFill>
                <a:srgbClr val="000000"/>
              </a:solidFill>
              <a:latin typeface="Arial"/>
              <a:ea typeface="Arial"/>
              <a:cs typeface="Arial"/>
              <a:sym typeface="Arial"/>
            </a:endParaRPr>
          </a:p>
        </p:txBody>
      </p:sp>
      <p:sp>
        <p:nvSpPr>
          <p:cNvPr id="361" name="Google Shape;361;p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2" name="Google Shape;362;p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69" name="Google Shape;369;p10"/>
          <p:cNvGrpSpPr/>
          <p:nvPr/>
        </p:nvGrpSpPr>
        <p:grpSpPr>
          <a:xfrm rot="-9182015">
            <a:off x="-2124369" y="5931532"/>
            <a:ext cx="7989165" cy="5533237"/>
            <a:chOff x="0" y="0"/>
            <a:chExt cx="3429000" cy="2374900"/>
          </a:xfrm>
        </p:grpSpPr>
        <p:sp>
          <p:nvSpPr>
            <p:cNvPr id="370" name="Google Shape;370;p1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1" name="Google Shape;371;p1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2" name="Google Shape;372;p10"/>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6">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73" name="Google Shape;373;p10"/>
          <p:cNvGrpSpPr/>
          <p:nvPr/>
        </p:nvGrpSpPr>
        <p:grpSpPr>
          <a:xfrm>
            <a:off x="734279" y="-429900"/>
            <a:ext cx="16819442" cy="11418817"/>
            <a:chOff x="0" y="0"/>
            <a:chExt cx="22425922" cy="15225090"/>
          </a:xfrm>
        </p:grpSpPr>
        <p:sp>
          <p:nvSpPr>
            <p:cNvPr id="374" name="Google Shape;374;p10"/>
            <p:cNvSpPr/>
            <p:nvPr/>
          </p:nvSpPr>
          <p:spPr>
            <a:xfrm flipH="1">
              <a:off x="18129687" y="76208"/>
              <a:ext cx="4296235" cy="15148882"/>
            </a:xfrm>
            <a:custGeom>
              <a:avLst/>
              <a:gdLst/>
              <a:ahLst/>
              <a:cxnLst/>
              <a:rect l="l" t="t" r="r" b="b"/>
              <a:pathLst>
                <a:path w="4296235" h="15148882" extrusionOk="0">
                  <a:moveTo>
                    <a:pt x="4296234" y="0"/>
                  </a:moveTo>
                  <a:lnTo>
                    <a:pt x="0" y="0"/>
                  </a:lnTo>
                  <a:lnTo>
                    <a:pt x="0" y="15148882"/>
                  </a:lnTo>
                  <a:lnTo>
                    <a:pt x="4296234" y="15148882"/>
                  </a:lnTo>
                  <a:lnTo>
                    <a:pt x="4296234" y="0"/>
                  </a:lnTo>
                  <a:close/>
                </a:path>
              </a:pathLst>
            </a:custGeom>
            <a:blipFill rotWithShape="1">
              <a:blip r:embed="rId7">
                <a:alphaModFix/>
              </a:blip>
              <a:stretch>
                <a:fillRect l="-9993" r="-4184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5" name="Google Shape;375;p10"/>
            <p:cNvSpPr/>
            <p:nvPr/>
          </p:nvSpPr>
          <p:spPr>
            <a:xfrm flipH="1">
              <a:off x="0" y="0"/>
              <a:ext cx="18921873" cy="15148882"/>
            </a:xfrm>
            <a:custGeom>
              <a:avLst/>
              <a:gdLst/>
              <a:ahLst/>
              <a:cxnLst/>
              <a:rect l="l" t="t" r="r" b="b"/>
              <a:pathLst>
                <a:path w="18921873" h="15148882" extrusionOk="0">
                  <a:moveTo>
                    <a:pt x="18921873" y="0"/>
                  </a:moveTo>
                  <a:lnTo>
                    <a:pt x="0" y="0"/>
                  </a:lnTo>
                  <a:lnTo>
                    <a:pt x="0" y="15148882"/>
                  </a:lnTo>
                  <a:lnTo>
                    <a:pt x="18921873" y="15148882"/>
                  </a:lnTo>
                  <a:lnTo>
                    <a:pt x="18921873" y="0"/>
                  </a:lnTo>
                  <a:close/>
                </a:path>
              </a:pathLst>
            </a:custGeom>
            <a:blipFill rotWithShape="1">
              <a:blip r:embed="rId7">
                <a:alphaModFix/>
              </a:blip>
              <a:stretch>
                <a:fillRect l="-10003" r="-1000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6" name="Google Shape;376;p10"/>
          <p:cNvSpPr/>
          <p:nvPr/>
        </p:nvSpPr>
        <p:spPr>
          <a:xfrm>
            <a:off x="0" y="10954"/>
            <a:ext cx="2804081" cy="588857"/>
          </a:xfrm>
          <a:custGeom>
            <a:avLst/>
            <a:gdLst/>
            <a:ahLst/>
            <a:cxnLst/>
            <a:rect l="l" t="t" r="r" b="b"/>
            <a:pathLst>
              <a:path w="2804081" h="588857" extrusionOk="0">
                <a:moveTo>
                  <a:pt x="0" y="0"/>
                </a:moveTo>
                <a:lnTo>
                  <a:pt x="2804081" y="0"/>
                </a:lnTo>
                <a:lnTo>
                  <a:pt x="2804081" y="588857"/>
                </a:lnTo>
                <a:lnTo>
                  <a:pt x="0" y="58885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7" name="Google Shape;377;p10"/>
          <p:cNvSpPr/>
          <p:nvPr/>
        </p:nvSpPr>
        <p:spPr>
          <a:xfrm rot="-68087">
            <a:off x="16682028" y="9440333"/>
            <a:ext cx="470518" cy="479508"/>
          </a:xfrm>
          <a:custGeom>
            <a:avLst/>
            <a:gdLst/>
            <a:ahLst/>
            <a:cxnLst/>
            <a:rect l="l" t="t" r="r" b="b"/>
            <a:pathLst>
              <a:path w="470518" h="479508" extrusionOk="0">
                <a:moveTo>
                  <a:pt x="0" y="0"/>
                </a:moveTo>
                <a:lnTo>
                  <a:pt x="470517" y="0"/>
                </a:lnTo>
                <a:lnTo>
                  <a:pt x="470517" y="479508"/>
                </a:lnTo>
                <a:lnTo>
                  <a:pt x="0" y="47950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8" name="Google Shape;378;p10"/>
          <p:cNvSpPr/>
          <p:nvPr/>
        </p:nvSpPr>
        <p:spPr>
          <a:xfrm rot="-68087">
            <a:off x="16682028" y="309994"/>
            <a:ext cx="470518" cy="479508"/>
          </a:xfrm>
          <a:custGeom>
            <a:avLst/>
            <a:gdLst/>
            <a:ahLst/>
            <a:cxnLst/>
            <a:rect l="l" t="t" r="r" b="b"/>
            <a:pathLst>
              <a:path w="470518" h="479508" extrusionOk="0">
                <a:moveTo>
                  <a:pt x="0" y="0"/>
                </a:moveTo>
                <a:lnTo>
                  <a:pt x="470517" y="0"/>
                </a:lnTo>
                <a:lnTo>
                  <a:pt x="470517" y="479509"/>
                </a:lnTo>
                <a:lnTo>
                  <a:pt x="0" y="47950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9" name="Google Shape;379;p10"/>
          <p:cNvSpPr/>
          <p:nvPr/>
        </p:nvSpPr>
        <p:spPr>
          <a:xfrm>
            <a:off x="2799613" y="0"/>
            <a:ext cx="12898672" cy="10446793"/>
          </a:xfrm>
          <a:custGeom>
            <a:avLst/>
            <a:gdLst/>
            <a:ahLst/>
            <a:cxnLst/>
            <a:rect l="l" t="t" r="r" b="b"/>
            <a:pathLst>
              <a:path w="12898672" h="10446793" extrusionOk="0">
                <a:moveTo>
                  <a:pt x="0" y="0"/>
                </a:moveTo>
                <a:lnTo>
                  <a:pt x="12898671" y="0"/>
                </a:lnTo>
                <a:lnTo>
                  <a:pt x="12898671" y="10446793"/>
                </a:lnTo>
                <a:lnTo>
                  <a:pt x="0" y="10446793"/>
                </a:lnTo>
                <a:lnTo>
                  <a:pt x="0" y="0"/>
                </a:lnTo>
                <a:close/>
              </a:path>
            </a:pathLst>
          </a:custGeom>
          <a:blipFill rotWithShape="1">
            <a:blip r:embed="rId10">
              <a:alphaModFix/>
            </a:blip>
            <a:stretch>
              <a:fillRect l="-1019" t="-2287" r="-101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0" name="Google Shape;380;p10"/>
          <p:cNvSpPr txBox="1"/>
          <p:nvPr/>
        </p:nvSpPr>
        <p:spPr>
          <a:xfrm>
            <a:off x="8474580" y="10007228"/>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Malta</a:t>
            </a:r>
            <a:endParaRPr sz="1400" b="0" i="0" u="none" strike="noStrike" cap="none">
              <a:solidFill>
                <a:srgbClr val="000000"/>
              </a:solidFill>
              <a:latin typeface="Arial"/>
              <a:ea typeface="Arial"/>
              <a:cs typeface="Arial"/>
              <a:sym typeface="Arial"/>
            </a:endParaRPr>
          </a:p>
        </p:txBody>
      </p:sp>
      <p:sp>
        <p:nvSpPr>
          <p:cNvPr id="381" name="Google Shape;381;p10"/>
          <p:cNvSpPr txBox="1"/>
          <p:nvPr/>
        </p:nvSpPr>
        <p:spPr>
          <a:xfrm>
            <a:off x="12156523" y="9449767"/>
            <a:ext cx="895115" cy="230320"/>
          </a:xfrm>
          <a:prstGeom prst="rect">
            <a:avLst/>
          </a:prstGeom>
          <a:noFill/>
          <a:ln>
            <a:noFill/>
          </a:ln>
        </p:spPr>
        <p:txBody>
          <a:bodyPr spcFirstLastPara="1" wrap="square" lIns="0" tIns="0" rIns="0" bIns="0" anchor="t" anchorCtr="0">
            <a:spAutoFit/>
          </a:bodyPr>
          <a:lstStyle/>
          <a:p>
            <a:pPr marL="0" marR="0" lvl="0" indent="0" algn="ctr" rtl="0">
              <a:lnSpc>
                <a:spcPct val="140060"/>
              </a:lnSpc>
              <a:spcBef>
                <a:spcPts val="0"/>
              </a:spcBef>
              <a:spcAft>
                <a:spcPts val="0"/>
              </a:spcAft>
              <a:buClr>
                <a:srgbClr val="000000"/>
              </a:buClr>
              <a:buSzPts val="1323"/>
              <a:buFont typeface="Arial"/>
              <a:buNone/>
            </a:pPr>
            <a:r>
              <a:rPr lang="en-US" sz="1323" b="0" i="0" u="none" strike="noStrike" cap="none">
                <a:solidFill>
                  <a:srgbClr val="4E566E"/>
                </a:solidFill>
                <a:latin typeface="Arial"/>
                <a:ea typeface="Arial"/>
                <a:cs typeface="Arial"/>
                <a:sym typeface="Arial"/>
              </a:rPr>
              <a:t>Cipro</a:t>
            </a:r>
            <a:endParaRPr sz="1400" b="0" i="0" u="none" strike="noStrike" cap="none">
              <a:solidFill>
                <a:srgbClr val="000000"/>
              </a:solidFill>
              <a:latin typeface="Arial"/>
              <a:ea typeface="Arial"/>
              <a:cs typeface="Arial"/>
              <a:sym typeface="Arial"/>
            </a:endParaRPr>
          </a:p>
        </p:txBody>
      </p:sp>
      <p:sp>
        <p:nvSpPr>
          <p:cNvPr id="382" name="Google Shape;382;p10"/>
          <p:cNvSpPr txBox="1"/>
          <p:nvPr/>
        </p:nvSpPr>
        <p:spPr>
          <a:xfrm rot="-5400000">
            <a:off x="19463" y="4835962"/>
            <a:ext cx="3606251" cy="88709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2</a:t>
            </a:r>
            <a:endParaRPr sz="1400" b="0" i="0" u="none" strike="noStrike" cap="none">
              <a:solidFill>
                <a:srgbClr val="000000"/>
              </a:solidFill>
              <a:latin typeface="Arial"/>
              <a:ea typeface="Arial"/>
              <a:cs typeface="Arial"/>
              <a:sym typeface="Arial"/>
            </a:endParaRPr>
          </a:p>
        </p:txBody>
      </p:sp>
      <p:sp>
        <p:nvSpPr>
          <p:cNvPr id="383" name="Google Shape;383;p10"/>
          <p:cNvSpPr/>
          <p:nvPr/>
        </p:nvSpPr>
        <p:spPr>
          <a:xfrm rot="-5400000">
            <a:off x="376827" y="5199481"/>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0" name="Google Shape;390;p11"/>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91" name="Google Shape;391;p11"/>
          <p:cNvGrpSpPr/>
          <p:nvPr/>
        </p:nvGrpSpPr>
        <p:grpSpPr>
          <a:xfrm rot="-9182015">
            <a:off x="-2124369" y="5931532"/>
            <a:ext cx="7989165" cy="5533237"/>
            <a:chOff x="0" y="0"/>
            <a:chExt cx="3429000" cy="2374900"/>
          </a:xfrm>
        </p:grpSpPr>
        <p:sp>
          <p:nvSpPr>
            <p:cNvPr id="392" name="Google Shape;392;p1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3" name="Google Shape;393;p1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94" name="Google Shape;394;p11"/>
          <p:cNvGrpSpPr/>
          <p:nvPr/>
        </p:nvGrpSpPr>
        <p:grpSpPr>
          <a:xfrm>
            <a:off x="734279" y="386155"/>
            <a:ext cx="16819442" cy="9514689"/>
            <a:chOff x="0" y="0"/>
            <a:chExt cx="22425922" cy="12686252"/>
          </a:xfrm>
        </p:grpSpPr>
        <p:sp>
          <p:nvSpPr>
            <p:cNvPr id="395" name="Google Shape;395;p11"/>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6" name="Google Shape;396;p11"/>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97" name="Google Shape;397;p11"/>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8" name="Google Shape;398;p11"/>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9" name="Google Shape;399;p11"/>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0" name="Google Shape;400;p11"/>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1" name="Google Shape;401;p11"/>
          <p:cNvSpPr txBox="1"/>
          <p:nvPr/>
        </p:nvSpPr>
        <p:spPr>
          <a:xfrm>
            <a:off x="2715140" y="1680729"/>
            <a:ext cx="12944823" cy="370165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400"/>
              <a:buFont typeface="Arial"/>
              <a:buNone/>
            </a:pPr>
            <a:r>
              <a:rPr lang="en-US" sz="14400" b="0" i="0" u="none" strike="noStrike" cap="none">
                <a:solidFill>
                  <a:srgbClr val="945A02"/>
                </a:solidFill>
                <a:latin typeface="Play"/>
                <a:ea typeface="Play"/>
                <a:cs typeface="Play"/>
                <a:sym typeface="Play"/>
              </a:rPr>
              <a:t>2.</a:t>
            </a:r>
            <a:r>
              <a:rPr lang="en-US" sz="14400" b="0" i="0" u="none" strike="noStrike" cap="none">
                <a:solidFill>
                  <a:srgbClr val="402B2B"/>
                </a:solidFill>
                <a:latin typeface="Play"/>
                <a:ea typeface="Play"/>
                <a:cs typeface="Play"/>
                <a:sym typeface="Play"/>
              </a:rPr>
              <a:t> La struttura politica Europea</a:t>
            </a:r>
            <a:endParaRPr sz="1400" b="0" i="0" u="none" strike="noStrike" cap="none">
              <a:solidFill>
                <a:srgbClr val="000000"/>
              </a:solidFill>
              <a:latin typeface="Arial"/>
              <a:ea typeface="Arial"/>
              <a:cs typeface="Arial"/>
              <a:sym typeface="Arial"/>
            </a:endParaRPr>
          </a:p>
        </p:txBody>
      </p:sp>
      <p:sp>
        <p:nvSpPr>
          <p:cNvPr id="402" name="Google Shape;402;p11"/>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09" name="Google Shape;409;p12"/>
          <p:cNvGrpSpPr/>
          <p:nvPr/>
        </p:nvGrpSpPr>
        <p:grpSpPr>
          <a:xfrm rot="1015533">
            <a:off x="11860654" y="-5150158"/>
            <a:ext cx="10325542" cy="7151394"/>
            <a:chOff x="0" y="0"/>
            <a:chExt cx="3429000" cy="2374900"/>
          </a:xfrm>
        </p:grpSpPr>
        <p:sp>
          <p:nvSpPr>
            <p:cNvPr id="410" name="Google Shape;410;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1" b="-5061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12" name="Google Shape;412;p12"/>
          <p:cNvGrpSpPr/>
          <p:nvPr/>
        </p:nvGrpSpPr>
        <p:grpSpPr>
          <a:xfrm rot="-7713192">
            <a:off x="-927703" y="7681559"/>
            <a:ext cx="9304676" cy="6444350"/>
            <a:chOff x="0" y="0"/>
            <a:chExt cx="3429000" cy="2374900"/>
          </a:xfrm>
        </p:grpSpPr>
        <p:sp>
          <p:nvSpPr>
            <p:cNvPr id="413" name="Google Shape;413;p1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1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15" name="Google Shape;415;p12"/>
          <p:cNvGrpSpPr/>
          <p:nvPr/>
        </p:nvGrpSpPr>
        <p:grpSpPr>
          <a:xfrm>
            <a:off x="5826926" y="1651539"/>
            <a:ext cx="8280495" cy="182207"/>
            <a:chOff x="0" y="0"/>
            <a:chExt cx="11040660" cy="242943"/>
          </a:xfrm>
        </p:grpSpPr>
        <p:sp>
          <p:nvSpPr>
            <p:cNvPr id="416" name="Google Shape;416;p12"/>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7" name="Google Shape;417;p12"/>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18" name="Google Shape;418;p12"/>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9" name="Google Shape;419;p12"/>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0" name="Google Shape;420;p12"/>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1" name="Google Shape;421;p12"/>
          <p:cNvSpPr txBox="1"/>
          <p:nvPr/>
        </p:nvSpPr>
        <p:spPr>
          <a:xfrm>
            <a:off x="5826926" y="745033"/>
            <a:ext cx="7794028" cy="711798"/>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Clr>
                <a:srgbClr val="000000"/>
              </a:buClr>
              <a:buSzPts val="5600"/>
              <a:buFont typeface="Arial"/>
              <a:buNone/>
            </a:pPr>
            <a:r>
              <a:rPr lang="en-US" sz="5600"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422" name="Google Shape;422;p12"/>
          <p:cNvSpPr/>
          <p:nvPr/>
        </p:nvSpPr>
        <p:spPr>
          <a:xfrm>
            <a:off x="10020025" y="2467184"/>
            <a:ext cx="3138935" cy="183851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3" name="Google Shape;423;p12"/>
          <p:cNvSpPr/>
          <p:nvPr/>
        </p:nvSpPr>
        <p:spPr>
          <a:xfrm>
            <a:off x="5975049" y="5257276"/>
            <a:ext cx="2523992" cy="2426915"/>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4" name="Google Shape;424;p12"/>
          <p:cNvSpPr/>
          <p:nvPr/>
        </p:nvSpPr>
        <p:spPr>
          <a:xfrm>
            <a:off x="5995680" y="2487264"/>
            <a:ext cx="3744559" cy="1818439"/>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2" r="-5469" b="-28168"/>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5" name="Google Shape;425;p12"/>
          <p:cNvSpPr/>
          <p:nvPr/>
        </p:nvSpPr>
        <p:spPr>
          <a:xfrm>
            <a:off x="13428475" y="5257276"/>
            <a:ext cx="3355405" cy="2418813"/>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4" r="-14074"/>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6" name="Google Shape;426;p12"/>
          <p:cNvSpPr/>
          <p:nvPr/>
        </p:nvSpPr>
        <p:spPr>
          <a:xfrm>
            <a:off x="8914322" y="5257276"/>
            <a:ext cx="4240623" cy="2418813"/>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2" r="-4938" b="-3494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7" name="Google Shape;427;p12"/>
          <p:cNvSpPr txBox="1"/>
          <p:nvPr/>
        </p:nvSpPr>
        <p:spPr>
          <a:xfrm>
            <a:off x="5995680" y="4267603"/>
            <a:ext cx="2754154"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Parlamento Europeo</a:t>
            </a:r>
            <a:endParaRPr sz="2100" b="1" i="0" u="none" strike="noStrike" cap="none">
              <a:solidFill>
                <a:srgbClr val="402B2B"/>
              </a:solidFill>
              <a:latin typeface="Arial"/>
              <a:ea typeface="Arial"/>
              <a:cs typeface="Arial"/>
              <a:sym typeface="Arial"/>
            </a:endParaRPr>
          </a:p>
        </p:txBody>
      </p:sp>
      <p:sp>
        <p:nvSpPr>
          <p:cNvPr id="428" name="Google Shape;428;p12"/>
          <p:cNvSpPr txBox="1"/>
          <p:nvPr/>
        </p:nvSpPr>
        <p:spPr>
          <a:xfrm>
            <a:off x="10020025" y="4267603"/>
            <a:ext cx="2861429"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Il Concilio Europeo</a:t>
            </a:r>
            <a:endParaRPr sz="2100" b="1" i="0" u="none" strike="noStrike" cap="none">
              <a:solidFill>
                <a:srgbClr val="402B2B"/>
              </a:solidFill>
              <a:latin typeface="Arial"/>
              <a:ea typeface="Arial"/>
              <a:cs typeface="Arial"/>
              <a:sym typeface="Arial"/>
            </a:endParaRPr>
          </a:p>
        </p:txBody>
      </p:sp>
      <p:sp>
        <p:nvSpPr>
          <p:cNvPr id="429" name="Google Shape;429;p12"/>
          <p:cNvSpPr txBox="1"/>
          <p:nvPr/>
        </p:nvSpPr>
        <p:spPr>
          <a:xfrm>
            <a:off x="5975049" y="7646091"/>
            <a:ext cx="2758485" cy="720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Il Consiglio dell’Unione Europea</a:t>
            </a:r>
            <a:endParaRPr sz="1400" b="0" i="0" u="none" strike="noStrike" cap="none">
              <a:solidFill>
                <a:srgbClr val="000000"/>
              </a:solidFill>
              <a:latin typeface="Arial"/>
              <a:ea typeface="Arial"/>
              <a:cs typeface="Arial"/>
              <a:sym typeface="Arial"/>
            </a:endParaRPr>
          </a:p>
        </p:txBody>
      </p:sp>
      <p:sp>
        <p:nvSpPr>
          <p:cNvPr id="430" name="Google Shape;430;p12"/>
          <p:cNvSpPr txBox="1"/>
          <p:nvPr/>
        </p:nvSpPr>
        <p:spPr>
          <a:xfrm>
            <a:off x="9135337" y="7637988"/>
            <a:ext cx="4023624" cy="34842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La commissione Europea</a:t>
            </a:r>
            <a:endParaRPr sz="1400" b="0" i="0" u="none" strike="noStrike" cap="none">
              <a:solidFill>
                <a:srgbClr val="000000"/>
              </a:solidFill>
              <a:latin typeface="Arial"/>
              <a:ea typeface="Arial"/>
              <a:cs typeface="Arial"/>
              <a:sym typeface="Arial"/>
            </a:endParaRPr>
          </a:p>
        </p:txBody>
      </p:sp>
      <p:sp>
        <p:nvSpPr>
          <p:cNvPr id="431" name="Google Shape;431;p12"/>
          <p:cNvSpPr txBox="1"/>
          <p:nvPr/>
        </p:nvSpPr>
        <p:spPr>
          <a:xfrm>
            <a:off x="13007721" y="7714188"/>
            <a:ext cx="4497110" cy="720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La Corte di Giustizia dell’Unione Europea</a:t>
            </a:r>
            <a:endParaRPr sz="1400" b="0" i="0" u="none" strike="noStrike" cap="none">
              <a:solidFill>
                <a:srgbClr val="000000"/>
              </a:solidFill>
              <a:latin typeface="Arial"/>
              <a:ea typeface="Arial"/>
              <a:cs typeface="Arial"/>
              <a:sym typeface="Arial"/>
            </a:endParaRPr>
          </a:p>
        </p:txBody>
      </p:sp>
      <p:grpSp>
        <p:nvGrpSpPr>
          <p:cNvPr id="432" name="Google Shape;432;p12"/>
          <p:cNvGrpSpPr/>
          <p:nvPr/>
        </p:nvGrpSpPr>
        <p:grpSpPr>
          <a:xfrm>
            <a:off x="1" y="467939"/>
            <a:ext cx="5400248" cy="7811357"/>
            <a:chOff x="1" y="1"/>
            <a:chExt cx="7200330" cy="10415143"/>
          </a:xfrm>
        </p:grpSpPr>
        <p:sp>
          <p:nvSpPr>
            <p:cNvPr id="433" name="Google Shape;433;p12"/>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34" name="Google Shape;434;p12"/>
            <p:cNvGrpSpPr/>
            <p:nvPr/>
          </p:nvGrpSpPr>
          <p:grpSpPr>
            <a:xfrm rot="-173233">
              <a:off x="235311" y="163451"/>
              <a:ext cx="6729710" cy="9512830"/>
              <a:chOff x="0" y="0"/>
              <a:chExt cx="3267456" cy="4618736"/>
            </a:xfrm>
          </p:grpSpPr>
          <p:sp>
            <p:nvSpPr>
              <p:cNvPr id="435" name="Google Shape;435;p12"/>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6" name="Google Shape;436;p12"/>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46" r="-5427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1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43" name="Google Shape;443;p13"/>
          <p:cNvGrpSpPr/>
          <p:nvPr/>
        </p:nvGrpSpPr>
        <p:grpSpPr>
          <a:xfrm rot="1015533">
            <a:off x="11860654" y="-5150158"/>
            <a:ext cx="10325542" cy="7151394"/>
            <a:chOff x="0" y="0"/>
            <a:chExt cx="3429000" cy="2374900"/>
          </a:xfrm>
        </p:grpSpPr>
        <p:sp>
          <p:nvSpPr>
            <p:cNvPr id="444" name="Google Shape;444;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5" name="Google Shape;445;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46" name="Google Shape;446;p13"/>
          <p:cNvGrpSpPr/>
          <p:nvPr/>
        </p:nvGrpSpPr>
        <p:grpSpPr>
          <a:xfrm rot="-7713192">
            <a:off x="-927703" y="7681559"/>
            <a:ext cx="9304676" cy="6444350"/>
            <a:chOff x="0" y="0"/>
            <a:chExt cx="3429000" cy="2374900"/>
          </a:xfrm>
        </p:grpSpPr>
        <p:sp>
          <p:nvSpPr>
            <p:cNvPr id="447" name="Google Shape;447;p1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8" name="Google Shape;448;p1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49" name="Google Shape;449;p13"/>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0" name="Google Shape;450;p13"/>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1" name="Google Shape;451;p13"/>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2" name="Google Shape;452;p13"/>
          <p:cNvSpPr txBox="1"/>
          <p:nvPr/>
        </p:nvSpPr>
        <p:spPr>
          <a:xfrm>
            <a:off x="7525848" y="2742749"/>
            <a:ext cx="10528776" cy="7084953"/>
          </a:xfrm>
          <a:prstGeom prst="rect">
            <a:avLst/>
          </a:prstGeom>
          <a:noFill/>
          <a:ln>
            <a:noFill/>
          </a:ln>
        </p:spPr>
        <p:txBody>
          <a:bodyPr spcFirstLastPara="1" wrap="square" lIns="0" tIns="0" rIns="0" bIns="0" anchor="t" anchorCtr="0">
            <a:spAutoFit/>
          </a:bodyPr>
          <a:lstStyle/>
          <a:p>
            <a:pPr marL="0" marR="0" lvl="0" indent="0" algn="l" rtl="0">
              <a:lnSpc>
                <a:spcPct val="138277"/>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Il Parlamento Europeo:</a:t>
            </a:r>
            <a:r>
              <a:rPr lang="en-US" sz="2100" b="0" i="0" u="none" strike="noStrike" cap="none">
                <a:solidFill>
                  <a:srgbClr val="000000"/>
                </a:solidFill>
                <a:latin typeface="Arimo"/>
                <a:ea typeface="Arimo"/>
                <a:cs typeface="Arimo"/>
                <a:sym typeface="Arimo"/>
              </a:rPr>
              <a:t> rappresenta i cittadini dell'UE e viene eletto direttamente da loro. Collabora con il Consiglio per creare nuove regole e si assicura che il denaro dell'UE sia usato correttamente.</a:t>
            </a:r>
            <a:endParaRPr sz="1400" b="0" i="0" u="none" strike="noStrike" cap="none">
              <a:solidFill>
                <a:srgbClr val="000000"/>
              </a:solidFill>
              <a:latin typeface="Arial"/>
              <a:ea typeface="Arial"/>
              <a:cs typeface="Arial"/>
              <a:sym typeface="Arial"/>
            </a:endParaRPr>
          </a:p>
          <a:p>
            <a:pPr marL="0" marR="0" lvl="0" indent="0" algn="l" rtl="0">
              <a:lnSpc>
                <a:spcPct val="122000"/>
              </a:lnSpc>
              <a:spcBef>
                <a:spcPts val="0"/>
              </a:spcBef>
              <a:spcAft>
                <a:spcPts val="0"/>
              </a:spcAft>
              <a:buClr>
                <a:srgbClr val="000000"/>
              </a:buClr>
              <a:buSzPts val="2100"/>
              <a:buFont typeface="Arial"/>
              <a:buNone/>
            </a:pPr>
            <a:endParaRPr sz="2100" b="0" i="0" u="none" strike="noStrike" cap="none">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Il Concilio Europeo: </a:t>
            </a:r>
            <a:r>
              <a:rPr lang="en-US" sz="2100" b="0" i="0" u="none" strike="noStrike" cap="none">
                <a:solidFill>
                  <a:srgbClr val="000000"/>
                </a:solidFill>
                <a:latin typeface="Arimo"/>
                <a:ea typeface="Arimo"/>
                <a:cs typeface="Arimo"/>
                <a:sym typeface="Arimo"/>
              </a:rPr>
              <a:t>è composto dai leader di ciascun Paese dell'UE. Decidono gli obiettivi e i piani principali dell'UE.</a:t>
            </a:r>
            <a:endParaRPr sz="1400" b="0" i="0" u="none" strike="noStrike" cap="none">
              <a:solidFill>
                <a:srgbClr val="000000"/>
              </a:solidFill>
              <a:latin typeface="Arial"/>
              <a:ea typeface="Arial"/>
              <a:cs typeface="Arial"/>
              <a:sym typeface="Arial"/>
            </a:endParaRPr>
          </a:p>
          <a:p>
            <a:pPr marL="0" marR="0" lvl="0" indent="0" algn="l" rtl="0">
              <a:lnSpc>
                <a:spcPct val="122000"/>
              </a:lnSpc>
              <a:spcBef>
                <a:spcPts val="0"/>
              </a:spcBef>
              <a:spcAft>
                <a:spcPts val="0"/>
              </a:spcAft>
              <a:buClr>
                <a:srgbClr val="000000"/>
              </a:buClr>
              <a:buSzPts val="2100"/>
              <a:buFont typeface="Arial"/>
              <a:buNone/>
            </a:pPr>
            <a:endParaRPr sz="2100" b="0" i="0" u="none" strike="noStrike" cap="none">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Il Consiglio dell'Unione europea, </a:t>
            </a:r>
            <a:r>
              <a:rPr lang="en-US" sz="2100" b="0" i="0" u="none" strike="noStrike" cap="none">
                <a:solidFill>
                  <a:srgbClr val="000000"/>
                </a:solidFill>
                <a:latin typeface="Arimo"/>
                <a:ea typeface="Arimo"/>
                <a:cs typeface="Arimo"/>
                <a:sym typeface="Arimo"/>
              </a:rPr>
              <a:t>chiamato anche Consiglio dei ministri, rappresenta i governi di ogni Paese dell'UE. Collabora con il Parlamento europeo per creare le leggi dell'UE e organizzare le politiche più importanti.</a:t>
            </a:r>
            <a:endParaRPr sz="1400" b="0" i="0" u="none" strike="noStrike" cap="none">
              <a:solidFill>
                <a:srgbClr val="000000"/>
              </a:solidFill>
              <a:latin typeface="Arial"/>
              <a:ea typeface="Arial"/>
              <a:cs typeface="Arial"/>
              <a:sym typeface="Arial"/>
            </a:endParaRPr>
          </a:p>
          <a:p>
            <a:pPr marL="453390" marR="0" lvl="1" indent="-93345" algn="l" rtl="0">
              <a:lnSpc>
                <a:spcPct val="122000"/>
              </a:lnSpc>
              <a:spcBef>
                <a:spcPts val="0"/>
              </a:spcBef>
              <a:spcAft>
                <a:spcPts val="0"/>
              </a:spcAft>
              <a:buClr>
                <a:schemeClr val="dk1"/>
              </a:buClr>
              <a:buSzPts val="2100"/>
              <a:buFont typeface="Arial"/>
              <a:buNone/>
            </a:pPr>
            <a:endParaRPr sz="2100" b="0" i="0" u="none" strike="noStrike" cap="none">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La Commissione Europea:</a:t>
            </a:r>
            <a:r>
              <a:rPr lang="en-US" sz="2100" b="0" i="0" u="none" strike="noStrike" cap="none">
                <a:solidFill>
                  <a:srgbClr val="000000"/>
                </a:solidFill>
                <a:latin typeface="Arimo"/>
                <a:ea typeface="Arimo"/>
                <a:cs typeface="Arimo"/>
                <a:sym typeface="Arimo"/>
              </a:rPr>
              <a:t> è il gruppo principale incaricato di proporre nuove leggi, di assicurarsi che le decisioni vengano attuate e di gestire il lavoro quotidiano dell'UE.</a:t>
            </a:r>
            <a:endParaRPr sz="2100" b="0" i="0" u="none" strike="noStrike" cap="none">
              <a:solidFill>
                <a:srgbClr val="000000"/>
              </a:solidFill>
              <a:latin typeface="Arimo"/>
              <a:ea typeface="Arimo"/>
              <a:cs typeface="Arimo"/>
              <a:sym typeface="Arimo"/>
            </a:endParaRPr>
          </a:p>
          <a:p>
            <a:pPr marL="0" marR="0" lvl="0" indent="0" algn="l" rtl="0">
              <a:lnSpc>
                <a:spcPct val="122000"/>
              </a:lnSpc>
              <a:spcBef>
                <a:spcPts val="0"/>
              </a:spcBef>
              <a:spcAft>
                <a:spcPts val="0"/>
              </a:spcAft>
              <a:buClr>
                <a:srgbClr val="000000"/>
              </a:buClr>
              <a:buSzPts val="2100"/>
              <a:buFont typeface="Arial"/>
              <a:buNone/>
            </a:pPr>
            <a:endParaRPr sz="2100" b="0" i="0" u="none" strike="noStrike" cap="none">
              <a:solidFill>
                <a:srgbClr val="000000"/>
              </a:solidFill>
              <a:latin typeface="Arimo"/>
              <a:ea typeface="Arimo"/>
              <a:cs typeface="Arimo"/>
              <a:sym typeface="Arimo"/>
            </a:endParaRPr>
          </a:p>
          <a:p>
            <a:pPr marL="453390" marR="0" lvl="1" indent="-226695" algn="l" rtl="0">
              <a:lnSpc>
                <a:spcPct val="122000"/>
              </a:lnSpc>
              <a:spcBef>
                <a:spcPts val="0"/>
              </a:spcBef>
              <a:spcAft>
                <a:spcPts val="0"/>
              </a:spcAft>
              <a:buClr>
                <a:srgbClr val="000000"/>
              </a:buClr>
              <a:buSzPts val="2100"/>
              <a:buFont typeface="Arial"/>
              <a:buChar char="•"/>
            </a:pPr>
            <a:r>
              <a:rPr lang="en-US" sz="2100" b="1" i="0" u="none" strike="noStrike" cap="none">
                <a:solidFill>
                  <a:srgbClr val="000000"/>
                </a:solidFill>
                <a:latin typeface="Arimo"/>
                <a:ea typeface="Arimo"/>
                <a:cs typeface="Arimo"/>
                <a:sym typeface="Arimo"/>
              </a:rPr>
              <a:t>La Corte di Giustizia dell’Unione Europea (CGUE):  </a:t>
            </a:r>
            <a:r>
              <a:rPr lang="en-US" sz="2100" b="0" i="0" u="none" strike="noStrike" cap="none">
                <a:solidFill>
                  <a:srgbClr val="000000"/>
                </a:solidFill>
                <a:latin typeface="Arimo"/>
                <a:ea typeface="Arimo"/>
                <a:cs typeface="Arimo"/>
                <a:sym typeface="Arimo"/>
              </a:rPr>
              <a:t>si assicura che le leggi dell'UE siano comprese e seguite allo stesso modo da tutti i Paesi dell'Unione.</a:t>
            </a:r>
            <a:endParaRPr sz="2100" b="0" i="0" u="none" strike="noStrike" cap="none">
              <a:solidFill>
                <a:srgbClr val="000000"/>
              </a:solidFill>
              <a:latin typeface="Arimo"/>
              <a:ea typeface="Arimo"/>
              <a:cs typeface="Arimo"/>
              <a:sym typeface="Arimo"/>
            </a:endParaRPr>
          </a:p>
        </p:txBody>
      </p:sp>
      <p:grpSp>
        <p:nvGrpSpPr>
          <p:cNvPr id="453" name="Google Shape;453;p13"/>
          <p:cNvGrpSpPr/>
          <p:nvPr/>
        </p:nvGrpSpPr>
        <p:grpSpPr>
          <a:xfrm>
            <a:off x="5826926" y="1651539"/>
            <a:ext cx="8280495" cy="182207"/>
            <a:chOff x="0" y="0"/>
            <a:chExt cx="11040660" cy="242943"/>
          </a:xfrm>
        </p:grpSpPr>
        <p:sp>
          <p:nvSpPr>
            <p:cNvPr id="454" name="Google Shape;454;p13"/>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0">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5" name="Google Shape;455;p13"/>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56" name="Google Shape;456;p13"/>
          <p:cNvSpPr/>
          <p:nvPr/>
        </p:nvSpPr>
        <p:spPr>
          <a:xfrm>
            <a:off x="5797569" y="4644948"/>
            <a:ext cx="1493801" cy="859565"/>
          </a:xfrm>
          <a:custGeom>
            <a:avLst/>
            <a:gdLst/>
            <a:ahLst/>
            <a:cxnLst/>
            <a:rect l="l" t="t" r="r" b="b"/>
            <a:pathLst>
              <a:path w="1493801" h="859565" extrusionOk="0">
                <a:moveTo>
                  <a:pt x="0" y="0"/>
                </a:moveTo>
                <a:lnTo>
                  <a:pt x="1493801" y="0"/>
                </a:lnTo>
                <a:lnTo>
                  <a:pt x="1493801" y="859565"/>
                </a:lnTo>
                <a:lnTo>
                  <a:pt x="0" y="859565"/>
                </a:lnTo>
                <a:lnTo>
                  <a:pt x="0" y="0"/>
                </a:lnTo>
                <a:close/>
              </a:path>
            </a:pathLst>
          </a:custGeom>
          <a:blipFill rotWithShape="1">
            <a:blip r:embed="rId11">
              <a:alphaModFix/>
            </a:blip>
            <a:stretch>
              <a:fillRect t="-890" b="-892"/>
            </a:stretch>
          </a:blipFill>
          <a:ln w="9525"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7" name="Google Shape;457;p13"/>
          <p:cNvSpPr/>
          <p:nvPr/>
        </p:nvSpPr>
        <p:spPr>
          <a:xfrm>
            <a:off x="5961628" y="5981258"/>
            <a:ext cx="1025899" cy="969106"/>
          </a:xfrm>
          <a:custGeom>
            <a:avLst/>
            <a:gdLst/>
            <a:ahLst/>
            <a:cxnLst/>
            <a:rect l="l" t="t" r="r" b="b"/>
            <a:pathLst>
              <a:path w="1025899" h="969106" extrusionOk="0">
                <a:moveTo>
                  <a:pt x="0" y="0"/>
                </a:moveTo>
                <a:lnTo>
                  <a:pt x="1025899" y="0"/>
                </a:lnTo>
                <a:lnTo>
                  <a:pt x="1025899" y="969106"/>
                </a:lnTo>
                <a:lnTo>
                  <a:pt x="0" y="969106"/>
                </a:lnTo>
                <a:lnTo>
                  <a:pt x="0" y="0"/>
                </a:lnTo>
                <a:close/>
              </a:path>
            </a:pathLst>
          </a:custGeom>
          <a:blipFill rotWithShape="1">
            <a:blip r:embed="rId12">
              <a:alphaModFix/>
            </a:blip>
            <a:stretch>
              <a:fillRect t="-890" b="-892"/>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8" name="Google Shape;458;p13"/>
          <p:cNvSpPr/>
          <p:nvPr/>
        </p:nvSpPr>
        <p:spPr>
          <a:xfrm>
            <a:off x="5846480" y="3398204"/>
            <a:ext cx="1493801" cy="712674"/>
          </a:xfrm>
          <a:custGeom>
            <a:avLst/>
            <a:gdLst/>
            <a:ahLst/>
            <a:cxnLst/>
            <a:rect l="l" t="t" r="r" b="b"/>
            <a:pathLst>
              <a:path w="1493801" h="712674" extrusionOk="0">
                <a:moveTo>
                  <a:pt x="0" y="0"/>
                </a:moveTo>
                <a:lnTo>
                  <a:pt x="1493801" y="0"/>
                </a:lnTo>
                <a:lnTo>
                  <a:pt x="1493801" y="712674"/>
                </a:lnTo>
                <a:lnTo>
                  <a:pt x="0" y="712674"/>
                </a:lnTo>
                <a:lnTo>
                  <a:pt x="0" y="0"/>
                </a:lnTo>
                <a:close/>
              </a:path>
            </a:pathLst>
          </a:custGeom>
          <a:blipFill rotWithShape="1">
            <a:blip r:embed="rId13">
              <a:alphaModFix/>
            </a:blip>
            <a:stretch>
              <a:fillRect l="-11885" r="-4494" b="-28168"/>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9" name="Google Shape;459;p13"/>
          <p:cNvSpPr/>
          <p:nvPr/>
        </p:nvSpPr>
        <p:spPr>
          <a:xfrm>
            <a:off x="5961628" y="9020883"/>
            <a:ext cx="1206625" cy="854535"/>
          </a:xfrm>
          <a:custGeom>
            <a:avLst/>
            <a:gdLst/>
            <a:ahLst/>
            <a:cxnLst/>
            <a:rect l="l" t="t" r="r" b="b"/>
            <a:pathLst>
              <a:path w="1206625" h="854535" extrusionOk="0">
                <a:moveTo>
                  <a:pt x="0" y="0"/>
                </a:moveTo>
                <a:lnTo>
                  <a:pt x="1206626" y="0"/>
                </a:lnTo>
                <a:lnTo>
                  <a:pt x="1206626" y="854535"/>
                </a:lnTo>
                <a:lnTo>
                  <a:pt x="0" y="854535"/>
                </a:lnTo>
                <a:lnTo>
                  <a:pt x="0" y="0"/>
                </a:lnTo>
                <a:close/>
              </a:path>
            </a:pathLst>
          </a:custGeom>
          <a:blipFill rotWithShape="1">
            <a:blip r:embed="rId14">
              <a:alphaModFix/>
            </a:blip>
            <a:stretch>
              <a:fillRect l="-12946" r="-12946"/>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0" name="Google Shape;460;p13"/>
          <p:cNvSpPr/>
          <p:nvPr/>
        </p:nvSpPr>
        <p:spPr>
          <a:xfrm>
            <a:off x="5948089" y="7658026"/>
            <a:ext cx="1206625" cy="676153"/>
          </a:xfrm>
          <a:custGeom>
            <a:avLst/>
            <a:gdLst/>
            <a:ahLst/>
            <a:cxnLst/>
            <a:rect l="l" t="t" r="r" b="b"/>
            <a:pathLst>
              <a:path w="1206625" h="676153" extrusionOk="0">
                <a:moveTo>
                  <a:pt x="0" y="0"/>
                </a:moveTo>
                <a:lnTo>
                  <a:pt x="1206625" y="0"/>
                </a:lnTo>
                <a:lnTo>
                  <a:pt x="1206625" y="676153"/>
                </a:lnTo>
                <a:lnTo>
                  <a:pt x="0" y="676153"/>
                </a:lnTo>
                <a:lnTo>
                  <a:pt x="0" y="0"/>
                </a:lnTo>
                <a:close/>
              </a:path>
            </a:pathLst>
          </a:custGeom>
          <a:blipFill rotWithShape="1">
            <a:blip r:embed="rId15">
              <a:alphaModFix/>
            </a:blip>
            <a:stretch>
              <a:fillRect l="-5203" r="-3969" b="-34940"/>
            </a:stretch>
          </a:blipFill>
          <a:ln w="95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1" name="Google Shape;461;p13"/>
          <p:cNvSpPr txBox="1"/>
          <p:nvPr/>
        </p:nvSpPr>
        <p:spPr>
          <a:xfrm>
            <a:off x="5826926" y="745033"/>
            <a:ext cx="7794028" cy="711798"/>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Clr>
                <a:srgbClr val="000000"/>
              </a:buClr>
              <a:buSzPts val="5600"/>
              <a:buFont typeface="Arial"/>
              <a:buNone/>
            </a:pPr>
            <a:r>
              <a:rPr lang="en-US" sz="5600"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462" name="Google Shape;462;p13"/>
          <p:cNvSpPr txBox="1"/>
          <p:nvPr/>
        </p:nvSpPr>
        <p:spPr>
          <a:xfrm>
            <a:off x="5826926" y="2278485"/>
            <a:ext cx="8448192" cy="31515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900"/>
              <a:buFont typeface="Arial"/>
              <a:buNone/>
            </a:pPr>
            <a:r>
              <a:rPr lang="en-US" sz="1900" b="0" i="0" u="none" strike="noStrike" cap="none">
                <a:solidFill>
                  <a:srgbClr val="000000"/>
                </a:solidFill>
                <a:latin typeface="Arimo"/>
                <a:ea typeface="Arimo"/>
                <a:cs typeface="Arimo"/>
                <a:sym typeface="Arimo"/>
              </a:rPr>
              <a:t>Le istituzioni chiave dell'Unione europea (UE) comprendono</a:t>
            </a:r>
            <a:endParaRPr sz="1900" b="0" i="0" u="none" strike="noStrike" cap="none">
              <a:solidFill>
                <a:srgbClr val="000000"/>
              </a:solidFill>
              <a:latin typeface="Arimo"/>
              <a:ea typeface="Arimo"/>
              <a:cs typeface="Arimo"/>
              <a:sym typeface="Arimo"/>
            </a:endParaRPr>
          </a:p>
        </p:txBody>
      </p:sp>
      <p:grpSp>
        <p:nvGrpSpPr>
          <p:cNvPr id="463" name="Google Shape;463;p13"/>
          <p:cNvGrpSpPr/>
          <p:nvPr/>
        </p:nvGrpSpPr>
        <p:grpSpPr>
          <a:xfrm>
            <a:off x="1" y="467939"/>
            <a:ext cx="5400248" cy="7811357"/>
            <a:chOff x="1" y="1"/>
            <a:chExt cx="7200330" cy="10415143"/>
          </a:xfrm>
        </p:grpSpPr>
        <p:sp>
          <p:nvSpPr>
            <p:cNvPr id="464" name="Google Shape;464;p13"/>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5" name="Google Shape;465;p13"/>
            <p:cNvGrpSpPr/>
            <p:nvPr/>
          </p:nvGrpSpPr>
          <p:grpSpPr>
            <a:xfrm rot="-173233">
              <a:off x="235311" y="163451"/>
              <a:ext cx="6729710" cy="9512830"/>
              <a:chOff x="0" y="0"/>
              <a:chExt cx="3267456" cy="4618736"/>
            </a:xfrm>
          </p:grpSpPr>
          <p:sp>
            <p:nvSpPr>
              <p:cNvPr id="466" name="Google Shape;466;p13"/>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7" name="Google Shape;467;p13"/>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46" r="-5427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74" name="Google Shape;474;p14"/>
          <p:cNvGrpSpPr/>
          <p:nvPr/>
        </p:nvGrpSpPr>
        <p:grpSpPr>
          <a:xfrm rot="1015533">
            <a:off x="11860654" y="-5150158"/>
            <a:ext cx="10325542" cy="7151394"/>
            <a:chOff x="0" y="0"/>
            <a:chExt cx="3429000" cy="2374900"/>
          </a:xfrm>
        </p:grpSpPr>
        <p:sp>
          <p:nvSpPr>
            <p:cNvPr id="475" name="Google Shape;475;p1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7" name="Google Shape;477;p14"/>
          <p:cNvGrpSpPr/>
          <p:nvPr/>
        </p:nvGrpSpPr>
        <p:grpSpPr>
          <a:xfrm>
            <a:off x="-247318" y="5844"/>
            <a:ext cx="5205735" cy="7529998"/>
            <a:chOff x="0" y="1"/>
            <a:chExt cx="6940980" cy="10039998"/>
          </a:xfrm>
        </p:grpSpPr>
        <p:sp>
          <p:nvSpPr>
            <p:cNvPr id="478" name="Google Shape;478;p14"/>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79" name="Google Shape;479;p14"/>
            <p:cNvGrpSpPr/>
            <p:nvPr/>
          </p:nvGrpSpPr>
          <p:grpSpPr>
            <a:xfrm rot="-173233">
              <a:off x="226834" y="157564"/>
              <a:ext cx="6487312" cy="9170187"/>
              <a:chOff x="0" y="0"/>
              <a:chExt cx="3267456" cy="4618736"/>
            </a:xfrm>
          </p:grpSpPr>
          <p:sp>
            <p:nvSpPr>
              <p:cNvPr id="480" name="Google Shape;480;p14"/>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30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1" name="Google Shape;481;p14"/>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30000"/>
                </a:blip>
                <a:stretch>
                  <a:fillRect l="-13747" r="-638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482" name="Google Shape;482;p14"/>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6">
              <a:alphaModFix/>
            </a:blip>
            <a:stretch>
              <a:fillRect l="-1755" r="-1754" b="-238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83" name="Google Shape;483;p14"/>
          <p:cNvGrpSpPr/>
          <p:nvPr/>
        </p:nvGrpSpPr>
        <p:grpSpPr>
          <a:xfrm>
            <a:off x="5149286" y="2083621"/>
            <a:ext cx="8280495" cy="182207"/>
            <a:chOff x="0" y="0"/>
            <a:chExt cx="11040660" cy="242943"/>
          </a:xfrm>
        </p:grpSpPr>
        <p:sp>
          <p:nvSpPr>
            <p:cNvPr id="484" name="Google Shape;484;p14"/>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9">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5" name="Google Shape;485;p14"/>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6" name="Google Shape;486;p14"/>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7" name="Google Shape;487;p14"/>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8" name="Google Shape;488;p14"/>
          <p:cNvSpPr/>
          <p:nvPr/>
        </p:nvSpPr>
        <p:spPr>
          <a:xfrm>
            <a:off x="11043297" y="3841436"/>
            <a:ext cx="4588956" cy="2610910"/>
          </a:xfrm>
          <a:custGeom>
            <a:avLst/>
            <a:gdLst/>
            <a:ahLst/>
            <a:cxnLst/>
            <a:rect l="l" t="t" r="r" b="b"/>
            <a:pathLst>
              <a:path w="4588956" h="2610910" extrusionOk="0">
                <a:moveTo>
                  <a:pt x="0" y="0"/>
                </a:moveTo>
                <a:lnTo>
                  <a:pt x="4588956" y="0"/>
                </a:lnTo>
                <a:lnTo>
                  <a:pt x="4588956" y="2610911"/>
                </a:lnTo>
                <a:lnTo>
                  <a:pt x="0" y="2610911"/>
                </a:lnTo>
                <a:lnTo>
                  <a:pt x="0" y="0"/>
                </a:lnTo>
                <a:close/>
              </a:path>
            </a:pathLst>
          </a:custGeom>
          <a:blipFill rotWithShape="1">
            <a:blip r:embed="rId12">
              <a:alphaModFix/>
            </a:blip>
            <a:stretch>
              <a:fillRect l="-23742" t="-5098" r="-20518" b="-28117"/>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9" name="Google Shape;489;p14"/>
          <p:cNvSpPr/>
          <p:nvPr/>
        </p:nvSpPr>
        <p:spPr>
          <a:xfrm>
            <a:off x="8718747" y="4512195"/>
            <a:ext cx="1770904" cy="126261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0" name="Google Shape;490;p14"/>
          <p:cNvSpPr txBox="1"/>
          <p:nvPr/>
        </p:nvSpPr>
        <p:spPr>
          <a:xfrm>
            <a:off x="4958113" y="1061017"/>
            <a:ext cx="8662841" cy="840551"/>
          </a:xfrm>
          <a:prstGeom prst="rect">
            <a:avLst/>
          </a:prstGeom>
          <a:noFill/>
          <a:ln>
            <a:noFill/>
          </a:ln>
        </p:spPr>
        <p:txBody>
          <a:bodyPr spcFirstLastPara="1" wrap="square" lIns="0" tIns="0" rIns="0" bIns="0" anchor="t" anchorCtr="0">
            <a:spAutoFit/>
          </a:bodyPr>
          <a:lstStyle/>
          <a:p>
            <a:pPr marL="0" marR="0" lvl="0" indent="0" algn="l" rtl="0">
              <a:lnSpc>
                <a:spcPct val="97999"/>
              </a:lnSpc>
              <a:spcBef>
                <a:spcPts val="0"/>
              </a:spcBef>
              <a:spcAft>
                <a:spcPts val="0"/>
              </a:spcAft>
              <a:buClr>
                <a:srgbClr val="000000"/>
              </a:buClr>
              <a:buSzPts val="6599"/>
              <a:buFont typeface="Arial"/>
              <a:buNone/>
            </a:pPr>
            <a:r>
              <a:rPr lang="en-US" sz="6599"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491" name="Google Shape;491;p14"/>
          <p:cNvSpPr txBox="1"/>
          <p:nvPr/>
        </p:nvSpPr>
        <p:spPr>
          <a:xfrm>
            <a:off x="11250871" y="3188334"/>
            <a:ext cx="43815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PARLAMENTO EUROPEO</a:t>
            </a:r>
            <a:endParaRPr sz="1400" b="0" i="0" u="none" strike="noStrike" cap="none">
              <a:solidFill>
                <a:srgbClr val="000000"/>
              </a:solidFill>
              <a:latin typeface="Arial"/>
              <a:ea typeface="Arial"/>
              <a:cs typeface="Arial"/>
              <a:sym typeface="Arial"/>
            </a:endParaRPr>
          </a:p>
        </p:txBody>
      </p:sp>
      <p:sp>
        <p:nvSpPr>
          <p:cNvPr id="492" name="Google Shape;492;p14"/>
          <p:cNvSpPr txBox="1"/>
          <p:nvPr/>
        </p:nvSpPr>
        <p:spPr>
          <a:xfrm>
            <a:off x="6591686" y="7214347"/>
            <a:ext cx="6025025" cy="2170466"/>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Clr>
                <a:srgbClr val="000000"/>
              </a:buClr>
              <a:buSzPts val="3099"/>
              <a:buFont typeface="Arial"/>
              <a:buNone/>
            </a:pPr>
            <a:r>
              <a:rPr lang="en-US" sz="3099" b="1" i="0" u="none" strike="noStrike" cap="none">
                <a:solidFill>
                  <a:srgbClr val="825209"/>
                </a:solidFill>
                <a:latin typeface="Arial"/>
                <a:ea typeface="Arial"/>
                <a:cs typeface="Arial"/>
                <a:sym typeface="Arial"/>
              </a:rPr>
              <a:t>I membri del Parlamento europeo sono eletti direttamente dai CITTADINI europei. </a:t>
            </a:r>
            <a:endParaRPr sz="1400" b="0" i="0" u="none" strike="noStrike" cap="none">
              <a:solidFill>
                <a:srgbClr val="000000"/>
              </a:solidFill>
              <a:latin typeface="Arial"/>
              <a:ea typeface="Arial"/>
              <a:cs typeface="Arial"/>
              <a:sym typeface="Arial"/>
            </a:endParaRPr>
          </a:p>
        </p:txBody>
      </p:sp>
      <p:sp>
        <p:nvSpPr>
          <p:cNvPr id="493" name="Google Shape;493;p14"/>
          <p:cNvSpPr txBox="1"/>
          <p:nvPr/>
        </p:nvSpPr>
        <p:spPr>
          <a:xfrm>
            <a:off x="4140089" y="3218279"/>
            <a:ext cx="3674864"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CITTADINI EUROPEI</a:t>
            </a:r>
            <a:endParaRPr sz="1400" b="0" i="0" u="none" strike="noStrike" cap="none">
              <a:solidFill>
                <a:srgbClr val="000000"/>
              </a:solidFill>
              <a:latin typeface="Arial"/>
              <a:ea typeface="Arial"/>
              <a:cs typeface="Arial"/>
              <a:sym typeface="Arial"/>
            </a:endParaRPr>
          </a:p>
        </p:txBody>
      </p:sp>
      <p:sp>
        <p:nvSpPr>
          <p:cNvPr id="494" name="Google Shape;494;p14"/>
          <p:cNvSpPr/>
          <p:nvPr/>
        </p:nvSpPr>
        <p:spPr>
          <a:xfrm>
            <a:off x="3724635" y="3841436"/>
            <a:ext cx="4434977" cy="2604128"/>
          </a:xfrm>
          <a:custGeom>
            <a:avLst/>
            <a:gdLst/>
            <a:ahLst/>
            <a:cxnLst/>
            <a:rect l="l" t="t" r="r" b="b"/>
            <a:pathLst>
              <a:path w="4434977" h="2604128" extrusionOk="0">
                <a:moveTo>
                  <a:pt x="0" y="0"/>
                </a:moveTo>
                <a:lnTo>
                  <a:pt x="4434977" y="0"/>
                </a:lnTo>
                <a:lnTo>
                  <a:pt x="4434977" y="2604128"/>
                </a:lnTo>
                <a:lnTo>
                  <a:pt x="0" y="2604128"/>
                </a:lnTo>
                <a:lnTo>
                  <a:pt x="0" y="0"/>
                </a:lnTo>
                <a:close/>
              </a:path>
            </a:pathLst>
          </a:custGeom>
          <a:blipFill rotWithShape="1">
            <a:blip r:embed="rId14">
              <a:alphaModFix/>
            </a:blip>
            <a:stretch>
              <a:fillRect l="-8362" r="-7873" b="-6596"/>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95" name="Google Shape;495;p14"/>
          <p:cNvGrpSpPr/>
          <p:nvPr/>
        </p:nvGrpSpPr>
        <p:grpSpPr>
          <a:xfrm rot="-7713192">
            <a:off x="-907442" y="7701452"/>
            <a:ext cx="8348020" cy="5877298"/>
            <a:chOff x="0" y="-39236"/>
            <a:chExt cx="3429000" cy="2414136"/>
          </a:xfrm>
        </p:grpSpPr>
        <p:sp>
          <p:nvSpPr>
            <p:cNvPr id="496" name="Google Shape;496;p14"/>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5">
                <a:alphaModFix/>
              </a:blip>
              <a:stretch>
                <a:fillRect l="-75196" t="-76171" r="-2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7" name="Google Shape;497;p1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04" name="Google Shape;504;p15"/>
          <p:cNvGrpSpPr/>
          <p:nvPr/>
        </p:nvGrpSpPr>
        <p:grpSpPr>
          <a:xfrm rot="1015533">
            <a:off x="11860654" y="-5150158"/>
            <a:ext cx="10325542" cy="7151394"/>
            <a:chOff x="0" y="0"/>
            <a:chExt cx="3429000" cy="2374900"/>
          </a:xfrm>
        </p:grpSpPr>
        <p:sp>
          <p:nvSpPr>
            <p:cNvPr id="505" name="Google Shape;505;p1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6" name="Google Shape;506;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07" name="Google Shape;507;p15"/>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8" name="Google Shape;508;p15"/>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9" name="Google Shape;509;p15"/>
          <p:cNvSpPr/>
          <p:nvPr/>
        </p:nvSpPr>
        <p:spPr>
          <a:xfrm>
            <a:off x="11046060" y="3981746"/>
            <a:ext cx="4868818" cy="2801621"/>
          </a:xfrm>
          <a:custGeom>
            <a:avLst/>
            <a:gdLst/>
            <a:ahLst/>
            <a:cxnLst/>
            <a:rect l="l" t="t" r="r" b="b"/>
            <a:pathLst>
              <a:path w="4868818" h="2801621" extrusionOk="0">
                <a:moveTo>
                  <a:pt x="0" y="0"/>
                </a:moveTo>
                <a:lnTo>
                  <a:pt x="4868818" y="0"/>
                </a:lnTo>
                <a:lnTo>
                  <a:pt x="4868818" y="2801621"/>
                </a:lnTo>
                <a:lnTo>
                  <a:pt x="0" y="2801621"/>
                </a:lnTo>
                <a:lnTo>
                  <a:pt x="0" y="0"/>
                </a:lnTo>
                <a:close/>
              </a:path>
            </a:pathLst>
          </a:custGeom>
          <a:blipFill rotWithShape="1">
            <a:blip r:embed="rId8">
              <a:alphaModFix/>
            </a:blip>
            <a:stretch>
              <a:fillRect t="-890" b="-892"/>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0" name="Google Shape;510;p15"/>
          <p:cNvSpPr txBox="1"/>
          <p:nvPr/>
        </p:nvSpPr>
        <p:spPr>
          <a:xfrm>
            <a:off x="11628154" y="3454035"/>
            <a:ext cx="3704630"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CONCILIO EUROPEO</a:t>
            </a:r>
            <a:endParaRPr sz="1400" b="0" i="0" u="none" strike="noStrike" cap="none">
              <a:solidFill>
                <a:srgbClr val="000000"/>
              </a:solidFill>
              <a:latin typeface="Arial"/>
              <a:ea typeface="Arial"/>
              <a:cs typeface="Arial"/>
              <a:sym typeface="Arial"/>
            </a:endParaRPr>
          </a:p>
        </p:txBody>
      </p:sp>
      <p:sp>
        <p:nvSpPr>
          <p:cNvPr id="511" name="Google Shape;511;p15"/>
          <p:cNvSpPr txBox="1"/>
          <p:nvPr/>
        </p:nvSpPr>
        <p:spPr>
          <a:xfrm>
            <a:off x="7078102" y="7488217"/>
            <a:ext cx="5041062" cy="1619033"/>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Clr>
                <a:srgbClr val="000000"/>
              </a:buClr>
              <a:buSzPts val="3099"/>
              <a:buFont typeface="Arial"/>
              <a:buNone/>
            </a:pPr>
            <a:r>
              <a:rPr lang="en-US" sz="3099" b="1" i="0" u="none" strike="noStrike" cap="none">
                <a:solidFill>
                  <a:srgbClr val="825209"/>
                </a:solidFill>
                <a:latin typeface="Arial"/>
                <a:ea typeface="Arial"/>
                <a:cs typeface="Arial"/>
                <a:sym typeface="Arial"/>
              </a:rPr>
              <a:t>Consiglio europeo, composto dai leader di ciascun Paese dell’UE.</a:t>
            </a:r>
            <a:endParaRPr sz="3099" b="1" i="0" u="none" strike="noStrike" cap="none">
              <a:solidFill>
                <a:srgbClr val="825209"/>
              </a:solidFill>
              <a:latin typeface="Arial"/>
              <a:ea typeface="Arial"/>
              <a:cs typeface="Arial"/>
              <a:sym typeface="Arial"/>
            </a:endParaRPr>
          </a:p>
        </p:txBody>
      </p:sp>
      <p:sp>
        <p:nvSpPr>
          <p:cNvPr id="512" name="Google Shape;512;p15"/>
          <p:cNvSpPr/>
          <p:nvPr/>
        </p:nvSpPr>
        <p:spPr>
          <a:xfrm>
            <a:off x="8713181" y="4886087"/>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3" name="Google Shape;513;p15"/>
          <p:cNvSpPr/>
          <p:nvPr/>
        </p:nvSpPr>
        <p:spPr>
          <a:xfrm rot="-172039">
            <a:off x="-32661" y="5818526"/>
            <a:ext cx="4279780" cy="1123442"/>
          </a:xfrm>
          <a:custGeom>
            <a:avLst/>
            <a:gdLst/>
            <a:ahLst/>
            <a:cxnLst/>
            <a:rect l="l" t="t" r="r" b="b"/>
            <a:pathLst>
              <a:path w="4279780" h="1123442" extrusionOk="0">
                <a:moveTo>
                  <a:pt x="0" y="0"/>
                </a:moveTo>
                <a:lnTo>
                  <a:pt x="4279781" y="0"/>
                </a:lnTo>
                <a:lnTo>
                  <a:pt x="4279781" y="1123443"/>
                </a:lnTo>
                <a:lnTo>
                  <a:pt x="0" y="112344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14" name="Google Shape;514;p15"/>
          <p:cNvGrpSpPr/>
          <p:nvPr/>
        </p:nvGrpSpPr>
        <p:grpSpPr>
          <a:xfrm>
            <a:off x="5149286" y="2083621"/>
            <a:ext cx="8280495" cy="182207"/>
            <a:chOff x="0" y="0"/>
            <a:chExt cx="11040660" cy="242943"/>
          </a:xfrm>
        </p:grpSpPr>
        <p:sp>
          <p:nvSpPr>
            <p:cNvPr id="515" name="Google Shape;515;p15"/>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1">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6" name="Google Shape;516;p15"/>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17" name="Google Shape;517;p15"/>
          <p:cNvSpPr txBox="1"/>
          <p:nvPr/>
        </p:nvSpPr>
        <p:spPr>
          <a:xfrm>
            <a:off x="4958113" y="1061017"/>
            <a:ext cx="8662841" cy="1990417"/>
          </a:xfrm>
          <a:prstGeom prst="rect">
            <a:avLst/>
          </a:prstGeom>
          <a:noFill/>
          <a:ln>
            <a:noFill/>
          </a:ln>
        </p:spPr>
        <p:txBody>
          <a:bodyPr spcFirstLastPara="1" wrap="square" lIns="0" tIns="0" rIns="0" bIns="0" anchor="t" anchorCtr="0">
            <a:spAutoFit/>
          </a:bodyPr>
          <a:lstStyle/>
          <a:p>
            <a:pPr marL="0" marR="0" lvl="0" indent="0" algn="ctr" rtl="0">
              <a:lnSpc>
                <a:spcPct val="97999"/>
              </a:lnSpc>
              <a:spcBef>
                <a:spcPts val="0"/>
              </a:spcBef>
              <a:spcAft>
                <a:spcPts val="0"/>
              </a:spcAft>
              <a:buClr>
                <a:srgbClr val="000000"/>
              </a:buClr>
              <a:buSzPts val="6599"/>
              <a:buFont typeface="Arial"/>
              <a:buNone/>
            </a:pPr>
            <a:r>
              <a:rPr lang="en-US" sz="6599"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grpSp>
        <p:nvGrpSpPr>
          <p:cNvPr id="518" name="Google Shape;518;p15"/>
          <p:cNvGrpSpPr/>
          <p:nvPr/>
        </p:nvGrpSpPr>
        <p:grpSpPr>
          <a:xfrm>
            <a:off x="-247318" y="5844"/>
            <a:ext cx="5205735" cy="7529998"/>
            <a:chOff x="0" y="1"/>
            <a:chExt cx="6940980" cy="10039998"/>
          </a:xfrm>
        </p:grpSpPr>
        <p:sp>
          <p:nvSpPr>
            <p:cNvPr id="519" name="Google Shape;519;p15"/>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20" name="Google Shape;520;p15"/>
            <p:cNvGrpSpPr/>
            <p:nvPr/>
          </p:nvGrpSpPr>
          <p:grpSpPr>
            <a:xfrm rot="-173233">
              <a:off x="226834" y="157564"/>
              <a:ext cx="6487312" cy="9170187"/>
              <a:chOff x="0" y="0"/>
              <a:chExt cx="3267456" cy="4618736"/>
            </a:xfrm>
          </p:grpSpPr>
          <p:sp>
            <p:nvSpPr>
              <p:cNvPr id="521" name="Google Shape;521;p15"/>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2">
                  <a:alphaModFix amt="30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2" name="Google Shape;522;p15"/>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3">
                  <a:alphaModFix amt="30000"/>
                </a:blip>
                <a:stretch>
                  <a:fillRect l="-13747" r="-638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23" name="Google Shape;523;p15"/>
          <p:cNvSpPr txBox="1"/>
          <p:nvPr/>
        </p:nvSpPr>
        <p:spPr>
          <a:xfrm>
            <a:off x="3293532" y="3393176"/>
            <a:ext cx="51318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LEADER DEI PAESI EUROPEI</a:t>
            </a:r>
            <a:endParaRPr sz="1400" b="0" i="0" u="none" strike="noStrike" cap="none">
              <a:solidFill>
                <a:srgbClr val="000000"/>
              </a:solidFill>
              <a:latin typeface="Arial"/>
              <a:ea typeface="Arial"/>
              <a:cs typeface="Arial"/>
              <a:sym typeface="Arial"/>
            </a:endParaRPr>
          </a:p>
        </p:txBody>
      </p:sp>
      <p:grpSp>
        <p:nvGrpSpPr>
          <p:cNvPr id="524" name="Google Shape;524;p15"/>
          <p:cNvGrpSpPr/>
          <p:nvPr/>
        </p:nvGrpSpPr>
        <p:grpSpPr>
          <a:xfrm>
            <a:off x="3293519" y="3981746"/>
            <a:ext cx="4858302" cy="2801621"/>
            <a:chOff x="0" y="0"/>
            <a:chExt cx="6477736" cy="3735495"/>
          </a:xfrm>
        </p:grpSpPr>
        <p:sp>
          <p:nvSpPr>
            <p:cNvPr id="525" name="Google Shape;525;p15"/>
            <p:cNvSpPr/>
            <p:nvPr/>
          </p:nvSpPr>
          <p:spPr>
            <a:xfrm>
              <a:off x="0" y="0"/>
              <a:ext cx="6477736" cy="3735495"/>
            </a:xfrm>
            <a:custGeom>
              <a:avLst/>
              <a:gdLst/>
              <a:ahLst/>
              <a:cxnLst/>
              <a:rect l="l" t="t" r="r" b="b"/>
              <a:pathLst>
                <a:path w="6477736" h="3735495" extrusionOk="0">
                  <a:moveTo>
                    <a:pt x="0" y="0"/>
                  </a:moveTo>
                  <a:lnTo>
                    <a:pt x="6477736" y="0"/>
                  </a:lnTo>
                  <a:lnTo>
                    <a:pt x="6477736" y="3735495"/>
                  </a:lnTo>
                  <a:lnTo>
                    <a:pt x="0" y="3735495"/>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26" name="Google Shape;526;p15"/>
            <p:cNvGrpSpPr/>
            <p:nvPr/>
          </p:nvGrpSpPr>
          <p:grpSpPr>
            <a:xfrm>
              <a:off x="2252385" y="1031656"/>
              <a:ext cx="1972967" cy="1494846"/>
              <a:chOff x="0" y="-38100"/>
              <a:chExt cx="423882" cy="321160"/>
            </a:xfrm>
          </p:grpSpPr>
          <p:sp>
            <p:nvSpPr>
              <p:cNvPr id="527" name="Google Shape;527;p15"/>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8" name="Google Shape;528;p15"/>
              <p:cNvSpPr txBox="1"/>
              <p:nvPr/>
            </p:nvSpPr>
            <p:spPr>
              <a:xfrm>
                <a:off x="0" y="-38100"/>
                <a:ext cx="423882" cy="321160"/>
              </a:xfrm>
              <a:prstGeom prst="rect">
                <a:avLst/>
              </a:prstGeom>
              <a:noFill/>
              <a:ln>
                <a:noFill/>
              </a:ln>
            </p:spPr>
            <p:txBody>
              <a:bodyPr spcFirstLastPara="1" wrap="square" lIns="50800" tIns="50800" rIns="50800" bIns="50800" anchor="ctr" anchorCtr="0">
                <a:noAutofit/>
              </a:bodyPr>
              <a:lstStyle/>
              <a:p>
                <a:pPr marL="0" marR="0" lvl="0" indent="0" algn="ctr" rtl="0">
                  <a:lnSpc>
                    <a:spcPct val="163277"/>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29" name="Google Shape;529;p15"/>
            <p:cNvSpPr/>
            <p:nvPr/>
          </p:nvSpPr>
          <p:spPr>
            <a:xfrm>
              <a:off x="2034227" y="831893"/>
              <a:ext cx="2409282" cy="2057364"/>
            </a:xfrm>
            <a:custGeom>
              <a:avLst/>
              <a:gdLst/>
              <a:ahLst/>
              <a:cxnLst/>
              <a:rect l="l" t="t" r="r" b="b"/>
              <a:pathLst>
                <a:path w="2409282" h="2057364" extrusionOk="0">
                  <a:moveTo>
                    <a:pt x="0" y="0"/>
                  </a:moveTo>
                  <a:lnTo>
                    <a:pt x="2409282" y="0"/>
                  </a:lnTo>
                  <a:lnTo>
                    <a:pt x="2409282" y="2057365"/>
                  </a:lnTo>
                  <a:lnTo>
                    <a:pt x="0" y="2057365"/>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30" name="Google Shape;530;p15"/>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10">
              <a:alphaModFix/>
            </a:blip>
            <a:stretch>
              <a:fillRect l="-1755" r="-1754" b="-238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1" name="Google Shape;531;p15"/>
          <p:cNvGrpSpPr/>
          <p:nvPr/>
        </p:nvGrpSpPr>
        <p:grpSpPr>
          <a:xfrm rot="-7713192">
            <a:off x="-907442" y="7701452"/>
            <a:ext cx="8348020" cy="5877298"/>
            <a:chOff x="0" y="-39236"/>
            <a:chExt cx="3429000" cy="2414136"/>
          </a:xfrm>
        </p:grpSpPr>
        <p:sp>
          <p:nvSpPr>
            <p:cNvPr id="532" name="Google Shape;532;p15"/>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6">
                <a:alphaModFix/>
              </a:blip>
              <a:stretch>
                <a:fillRect l="-75196" t="-76171" r="-2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p1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40" name="Google Shape;540;p16"/>
          <p:cNvGrpSpPr/>
          <p:nvPr/>
        </p:nvGrpSpPr>
        <p:grpSpPr>
          <a:xfrm rot="1015533">
            <a:off x="11860654" y="-5150158"/>
            <a:ext cx="10325542" cy="7151394"/>
            <a:chOff x="0" y="0"/>
            <a:chExt cx="3429000" cy="2374900"/>
          </a:xfrm>
        </p:grpSpPr>
        <p:sp>
          <p:nvSpPr>
            <p:cNvPr id="541" name="Google Shape;541;p1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43" name="Google Shape;543;p16"/>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16"/>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16"/>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8">
              <a:alphaModFix/>
            </a:blip>
            <a:stretch>
              <a:fillRect l="-1755" r="-1754" b="-238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46" name="Google Shape;546;p16"/>
          <p:cNvGrpSpPr/>
          <p:nvPr/>
        </p:nvGrpSpPr>
        <p:grpSpPr>
          <a:xfrm>
            <a:off x="-247318" y="5844"/>
            <a:ext cx="5205735" cy="7529998"/>
            <a:chOff x="0" y="1"/>
            <a:chExt cx="6940980" cy="10039998"/>
          </a:xfrm>
        </p:grpSpPr>
        <p:sp>
          <p:nvSpPr>
            <p:cNvPr id="547" name="Google Shape;547;p16"/>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48" name="Google Shape;548;p16"/>
            <p:cNvGrpSpPr/>
            <p:nvPr/>
          </p:nvGrpSpPr>
          <p:grpSpPr>
            <a:xfrm rot="-173233">
              <a:off x="226834" y="157564"/>
              <a:ext cx="6487312" cy="9170187"/>
              <a:chOff x="0" y="0"/>
              <a:chExt cx="3267456" cy="4618736"/>
            </a:xfrm>
          </p:grpSpPr>
          <p:sp>
            <p:nvSpPr>
              <p:cNvPr id="549" name="Google Shape;549;p16"/>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9">
                  <a:alphaModFix amt="30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16"/>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0">
                  <a:alphaModFix amt="30000"/>
                </a:blip>
                <a:stretch>
                  <a:fillRect l="-13747" r="-638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51" name="Google Shape;551;p16"/>
          <p:cNvGrpSpPr/>
          <p:nvPr/>
        </p:nvGrpSpPr>
        <p:grpSpPr>
          <a:xfrm rot="-7713192">
            <a:off x="-907442" y="7701452"/>
            <a:ext cx="8348020" cy="5877298"/>
            <a:chOff x="0" y="-39236"/>
            <a:chExt cx="3429000" cy="2414136"/>
          </a:xfrm>
        </p:grpSpPr>
        <p:sp>
          <p:nvSpPr>
            <p:cNvPr id="552" name="Google Shape;552;p16"/>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1">
                <a:alphaModFix/>
              </a:blip>
              <a:stretch>
                <a:fillRect l="-75196" t="-76171" r="-2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3" name="Google Shape;553;p1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54" name="Google Shape;554;p16"/>
          <p:cNvSpPr txBox="1"/>
          <p:nvPr/>
        </p:nvSpPr>
        <p:spPr>
          <a:xfrm>
            <a:off x="5594706" y="7387337"/>
            <a:ext cx="7536739" cy="2170466"/>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Clr>
                <a:srgbClr val="000000"/>
              </a:buClr>
              <a:buSzPts val="3099"/>
              <a:buFont typeface="Arial"/>
              <a:buNone/>
            </a:pPr>
            <a:r>
              <a:rPr lang="en-US" sz="3099" b="1" i="0" u="none" strike="noStrike" cap="none">
                <a:solidFill>
                  <a:srgbClr val="825209"/>
                </a:solidFill>
                <a:latin typeface="Arial"/>
                <a:ea typeface="Arial"/>
                <a:cs typeface="Arial"/>
                <a:sym typeface="Arial"/>
              </a:rPr>
              <a:t>Il Consiglio dell'Unione Europea, chiamato anche Consiglio dei Ministri, rappresenta i governi di ogni paese dell'UE.</a:t>
            </a:r>
            <a:endParaRPr sz="3099" b="1" i="0" u="none" strike="noStrike" cap="none">
              <a:solidFill>
                <a:srgbClr val="825209"/>
              </a:solidFill>
              <a:latin typeface="Arial"/>
              <a:ea typeface="Arial"/>
              <a:cs typeface="Arial"/>
              <a:sym typeface="Arial"/>
            </a:endParaRPr>
          </a:p>
        </p:txBody>
      </p:sp>
      <p:sp>
        <p:nvSpPr>
          <p:cNvPr id="555" name="Google Shape;555;p16"/>
          <p:cNvSpPr/>
          <p:nvPr/>
        </p:nvSpPr>
        <p:spPr>
          <a:xfrm>
            <a:off x="8477624" y="4888490"/>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56" name="Google Shape;556;p16"/>
          <p:cNvGrpSpPr/>
          <p:nvPr/>
        </p:nvGrpSpPr>
        <p:grpSpPr>
          <a:xfrm>
            <a:off x="5149286" y="2083621"/>
            <a:ext cx="8280495" cy="182207"/>
            <a:chOff x="0" y="0"/>
            <a:chExt cx="11040660" cy="242943"/>
          </a:xfrm>
        </p:grpSpPr>
        <p:sp>
          <p:nvSpPr>
            <p:cNvPr id="557" name="Google Shape;557;p16"/>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16"/>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59" name="Google Shape;559;p16"/>
          <p:cNvSpPr/>
          <p:nvPr/>
        </p:nvSpPr>
        <p:spPr>
          <a:xfrm>
            <a:off x="2720135" y="3970610"/>
            <a:ext cx="4858302" cy="2801621"/>
          </a:xfrm>
          <a:custGeom>
            <a:avLst/>
            <a:gdLst/>
            <a:ahLst/>
            <a:cxnLst/>
            <a:rect l="l" t="t" r="r" b="b"/>
            <a:pathLst>
              <a:path w="4858302" h="2801621" extrusionOk="0">
                <a:moveTo>
                  <a:pt x="0" y="0"/>
                </a:moveTo>
                <a:lnTo>
                  <a:pt x="4858302" y="0"/>
                </a:lnTo>
                <a:lnTo>
                  <a:pt x="4858302" y="2801621"/>
                </a:lnTo>
                <a:lnTo>
                  <a:pt x="0" y="2801621"/>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60" name="Google Shape;560;p16"/>
          <p:cNvGrpSpPr/>
          <p:nvPr/>
        </p:nvGrpSpPr>
        <p:grpSpPr>
          <a:xfrm>
            <a:off x="4409423" y="4755487"/>
            <a:ext cx="1479725" cy="1121135"/>
            <a:chOff x="0" y="-38100"/>
            <a:chExt cx="423882" cy="321160"/>
          </a:xfrm>
        </p:grpSpPr>
        <p:sp>
          <p:nvSpPr>
            <p:cNvPr id="561" name="Google Shape;561;p16"/>
            <p:cNvSpPr/>
            <p:nvPr/>
          </p:nvSpPr>
          <p:spPr>
            <a:xfrm>
              <a:off x="0" y="0"/>
              <a:ext cx="423882" cy="283060"/>
            </a:xfrm>
            <a:custGeom>
              <a:avLst/>
              <a:gdLst/>
              <a:ahLst/>
              <a:cxnLst/>
              <a:rect l="l" t="t" r="r" b="b"/>
              <a:pathLst>
                <a:path w="423882" h="283060" extrusionOk="0">
                  <a:moveTo>
                    <a:pt x="0" y="0"/>
                  </a:moveTo>
                  <a:lnTo>
                    <a:pt x="423882" y="0"/>
                  </a:lnTo>
                  <a:lnTo>
                    <a:pt x="423882" y="283060"/>
                  </a:lnTo>
                  <a:lnTo>
                    <a:pt x="0" y="2830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16"/>
            <p:cNvSpPr txBox="1"/>
            <p:nvPr/>
          </p:nvSpPr>
          <p:spPr>
            <a:xfrm>
              <a:off x="0" y="-38100"/>
              <a:ext cx="423882" cy="321160"/>
            </a:xfrm>
            <a:prstGeom prst="rect">
              <a:avLst/>
            </a:prstGeom>
            <a:noFill/>
            <a:ln>
              <a:noFill/>
            </a:ln>
          </p:spPr>
          <p:txBody>
            <a:bodyPr spcFirstLastPara="1" wrap="square" lIns="46700" tIns="46700" rIns="46700" bIns="46700" anchor="ctr" anchorCtr="0">
              <a:noAutofit/>
            </a:bodyPr>
            <a:lstStyle/>
            <a:p>
              <a:pPr marL="0" marR="0" lvl="0" indent="0" algn="ctr" rtl="0">
                <a:lnSpc>
                  <a:spcPct val="163277"/>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63" name="Google Shape;563;p16"/>
          <p:cNvSpPr/>
          <p:nvPr/>
        </p:nvSpPr>
        <p:spPr>
          <a:xfrm>
            <a:off x="11253074" y="3924230"/>
            <a:ext cx="3061065" cy="2891607"/>
          </a:xfrm>
          <a:custGeom>
            <a:avLst/>
            <a:gdLst/>
            <a:ahLst/>
            <a:cxnLst/>
            <a:rect l="l" t="t" r="r" b="b"/>
            <a:pathLst>
              <a:path w="3061065" h="2891607" extrusionOk="0">
                <a:moveTo>
                  <a:pt x="0" y="0"/>
                </a:moveTo>
                <a:lnTo>
                  <a:pt x="3061065" y="0"/>
                </a:lnTo>
                <a:lnTo>
                  <a:pt x="3061065" y="2891607"/>
                </a:lnTo>
                <a:lnTo>
                  <a:pt x="0" y="2891607"/>
                </a:lnTo>
                <a:lnTo>
                  <a:pt x="0" y="0"/>
                </a:lnTo>
                <a:close/>
              </a:path>
            </a:pathLst>
          </a:custGeom>
          <a:blipFill rotWithShape="1">
            <a:blip r:embed="rId15">
              <a:alphaModFix/>
            </a:blip>
            <a:stretch>
              <a:fillRect t="-890" b="-892"/>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16"/>
          <p:cNvSpPr txBox="1"/>
          <p:nvPr/>
        </p:nvSpPr>
        <p:spPr>
          <a:xfrm>
            <a:off x="9771951" y="3275649"/>
            <a:ext cx="6517200" cy="4308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CONSIGLIO DELL'UNIONE EUROPEA</a:t>
            </a:r>
            <a:endParaRPr sz="1400" b="0" i="0" u="none" strike="noStrike" cap="none">
              <a:solidFill>
                <a:srgbClr val="000000"/>
              </a:solidFill>
              <a:latin typeface="Arial"/>
              <a:ea typeface="Arial"/>
              <a:cs typeface="Arial"/>
              <a:sym typeface="Arial"/>
            </a:endParaRPr>
          </a:p>
        </p:txBody>
      </p:sp>
      <p:sp>
        <p:nvSpPr>
          <p:cNvPr id="565" name="Google Shape;565;p16"/>
          <p:cNvSpPr txBox="1"/>
          <p:nvPr/>
        </p:nvSpPr>
        <p:spPr>
          <a:xfrm>
            <a:off x="4958113" y="1061017"/>
            <a:ext cx="8662841" cy="1990417"/>
          </a:xfrm>
          <a:prstGeom prst="rect">
            <a:avLst/>
          </a:prstGeom>
          <a:noFill/>
          <a:ln>
            <a:noFill/>
          </a:ln>
        </p:spPr>
        <p:txBody>
          <a:bodyPr spcFirstLastPara="1" wrap="square" lIns="0" tIns="0" rIns="0" bIns="0" anchor="t" anchorCtr="0">
            <a:spAutoFit/>
          </a:bodyPr>
          <a:lstStyle/>
          <a:p>
            <a:pPr marL="0" marR="0" lvl="0" indent="0" algn="ctr" rtl="0">
              <a:lnSpc>
                <a:spcPct val="97999"/>
              </a:lnSpc>
              <a:spcBef>
                <a:spcPts val="0"/>
              </a:spcBef>
              <a:spcAft>
                <a:spcPts val="0"/>
              </a:spcAft>
              <a:buClr>
                <a:srgbClr val="000000"/>
              </a:buClr>
              <a:buSzPts val="6599"/>
              <a:buFont typeface="Arial"/>
              <a:buNone/>
            </a:pPr>
            <a:r>
              <a:rPr lang="en-US" sz="6599"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566" name="Google Shape;566;p16"/>
          <p:cNvSpPr txBox="1"/>
          <p:nvPr/>
        </p:nvSpPr>
        <p:spPr>
          <a:xfrm>
            <a:off x="2579674" y="3140811"/>
            <a:ext cx="5252123" cy="60305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GOVERNI DEI PAESI EUROPEI</a:t>
            </a:r>
            <a:endParaRPr sz="1400" b="0" i="0" u="none" strike="noStrike" cap="none">
              <a:solidFill>
                <a:srgbClr val="000000"/>
              </a:solidFill>
              <a:latin typeface="Arial"/>
              <a:ea typeface="Arial"/>
              <a:cs typeface="Arial"/>
              <a:sym typeface="Arial"/>
            </a:endParaRPr>
          </a:p>
        </p:txBody>
      </p:sp>
      <p:sp>
        <p:nvSpPr>
          <p:cNvPr id="567" name="Google Shape;567;p16"/>
          <p:cNvSpPr txBox="1"/>
          <p:nvPr/>
        </p:nvSpPr>
        <p:spPr>
          <a:xfrm>
            <a:off x="4045054" y="4652909"/>
            <a:ext cx="2208463" cy="1364045"/>
          </a:xfrm>
          <a:prstGeom prst="rect">
            <a:avLst/>
          </a:prstGeom>
          <a:noFill/>
          <a:ln>
            <a:noFill/>
          </a:ln>
        </p:spPr>
        <p:txBody>
          <a:bodyPr spcFirstLastPara="1" wrap="square" lIns="0" tIns="0" rIns="0" bIns="0" anchor="t" anchorCtr="0">
            <a:spAutoFit/>
          </a:bodyPr>
          <a:lstStyle/>
          <a:p>
            <a:pPr marL="0" marR="0" lvl="0" indent="0" algn="ctr" rtl="0">
              <a:lnSpc>
                <a:spcPct val="135016"/>
              </a:lnSpc>
              <a:spcBef>
                <a:spcPts val="0"/>
              </a:spcBef>
              <a:spcAft>
                <a:spcPts val="0"/>
              </a:spcAft>
              <a:buClr>
                <a:srgbClr val="000000"/>
              </a:buClr>
              <a:buSzPts val="6951"/>
              <a:buFont typeface="Arial"/>
              <a:buNone/>
            </a:pPr>
            <a:r>
              <a:rPr lang="en-US" sz="6951" b="1" i="0" u="none" strike="noStrike" cap="none">
                <a:solidFill>
                  <a:srgbClr val="1F38DB"/>
                </a:solidFill>
                <a:latin typeface="Arial"/>
                <a:ea typeface="Arial"/>
                <a:cs typeface="Arial"/>
                <a:sym typeface="Arial"/>
              </a:rPr>
              <a:t>GOV</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1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74" name="Google Shape;574;p17"/>
          <p:cNvGrpSpPr/>
          <p:nvPr/>
        </p:nvGrpSpPr>
        <p:grpSpPr>
          <a:xfrm rot="1015533">
            <a:off x="11860654" y="-5150158"/>
            <a:ext cx="10325542" cy="7151394"/>
            <a:chOff x="0" y="0"/>
            <a:chExt cx="3429000" cy="2374900"/>
          </a:xfrm>
        </p:grpSpPr>
        <p:sp>
          <p:nvSpPr>
            <p:cNvPr id="575" name="Google Shape;575;p1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77" name="Google Shape;577;p17"/>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17"/>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9" name="Google Shape;579;p17"/>
          <p:cNvSpPr/>
          <p:nvPr/>
        </p:nvSpPr>
        <p:spPr>
          <a:xfrm>
            <a:off x="8886498" y="4449574"/>
            <a:ext cx="1770904" cy="1262611"/>
          </a:xfrm>
          <a:custGeom>
            <a:avLst/>
            <a:gdLst/>
            <a:ahLst/>
            <a:cxnLst/>
            <a:rect l="l" t="t" r="r" b="b"/>
            <a:pathLst>
              <a:path w="1770904" h="1262611" extrusionOk="0">
                <a:moveTo>
                  <a:pt x="0" y="0"/>
                </a:moveTo>
                <a:lnTo>
                  <a:pt x="1770904" y="0"/>
                </a:lnTo>
                <a:lnTo>
                  <a:pt x="1770904" y="1262611"/>
                </a:lnTo>
                <a:lnTo>
                  <a:pt x="0" y="126261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0" name="Google Shape;580;p17"/>
          <p:cNvGrpSpPr/>
          <p:nvPr/>
        </p:nvGrpSpPr>
        <p:grpSpPr>
          <a:xfrm>
            <a:off x="-247318" y="5844"/>
            <a:ext cx="5205735" cy="7529998"/>
            <a:chOff x="0" y="1"/>
            <a:chExt cx="6940980" cy="10039998"/>
          </a:xfrm>
        </p:grpSpPr>
        <p:sp>
          <p:nvSpPr>
            <p:cNvPr id="581" name="Google Shape;581;p17"/>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2" name="Google Shape;582;p17"/>
            <p:cNvGrpSpPr/>
            <p:nvPr/>
          </p:nvGrpSpPr>
          <p:grpSpPr>
            <a:xfrm rot="-173233">
              <a:off x="226834" y="157564"/>
              <a:ext cx="6487312" cy="9170187"/>
              <a:chOff x="0" y="0"/>
              <a:chExt cx="3267456" cy="4618736"/>
            </a:xfrm>
          </p:grpSpPr>
          <p:sp>
            <p:nvSpPr>
              <p:cNvPr id="583" name="Google Shape;583;p17"/>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4" name="Google Shape;584;p17"/>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47" r="-638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85" name="Google Shape;585;p17"/>
          <p:cNvSpPr/>
          <p:nvPr/>
        </p:nvSpPr>
        <p:spPr>
          <a:xfrm rot="-2271635">
            <a:off x="-870181" y="6939755"/>
            <a:ext cx="4279780" cy="1123442"/>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p17"/>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5" r="-1754" b="-238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7" name="Google Shape;587;p17"/>
          <p:cNvGrpSpPr/>
          <p:nvPr/>
        </p:nvGrpSpPr>
        <p:grpSpPr>
          <a:xfrm rot="-7713192">
            <a:off x="-907442" y="7701452"/>
            <a:ext cx="8348020" cy="5877298"/>
            <a:chOff x="0" y="-39236"/>
            <a:chExt cx="3429000" cy="2414136"/>
          </a:xfrm>
        </p:grpSpPr>
        <p:sp>
          <p:nvSpPr>
            <p:cNvPr id="588" name="Google Shape;588;p17"/>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196" t="-76171" r="-2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p1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90" name="Google Shape;590;p17"/>
          <p:cNvGrpSpPr/>
          <p:nvPr/>
        </p:nvGrpSpPr>
        <p:grpSpPr>
          <a:xfrm>
            <a:off x="5149286" y="2083621"/>
            <a:ext cx="8280495" cy="182207"/>
            <a:chOff x="0" y="0"/>
            <a:chExt cx="11040660" cy="242943"/>
          </a:xfrm>
        </p:grpSpPr>
        <p:sp>
          <p:nvSpPr>
            <p:cNvPr id="591" name="Google Shape;591;p17"/>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p17"/>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93" name="Google Shape;593;p17"/>
          <p:cNvSpPr/>
          <p:nvPr/>
        </p:nvSpPr>
        <p:spPr>
          <a:xfrm>
            <a:off x="11057820" y="3778008"/>
            <a:ext cx="5126267" cy="2923976"/>
          </a:xfrm>
          <a:custGeom>
            <a:avLst/>
            <a:gdLst/>
            <a:ahLst/>
            <a:cxnLst/>
            <a:rect l="l" t="t" r="r" b="b"/>
            <a:pathLst>
              <a:path w="5126267" h="2923976" extrusionOk="0">
                <a:moveTo>
                  <a:pt x="0" y="0"/>
                </a:moveTo>
                <a:lnTo>
                  <a:pt x="5126268" y="0"/>
                </a:lnTo>
                <a:lnTo>
                  <a:pt x="5126268" y="2923976"/>
                </a:lnTo>
                <a:lnTo>
                  <a:pt x="0" y="2923976"/>
                </a:lnTo>
                <a:lnTo>
                  <a:pt x="0" y="0"/>
                </a:lnTo>
                <a:close/>
              </a:path>
            </a:pathLst>
          </a:custGeom>
          <a:blipFill rotWithShape="1">
            <a:blip r:embed="rId14">
              <a:alphaModFix/>
            </a:blip>
            <a:stretch>
              <a:fillRect l="-6192" r="-4938" b="-3494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17"/>
          <p:cNvSpPr/>
          <p:nvPr/>
        </p:nvSpPr>
        <p:spPr>
          <a:xfrm>
            <a:off x="3500869" y="8703347"/>
            <a:ext cx="1543342" cy="1583653"/>
          </a:xfrm>
          <a:custGeom>
            <a:avLst/>
            <a:gdLst/>
            <a:ahLst/>
            <a:cxnLst/>
            <a:rect l="l" t="t" r="r" b="b"/>
            <a:pathLst>
              <a:path w="1543342" h="1583653" extrusionOk="0">
                <a:moveTo>
                  <a:pt x="0" y="0"/>
                </a:moveTo>
                <a:lnTo>
                  <a:pt x="1543342" y="0"/>
                </a:lnTo>
                <a:lnTo>
                  <a:pt x="1543342" y="1583653"/>
                </a:lnTo>
                <a:lnTo>
                  <a:pt x="0" y="1583653"/>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p17"/>
          <p:cNvSpPr/>
          <p:nvPr/>
        </p:nvSpPr>
        <p:spPr>
          <a:xfrm>
            <a:off x="3726245" y="3844134"/>
            <a:ext cx="4760203" cy="2820111"/>
          </a:xfrm>
          <a:custGeom>
            <a:avLst/>
            <a:gdLst/>
            <a:ahLst/>
            <a:cxnLst/>
            <a:rect l="l" t="t" r="r" b="b"/>
            <a:pathLst>
              <a:path w="4760203" h="2820111" extrusionOk="0">
                <a:moveTo>
                  <a:pt x="0" y="0"/>
                </a:moveTo>
                <a:lnTo>
                  <a:pt x="4760203" y="0"/>
                </a:lnTo>
                <a:lnTo>
                  <a:pt x="4760203" y="2820112"/>
                </a:lnTo>
                <a:lnTo>
                  <a:pt x="0" y="2820112"/>
                </a:lnTo>
                <a:lnTo>
                  <a:pt x="0" y="0"/>
                </a:lnTo>
                <a:close/>
              </a:path>
            </a:pathLst>
          </a:custGeom>
          <a:blipFill rotWithShape="1">
            <a:blip r:embed="rId16">
              <a:alphaModFix/>
            </a:blip>
            <a:stretch>
              <a:fillRect t="-58033" b="-12965"/>
            </a:stretch>
          </a:blipFill>
          <a:ln w="38100" cap="sq" cmpd="sng">
            <a:solidFill>
              <a:srgbClr val="825209"/>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6" name="Google Shape;596;p17"/>
          <p:cNvSpPr txBox="1"/>
          <p:nvPr/>
        </p:nvSpPr>
        <p:spPr>
          <a:xfrm>
            <a:off x="6057296" y="6978209"/>
            <a:ext cx="7555718" cy="2721899"/>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Clr>
                <a:srgbClr val="000000"/>
              </a:buClr>
              <a:buSzPts val="3099"/>
              <a:buFont typeface="Arial"/>
              <a:buNone/>
            </a:pPr>
            <a:r>
              <a:rPr lang="en-US" sz="3099" b="1" i="0" u="none" strike="noStrike" cap="none">
                <a:solidFill>
                  <a:srgbClr val="825209"/>
                </a:solidFill>
                <a:latin typeface="Arial"/>
                <a:ea typeface="Arial"/>
                <a:cs typeface="Arial"/>
                <a:sym typeface="Arial"/>
              </a:rPr>
              <a:t>Ogni Paese sceglie il proprio Commissario, che farà parte della Commissione europea, e poi tutti vengono approvati dal Parlamento europeo.</a:t>
            </a:r>
            <a:endParaRPr sz="3099" b="1" i="0" u="none" strike="noStrike" cap="none">
              <a:solidFill>
                <a:srgbClr val="825209"/>
              </a:solidFill>
              <a:latin typeface="Arial"/>
              <a:ea typeface="Arial"/>
              <a:cs typeface="Arial"/>
              <a:sym typeface="Arial"/>
            </a:endParaRPr>
          </a:p>
        </p:txBody>
      </p:sp>
      <p:sp>
        <p:nvSpPr>
          <p:cNvPr id="597" name="Google Shape;597;p17"/>
          <p:cNvSpPr txBox="1"/>
          <p:nvPr/>
        </p:nvSpPr>
        <p:spPr>
          <a:xfrm>
            <a:off x="11388353" y="3080143"/>
            <a:ext cx="4465201"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COMMISSIONE EUROPEA</a:t>
            </a:r>
            <a:endParaRPr sz="1400" b="0" i="0" u="none" strike="noStrike" cap="none">
              <a:solidFill>
                <a:srgbClr val="000000"/>
              </a:solidFill>
              <a:latin typeface="Arial"/>
              <a:ea typeface="Arial"/>
              <a:cs typeface="Arial"/>
              <a:sym typeface="Arial"/>
            </a:endParaRPr>
          </a:p>
        </p:txBody>
      </p:sp>
      <p:sp>
        <p:nvSpPr>
          <p:cNvPr id="598" name="Google Shape;598;p17"/>
          <p:cNvSpPr txBox="1"/>
          <p:nvPr/>
        </p:nvSpPr>
        <p:spPr>
          <a:xfrm>
            <a:off x="4958113" y="1061017"/>
            <a:ext cx="8662841" cy="1990417"/>
          </a:xfrm>
          <a:prstGeom prst="rect">
            <a:avLst/>
          </a:prstGeom>
          <a:noFill/>
          <a:ln>
            <a:noFill/>
          </a:ln>
        </p:spPr>
        <p:txBody>
          <a:bodyPr spcFirstLastPara="1" wrap="square" lIns="0" tIns="0" rIns="0" bIns="0" anchor="t" anchorCtr="0">
            <a:spAutoFit/>
          </a:bodyPr>
          <a:lstStyle/>
          <a:p>
            <a:pPr marL="0" marR="0" lvl="0" indent="0" algn="ctr" rtl="0">
              <a:lnSpc>
                <a:spcPct val="97999"/>
              </a:lnSpc>
              <a:spcBef>
                <a:spcPts val="0"/>
              </a:spcBef>
              <a:spcAft>
                <a:spcPts val="0"/>
              </a:spcAft>
              <a:buClr>
                <a:srgbClr val="000000"/>
              </a:buClr>
              <a:buSzPts val="6599"/>
              <a:buFont typeface="Arial"/>
              <a:buNone/>
            </a:pPr>
            <a:r>
              <a:rPr lang="en-US" sz="6599"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599" name="Google Shape;599;p17"/>
          <p:cNvSpPr txBox="1"/>
          <p:nvPr/>
        </p:nvSpPr>
        <p:spPr>
          <a:xfrm rot="-2488153">
            <a:off x="376120" y="7704403"/>
            <a:ext cx="3571208" cy="1962204"/>
          </a:xfrm>
          <a:prstGeom prst="rect">
            <a:avLst/>
          </a:prstGeom>
          <a:noFill/>
          <a:ln>
            <a:noFill/>
          </a:ln>
        </p:spPr>
        <p:txBody>
          <a:bodyPr spcFirstLastPara="1" wrap="square" lIns="0" tIns="0" rIns="0" bIns="0" anchor="t" anchorCtr="0">
            <a:spAutoFit/>
          </a:bodyPr>
          <a:lstStyle/>
          <a:p>
            <a:pPr marL="0" marR="0" lvl="0" indent="0" algn="ctr" rtl="0">
              <a:lnSpc>
                <a:spcPct val="139982"/>
              </a:lnSpc>
              <a:spcBef>
                <a:spcPts val="0"/>
              </a:spcBef>
              <a:spcAft>
                <a:spcPts val="0"/>
              </a:spcAft>
              <a:buClr>
                <a:srgbClr val="000000"/>
              </a:buClr>
              <a:buSzPts val="2231"/>
              <a:buFont typeface="Arial"/>
              <a:buNone/>
            </a:pPr>
            <a:r>
              <a:rPr lang="en-US" sz="2231" b="1" i="0" u="none" strike="noStrike" cap="none">
                <a:solidFill>
                  <a:srgbClr val="402B2B"/>
                </a:solidFill>
                <a:latin typeface="Arial"/>
                <a:ea typeface="Arial"/>
                <a:cs typeface="Arial"/>
                <a:sym typeface="Arial"/>
              </a:rPr>
              <a:t>Anche il Presidente della Commissione, che guida il gruppo, viene scelto e approvato dai leader dell'UE e dal Parlamento. </a:t>
            </a:r>
            <a:endParaRPr sz="1400" b="0" i="0" u="none" strike="noStrike" cap="none">
              <a:solidFill>
                <a:srgbClr val="000000"/>
              </a:solidFill>
              <a:latin typeface="Arial"/>
              <a:ea typeface="Arial"/>
              <a:cs typeface="Arial"/>
              <a:sym typeface="Arial"/>
            </a:endParaRPr>
          </a:p>
        </p:txBody>
      </p:sp>
      <p:sp>
        <p:nvSpPr>
          <p:cNvPr id="600" name="Google Shape;600;p17"/>
          <p:cNvSpPr txBox="1"/>
          <p:nvPr/>
        </p:nvSpPr>
        <p:spPr>
          <a:xfrm>
            <a:off x="3948499" y="3111019"/>
            <a:ext cx="4537948" cy="48133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 PAESI EUROPEI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07" name="Google Shape;607;p18"/>
          <p:cNvGrpSpPr/>
          <p:nvPr/>
        </p:nvGrpSpPr>
        <p:grpSpPr>
          <a:xfrm rot="1015533">
            <a:off x="11860654" y="-5150158"/>
            <a:ext cx="10325542" cy="7151394"/>
            <a:chOff x="0" y="0"/>
            <a:chExt cx="3429000" cy="2374900"/>
          </a:xfrm>
        </p:grpSpPr>
        <p:sp>
          <p:nvSpPr>
            <p:cNvPr id="608" name="Google Shape;608;p1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9" name="Google Shape;609;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10" name="Google Shape;610;p18"/>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1" name="Google Shape;611;p18"/>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7">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2" name="Google Shape;612;p18"/>
          <p:cNvSpPr/>
          <p:nvPr/>
        </p:nvSpPr>
        <p:spPr>
          <a:xfrm>
            <a:off x="9645260" y="4865552"/>
            <a:ext cx="1770904" cy="1262611"/>
          </a:xfrm>
          <a:custGeom>
            <a:avLst/>
            <a:gdLst/>
            <a:ahLst/>
            <a:cxnLst/>
            <a:rect l="l" t="t" r="r" b="b"/>
            <a:pathLst>
              <a:path w="1770904" h="1262611" extrusionOk="0">
                <a:moveTo>
                  <a:pt x="0" y="0"/>
                </a:moveTo>
                <a:lnTo>
                  <a:pt x="1770904" y="0"/>
                </a:lnTo>
                <a:lnTo>
                  <a:pt x="1770904" y="1262610"/>
                </a:lnTo>
                <a:lnTo>
                  <a:pt x="0" y="126261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13" name="Google Shape;613;p18"/>
          <p:cNvGrpSpPr/>
          <p:nvPr/>
        </p:nvGrpSpPr>
        <p:grpSpPr>
          <a:xfrm>
            <a:off x="-247318" y="5844"/>
            <a:ext cx="5205735" cy="7529998"/>
            <a:chOff x="0" y="1"/>
            <a:chExt cx="6940980" cy="10039998"/>
          </a:xfrm>
        </p:grpSpPr>
        <p:sp>
          <p:nvSpPr>
            <p:cNvPr id="614" name="Google Shape;614;p18"/>
            <p:cNvSpPr/>
            <p:nvPr/>
          </p:nvSpPr>
          <p:spPr>
            <a:xfrm rot="-172039">
              <a:off x="398309" y="8196444"/>
              <a:ext cx="6415771" cy="1684140"/>
            </a:xfrm>
            <a:custGeom>
              <a:avLst/>
              <a:gdLst/>
              <a:ahLst/>
              <a:cxnLst/>
              <a:rect l="l" t="t" r="r" b="b"/>
              <a:pathLst>
                <a:path w="6415771" h="1684140" extrusionOk="0">
                  <a:moveTo>
                    <a:pt x="0" y="0"/>
                  </a:moveTo>
                  <a:lnTo>
                    <a:pt x="6415771" y="0"/>
                  </a:lnTo>
                  <a:lnTo>
                    <a:pt x="6415771" y="1684140"/>
                  </a:lnTo>
                  <a:lnTo>
                    <a:pt x="0" y="168414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15" name="Google Shape;615;p18"/>
            <p:cNvGrpSpPr/>
            <p:nvPr/>
          </p:nvGrpSpPr>
          <p:grpSpPr>
            <a:xfrm rot="-173233">
              <a:off x="226834" y="157564"/>
              <a:ext cx="6487312" cy="9170187"/>
              <a:chOff x="0" y="0"/>
              <a:chExt cx="3267456" cy="4618736"/>
            </a:xfrm>
          </p:grpSpPr>
          <p:sp>
            <p:nvSpPr>
              <p:cNvPr id="616" name="Google Shape;616;p18"/>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0">
                  <a:alphaModFix amt="30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7" name="Google Shape;617;p18"/>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1">
                  <a:alphaModFix amt="30000"/>
                </a:blip>
                <a:stretch>
                  <a:fillRect l="-13747" r="-638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618" name="Google Shape;618;p18"/>
          <p:cNvSpPr/>
          <p:nvPr/>
        </p:nvSpPr>
        <p:spPr>
          <a:xfrm rot="-2271635">
            <a:off x="-870181" y="6939755"/>
            <a:ext cx="4279780" cy="1123442"/>
          </a:xfrm>
          <a:custGeom>
            <a:avLst/>
            <a:gdLst/>
            <a:ahLst/>
            <a:cxnLst/>
            <a:rect l="l" t="t" r="r" b="b"/>
            <a:pathLst>
              <a:path w="4279780" h="1123442" extrusionOk="0">
                <a:moveTo>
                  <a:pt x="0" y="0"/>
                </a:moveTo>
                <a:lnTo>
                  <a:pt x="4279780" y="0"/>
                </a:lnTo>
                <a:lnTo>
                  <a:pt x="4279780" y="1123443"/>
                </a:lnTo>
                <a:lnTo>
                  <a:pt x="0" y="112344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9" name="Google Shape;619;p18"/>
          <p:cNvSpPr/>
          <p:nvPr/>
        </p:nvSpPr>
        <p:spPr>
          <a:xfrm rot="2860170">
            <a:off x="469955" y="7528922"/>
            <a:ext cx="8115969" cy="1780855"/>
          </a:xfrm>
          <a:custGeom>
            <a:avLst/>
            <a:gdLst/>
            <a:ahLst/>
            <a:cxnLst/>
            <a:rect l="l" t="t" r="r" b="b"/>
            <a:pathLst>
              <a:path w="8115969" h="1780855" extrusionOk="0">
                <a:moveTo>
                  <a:pt x="0" y="0"/>
                </a:moveTo>
                <a:lnTo>
                  <a:pt x="8115969" y="0"/>
                </a:lnTo>
                <a:lnTo>
                  <a:pt x="8115969" y="1780855"/>
                </a:lnTo>
                <a:lnTo>
                  <a:pt x="0" y="1780855"/>
                </a:lnTo>
                <a:lnTo>
                  <a:pt x="0" y="0"/>
                </a:lnTo>
                <a:close/>
              </a:path>
            </a:pathLst>
          </a:custGeom>
          <a:blipFill rotWithShape="1">
            <a:blip r:embed="rId9">
              <a:alphaModFix/>
            </a:blip>
            <a:stretch>
              <a:fillRect l="-1755" r="-1754" b="-238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20" name="Google Shape;620;p18"/>
          <p:cNvGrpSpPr/>
          <p:nvPr/>
        </p:nvGrpSpPr>
        <p:grpSpPr>
          <a:xfrm rot="-7713192">
            <a:off x="-907442" y="7701452"/>
            <a:ext cx="8348020" cy="5877298"/>
            <a:chOff x="0" y="-39236"/>
            <a:chExt cx="3429000" cy="2414136"/>
          </a:xfrm>
        </p:grpSpPr>
        <p:sp>
          <p:nvSpPr>
            <p:cNvPr id="621" name="Google Shape;621;p18"/>
            <p:cNvSpPr/>
            <p:nvPr/>
          </p:nvSpPr>
          <p:spPr>
            <a:xfrm rot="-5572888">
              <a:off x="569900" y="-467604"/>
              <a:ext cx="2249735" cy="3267904"/>
            </a:xfrm>
            <a:custGeom>
              <a:avLst/>
              <a:gdLst/>
              <a:ahLst/>
              <a:cxnLst/>
              <a:rect l="l" t="t" r="r" b="b"/>
              <a:pathLst>
                <a:path w="2249735" h="3267904" extrusionOk="0">
                  <a:moveTo>
                    <a:pt x="2207260" y="2197938"/>
                  </a:moveTo>
                  <a:lnTo>
                    <a:pt x="2221136" y="2427526"/>
                  </a:lnTo>
                  <a:lnTo>
                    <a:pt x="2170954" y="2666605"/>
                  </a:lnTo>
                  <a:lnTo>
                    <a:pt x="2153716" y="3009072"/>
                  </a:lnTo>
                  <a:cubicBezTo>
                    <a:pt x="2153716" y="3009072"/>
                    <a:pt x="2173977" y="3111820"/>
                    <a:pt x="2147970" y="3123227"/>
                  </a:cubicBezTo>
                  <a:cubicBezTo>
                    <a:pt x="2121964" y="3134634"/>
                    <a:pt x="1954519" y="3177071"/>
                    <a:pt x="1954519" y="3177071"/>
                  </a:cubicBezTo>
                  <a:cubicBezTo>
                    <a:pt x="1954519" y="3177071"/>
                    <a:pt x="1875862" y="3223976"/>
                    <a:pt x="1825764" y="3208738"/>
                  </a:cubicBezTo>
                  <a:cubicBezTo>
                    <a:pt x="1775667" y="3193501"/>
                    <a:pt x="1659596" y="3225806"/>
                    <a:pt x="1659596" y="3225806"/>
                  </a:cubicBezTo>
                  <a:cubicBezTo>
                    <a:pt x="1659596" y="3225806"/>
                    <a:pt x="1607584" y="3248621"/>
                    <a:pt x="1558125" y="3220699"/>
                  </a:cubicBezTo>
                  <a:cubicBezTo>
                    <a:pt x="1558125" y="3220699"/>
                    <a:pt x="1419240" y="3200992"/>
                    <a:pt x="1367227" y="3223807"/>
                  </a:cubicBezTo>
                  <a:cubicBezTo>
                    <a:pt x="1367227" y="3223807"/>
                    <a:pt x="1339944" y="3260582"/>
                    <a:pt x="1176330" y="3226914"/>
                  </a:cubicBezTo>
                  <a:lnTo>
                    <a:pt x="998116" y="3230660"/>
                  </a:lnTo>
                  <a:cubicBezTo>
                    <a:pt x="998116" y="3230660"/>
                    <a:pt x="923289" y="3201462"/>
                    <a:pt x="871915" y="3211592"/>
                  </a:cubicBezTo>
                  <a:lnTo>
                    <a:pt x="616959" y="3224191"/>
                  </a:lnTo>
                  <a:lnTo>
                    <a:pt x="474882" y="3267904"/>
                  </a:lnTo>
                  <a:lnTo>
                    <a:pt x="322675" y="3260243"/>
                  </a:lnTo>
                  <a:lnTo>
                    <a:pt x="220565" y="3267819"/>
                  </a:lnTo>
                  <a:cubicBezTo>
                    <a:pt x="220565" y="3267819"/>
                    <a:pt x="158422" y="3239259"/>
                    <a:pt x="138162" y="3136511"/>
                  </a:cubicBezTo>
                  <a:cubicBezTo>
                    <a:pt x="138162" y="3136511"/>
                    <a:pt x="141354" y="3073091"/>
                    <a:pt x="105856" y="3020440"/>
                  </a:cubicBezTo>
                  <a:cubicBezTo>
                    <a:pt x="70358" y="2967789"/>
                    <a:pt x="0" y="2849803"/>
                    <a:pt x="15876" y="2787022"/>
                  </a:cubicBezTo>
                  <a:cubicBezTo>
                    <a:pt x="15876" y="2787022"/>
                    <a:pt x="36221" y="2635453"/>
                    <a:pt x="62866" y="2611362"/>
                  </a:cubicBezTo>
                  <a:cubicBezTo>
                    <a:pt x="62866" y="2611362"/>
                    <a:pt x="80657" y="2510529"/>
                    <a:pt x="81934" y="2485161"/>
                  </a:cubicBezTo>
                  <a:cubicBezTo>
                    <a:pt x="83211" y="2459793"/>
                    <a:pt x="73719" y="2395735"/>
                    <a:pt x="73719" y="2395735"/>
                  </a:cubicBezTo>
                  <a:cubicBezTo>
                    <a:pt x="73719" y="2395735"/>
                    <a:pt x="52182" y="2318354"/>
                    <a:pt x="66781" y="2280941"/>
                  </a:cubicBezTo>
                  <a:cubicBezTo>
                    <a:pt x="81380" y="2243528"/>
                    <a:pt x="82657" y="2218160"/>
                    <a:pt x="73804" y="2141418"/>
                  </a:cubicBezTo>
                  <a:cubicBezTo>
                    <a:pt x="73804" y="2141418"/>
                    <a:pt x="49713" y="2114773"/>
                    <a:pt x="58651" y="1937198"/>
                  </a:cubicBezTo>
                  <a:cubicBezTo>
                    <a:pt x="58651" y="1937198"/>
                    <a:pt x="15576" y="1782437"/>
                    <a:pt x="70142" y="1708887"/>
                  </a:cubicBezTo>
                  <a:cubicBezTo>
                    <a:pt x="70142" y="1708887"/>
                    <a:pt x="109471" y="1685434"/>
                    <a:pt x="107640" y="1469169"/>
                  </a:cubicBezTo>
                  <a:cubicBezTo>
                    <a:pt x="107640" y="1469169"/>
                    <a:pt x="102618" y="1316323"/>
                    <a:pt x="116578" y="1291593"/>
                  </a:cubicBezTo>
                  <a:lnTo>
                    <a:pt x="93849" y="985264"/>
                  </a:lnTo>
                  <a:cubicBezTo>
                    <a:pt x="93849" y="985264"/>
                    <a:pt x="123770" y="643436"/>
                    <a:pt x="139008" y="593338"/>
                  </a:cubicBezTo>
                  <a:cubicBezTo>
                    <a:pt x="154246" y="543241"/>
                    <a:pt x="202512" y="342213"/>
                    <a:pt x="178421" y="315568"/>
                  </a:cubicBezTo>
                  <a:cubicBezTo>
                    <a:pt x="154330" y="288924"/>
                    <a:pt x="161991" y="136716"/>
                    <a:pt x="175952" y="111987"/>
                  </a:cubicBezTo>
                  <a:cubicBezTo>
                    <a:pt x="189913" y="87257"/>
                    <a:pt x="293300" y="54313"/>
                    <a:pt x="344674" y="44183"/>
                  </a:cubicBezTo>
                  <a:cubicBezTo>
                    <a:pt x="396048" y="34052"/>
                    <a:pt x="535572" y="41075"/>
                    <a:pt x="560940" y="42352"/>
                  </a:cubicBezTo>
                  <a:cubicBezTo>
                    <a:pt x="586307" y="43629"/>
                    <a:pt x="626275" y="7492"/>
                    <a:pt x="626275" y="7492"/>
                  </a:cubicBezTo>
                  <a:lnTo>
                    <a:pt x="777205" y="40521"/>
                  </a:lnTo>
                  <a:cubicBezTo>
                    <a:pt x="777205" y="40521"/>
                    <a:pt x="904044" y="46906"/>
                    <a:pt x="943373" y="23453"/>
                  </a:cubicBezTo>
                  <a:cubicBezTo>
                    <a:pt x="982702" y="0"/>
                    <a:pt x="1133632" y="33030"/>
                    <a:pt x="1133632" y="33030"/>
                  </a:cubicBezTo>
                  <a:cubicBezTo>
                    <a:pt x="1133632" y="33030"/>
                    <a:pt x="1261749" y="14046"/>
                    <a:pt x="1299162" y="28645"/>
                  </a:cubicBezTo>
                  <a:cubicBezTo>
                    <a:pt x="1336575" y="43244"/>
                    <a:pt x="1399357" y="59120"/>
                    <a:pt x="1437408" y="61036"/>
                  </a:cubicBezTo>
                  <a:cubicBezTo>
                    <a:pt x="1475460" y="62951"/>
                    <a:pt x="1666996" y="47160"/>
                    <a:pt x="1666996" y="47160"/>
                  </a:cubicBezTo>
                  <a:lnTo>
                    <a:pt x="1769745" y="26899"/>
                  </a:lnTo>
                  <a:cubicBezTo>
                    <a:pt x="1769745" y="26899"/>
                    <a:pt x="1834441" y="4723"/>
                    <a:pt x="1947958" y="23153"/>
                  </a:cubicBezTo>
                  <a:cubicBezTo>
                    <a:pt x="2061475" y="41583"/>
                    <a:pt x="2062114" y="28899"/>
                    <a:pt x="2062114" y="28899"/>
                  </a:cubicBezTo>
                  <a:lnTo>
                    <a:pt x="2140687" y="236311"/>
                  </a:lnTo>
                  <a:cubicBezTo>
                    <a:pt x="2140687" y="236311"/>
                    <a:pt x="2249735" y="343529"/>
                    <a:pt x="2241435" y="508420"/>
                  </a:cubicBezTo>
                  <a:lnTo>
                    <a:pt x="2196999" y="633344"/>
                  </a:lnTo>
                  <a:cubicBezTo>
                    <a:pt x="2196999" y="633344"/>
                    <a:pt x="2169077" y="682803"/>
                    <a:pt x="2177292" y="772229"/>
                  </a:cubicBezTo>
                  <a:cubicBezTo>
                    <a:pt x="2185507" y="861655"/>
                    <a:pt x="2207044" y="939035"/>
                    <a:pt x="2207044" y="939035"/>
                  </a:cubicBezTo>
                  <a:cubicBezTo>
                    <a:pt x="2207044" y="939035"/>
                    <a:pt x="2177208" y="1026546"/>
                    <a:pt x="2199383" y="1091243"/>
                  </a:cubicBezTo>
                  <a:lnTo>
                    <a:pt x="2209514" y="1142617"/>
                  </a:lnTo>
                  <a:lnTo>
                    <a:pt x="2208237" y="1167985"/>
                  </a:lnTo>
                  <a:cubicBezTo>
                    <a:pt x="2208237" y="1167985"/>
                    <a:pt x="2231689" y="1207314"/>
                    <a:pt x="2205045" y="1231405"/>
                  </a:cubicBezTo>
                  <a:cubicBezTo>
                    <a:pt x="2205045" y="1231405"/>
                    <a:pt x="2229136" y="1258049"/>
                    <a:pt x="2214536" y="1295463"/>
                  </a:cubicBezTo>
                  <a:cubicBezTo>
                    <a:pt x="2214536" y="1295463"/>
                    <a:pt x="2236074" y="1372843"/>
                    <a:pt x="2236074" y="1372843"/>
                  </a:cubicBezTo>
                  <a:cubicBezTo>
                    <a:pt x="2236074" y="1372843"/>
                    <a:pt x="2231605" y="1461631"/>
                    <a:pt x="2231605" y="1461631"/>
                  </a:cubicBezTo>
                  <a:lnTo>
                    <a:pt x="2201768" y="1549142"/>
                  </a:lnTo>
                  <a:lnTo>
                    <a:pt x="2189638" y="1790136"/>
                  </a:lnTo>
                  <a:lnTo>
                    <a:pt x="2195937" y="1917614"/>
                  </a:lnTo>
                  <a:lnTo>
                    <a:pt x="2168016" y="1967073"/>
                  </a:lnTo>
                  <a:lnTo>
                    <a:pt x="2189553" y="2044454"/>
                  </a:lnTo>
                  <a:lnTo>
                    <a:pt x="2207260" y="2197938"/>
                  </a:lnTo>
                  <a:close/>
                </a:path>
              </a:pathLst>
            </a:custGeom>
            <a:blipFill rotWithShape="1">
              <a:blip r:embed="rId12">
                <a:alphaModFix/>
              </a:blip>
              <a:stretch>
                <a:fillRect l="-75196" t="-76171" r="-2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2" name="Google Shape;622;p1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23" name="Google Shape;623;p18"/>
          <p:cNvGrpSpPr/>
          <p:nvPr/>
        </p:nvGrpSpPr>
        <p:grpSpPr>
          <a:xfrm>
            <a:off x="5149286" y="2083621"/>
            <a:ext cx="8280495" cy="182207"/>
            <a:chOff x="0" y="0"/>
            <a:chExt cx="11040660" cy="242943"/>
          </a:xfrm>
        </p:grpSpPr>
        <p:sp>
          <p:nvSpPr>
            <p:cNvPr id="624" name="Google Shape;624;p18"/>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3">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5" name="Google Shape;625;p18"/>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26" name="Google Shape;626;p18"/>
          <p:cNvSpPr/>
          <p:nvPr/>
        </p:nvSpPr>
        <p:spPr>
          <a:xfrm>
            <a:off x="3925680" y="3770842"/>
            <a:ext cx="5365043" cy="3267757"/>
          </a:xfrm>
          <a:custGeom>
            <a:avLst/>
            <a:gdLst/>
            <a:ahLst/>
            <a:cxnLst/>
            <a:rect l="l" t="t" r="r" b="b"/>
            <a:pathLst>
              <a:path w="5365043" h="3267757" extrusionOk="0">
                <a:moveTo>
                  <a:pt x="0" y="0"/>
                </a:moveTo>
                <a:lnTo>
                  <a:pt x="5365043" y="0"/>
                </a:lnTo>
                <a:lnTo>
                  <a:pt x="5365043" y="3267757"/>
                </a:lnTo>
                <a:lnTo>
                  <a:pt x="0" y="3267757"/>
                </a:lnTo>
                <a:lnTo>
                  <a:pt x="0" y="0"/>
                </a:lnTo>
                <a:close/>
              </a:path>
            </a:pathLst>
          </a:custGeom>
          <a:blipFill rotWithShape="1">
            <a:blip r:embed="rId14">
              <a:alphaModFix/>
            </a:blip>
            <a:stretch>
              <a:fillRect l="-8416" t="-705" r="-624"/>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7" name="Google Shape;627;p18"/>
          <p:cNvSpPr/>
          <p:nvPr/>
        </p:nvSpPr>
        <p:spPr>
          <a:xfrm>
            <a:off x="11815850" y="3715484"/>
            <a:ext cx="4607739" cy="3378474"/>
          </a:xfrm>
          <a:custGeom>
            <a:avLst/>
            <a:gdLst/>
            <a:ahLst/>
            <a:cxnLst/>
            <a:rect l="l" t="t" r="r" b="b"/>
            <a:pathLst>
              <a:path w="4607739" h="3378474" extrusionOk="0">
                <a:moveTo>
                  <a:pt x="0" y="0"/>
                </a:moveTo>
                <a:lnTo>
                  <a:pt x="4607738" y="0"/>
                </a:lnTo>
                <a:lnTo>
                  <a:pt x="4607738" y="3378474"/>
                </a:lnTo>
                <a:lnTo>
                  <a:pt x="0" y="3378474"/>
                </a:lnTo>
                <a:lnTo>
                  <a:pt x="0" y="0"/>
                </a:lnTo>
                <a:close/>
              </a:path>
            </a:pathLst>
          </a:custGeom>
          <a:blipFill rotWithShape="1">
            <a:blip r:embed="rId15">
              <a:alphaModFix/>
            </a:blip>
            <a:stretch>
              <a:fillRect l="-7872" t="-303" r="-2846" b="-302"/>
            </a:stretch>
          </a:blipFill>
          <a:ln w="47625"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8" name="Google Shape;628;p18"/>
          <p:cNvSpPr txBox="1"/>
          <p:nvPr/>
        </p:nvSpPr>
        <p:spPr>
          <a:xfrm>
            <a:off x="6752853" y="7596706"/>
            <a:ext cx="7555718" cy="1619033"/>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Clr>
                <a:srgbClr val="000000"/>
              </a:buClr>
              <a:buSzPts val="3099"/>
              <a:buFont typeface="Arial"/>
              <a:buNone/>
            </a:pPr>
            <a:r>
              <a:rPr lang="en-US" sz="3099" b="1" i="0" u="none" strike="noStrike" cap="none">
                <a:solidFill>
                  <a:srgbClr val="825209"/>
                </a:solidFill>
                <a:latin typeface="Arial"/>
                <a:ea typeface="Arial"/>
                <a:cs typeface="Arial"/>
                <a:sym typeface="Arial"/>
              </a:rPr>
              <a:t>Assicura che le leggi dell'UE siano comprese e seguite allo stesso modo da tutti i Paesi dell'Unione.</a:t>
            </a:r>
            <a:endParaRPr sz="1400" b="0" i="0" u="none" strike="noStrike" cap="none">
              <a:solidFill>
                <a:srgbClr val="000000"/>
              </a:solidFill>
              <a:latin typeface="Arial"/>
              <a:ea typeface="Arial"/>
              <a:cs typeface="Arial"/>
              <a:sym typeface="Arial"/>
            </a:endParaRPr>
          </a:p>
        </p:txBody>
      </p:sp>
      <p:sp>
        <p:nvSpPr>
          <p:cNvPr id="629" name="Google Shape;629;p18"/>
          <p:cNvSpPr txBox="1"/>
          <p:nvPr/>
        </p:nvSpPr>
        <p:spPr>
          <a:xfrm>
            <a:off x="3925681" y="3111019"/>
            <a:ext cx="4240414" cy="467757"/>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CORTE DI GIUSTIZIA</a:t>
            </a:r>
            <a:endParaRPr sz="1400" b="0" i="0" u="none" strike="noStrike" cap="none">
              <a:solidFill>
                <a:srgbClr val="000000"/>
              </a:solidFill>
              <a:latin typeface="Arial"/>
              <a:ea typeface="Arial"/>
              <a:cs typeface="Arial"/>
              <a:sym typeface="Arial"/>
            </a:endParaRPr>
          </a:p>
        </p:txBody>
      </p:sp>
      <p:sp>
        <p:nvSpPr>
          <p:cNvPr id="630" name="Google Shape;630;p18"/>
          <p:cNvSpPr txBox="1"/>
          <p:nvPr/>
        </p:nvSpPr>
        <p:spPr>
          <a:xfrm>
            <a:off x="4958113" y="1061017"/>
            <a:ext cx="8662841" cy="1990417"/>
          </a:xfrm>
          <a:prstGeom prst="rect">
            <a:avLst/>
          </a:prstGeom>
          <a:noFill/>
          <a:ln>
            <a:noFill/>
          </a:ln>
        </p:spPr>
        <p:txBody>
          <a:bodyPr spcFirstLastPara="1" wrap="square" lIns="0" tIns="0" rIns="0" bIns="0" anchor="t" anchorCtr="0">
            <a:spAutoFit/>
          </a:bodyPr>
          <a:lstStyle/>
          <a:p>
            <a:pPr marL="0" marR="0" lvl="0" indent="0" algn="ctr" rtl="0">
              <a:lnSpc>
                <a:spcPct val="97999"/>
              </a:lnSpc>
              <a:spcBef>
                <a:spcPts val="0"/>
              </a:spcBef>
              <a:spcAft>
                <a:spcPts val="0"/>
              </a:spcAft>
              <a:buClr>
                <a:srgbClr val="000000"/>
              </a:buClr>
              <a:buSzPts val="6599"/>
              <a:buFont typeface="Arial"/>
              <a:buNone/>
            </a:pPr>
            <a:r>
              <a:rPr lang="en-US" sz="6599" b="0" i="0" u="none" strike="noStrike" cap="none">
                <a:solidFill>
                  <a:srgbClr val="402B2B"/>
                </a:solidFill>
                <a:latin typeface="Play"/>
                <a:ea typeface="Play"/>
                <a:cs typeface="Play"/>
                <a:sym typeface="Play"/>
              </a:rPr>
              <a:t>La struttura politica Europea</a:t>
            </a:r>
            <a:endParaRPr sz="1400" b="0" i="0" u="none" strike="noStrike" cap="none">
              <a:solidFill>
                <a:srgbClr val="000000"/>
              </a:solidFill>
              <a:latin typeface="Arial"/>
              <a:ea typeface="Arial"/>
              <a:cs typeface="Arial"/>
              <a:sym typeface="Arial"/>
            </a:endParaRPr>
          </a:p>
        </p:txBody>
      </p:sp>
      <p:sp>
        <p:nvSpPr>
          <p:cNvPr id="631" name="Google Shape;631;p18"/>
          <p:cNvSpPr txBox="1"/>
          <p:nvPr/>
        </p:nvSpPr>
        <p:spPr>
          <a:xfrm>
            <a:off x="13181510" y="3111019"/>
            <a:ext cx="1933331" cy="467757"/>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1" i="0" u="none" strike="noStrike" cap="none">
                <a:solidFill>
                  <a:srgbClr val="000000"/>
                </a:solidFill>
                <a:latin typeface="Arial"/>
                <a:ea typeface="Arial"/>
                <a:cs typeface="Arial"/>
                <a:sym typeface="Arial"/>
              </a:rPr>
              <a:t>LEGGE UE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1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8" name="Google Shape;638;p19"/>
          <p:cNvGrpSpPr/>
          <p:nvPr/>
        </p:nvGrpSpPr>
        <p:grpSpPr>
          <a:xfrm rot="-9182015">
            <a:off x="-2124369" y="5931532"/>
            <a:ext cx="7989165" cy="5533237"/>
            <a:chOff x="0" y="0"/>
            <a:chExt cx="3429000" cy="2374900"/>
          </a:xfrm>
        </p:grpSpPr>
        <p:sp>
          <p:nvSpPr>
            <p:cNvPr id="639" name="Google Shape;639;p1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1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41" name="Google Shape;641;p19"/>
          <p:cNvGrpSpPr/>
          <p:nvPr/>
        </p:nvGrpSpPr>
        <p:grpSpPr>
          <a:xfrm>
            <a:off x="734279" y="386155"/>
            <a:ext cx="16819442" cy="9514689"/>
            <a:chOff x="0" y="0"/>
            <a:chExt cx="22425922" cy="12686252"/>
          </a:xfrm>
        </p:grpSpPr>
        <p:sp>
          <p:nvSpPr>
            <p:cNvPr id="642" name="Google Shape;642;p1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3" name="Google Shape;643;p1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44" name="Google Shape;644;p19"/>
          <p:cNvSpPr/>
          <p:nvPr/>
        </p:nvSpPr>
        <p:spPr>
          <a:xfrm>
            <a:off x="2219394" y="1362065"/>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p1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19"/>
          <p:cNvSpPr/>
          <p:nvPr/>
        </p:nvSpPr>
        <p:spPr>
          <a:xfrm>
            <a:off x="9797410" y="7942262"/>
            <a:ext cx="4238523" cy="160057"/>
          </a:xfrm>
          <a:custGeom>
            <a:avLst/>
            <a:gdLst/>
            <a:ahLst/>
            <a:cxnLst/>
            <a:rect l="l" t="t" r="r" b="b"/>
            <a:pathLst>
              <a:path w="4238523" h="160057" extrusionOk="0">
                <a:moveTo>
                  <a:pt x="0" y="0"/>
                </a:moveTo>
                <a:lnTo>
                  <a:pt x="4238524" y="0"/>
                </a:lnTo>
                <a:lnTo>
                  <a:pt x="4238524" y="160057"/>
                </a:lnTo>
                <a:lnTo>
                  <a:pt x="0" y="160057"/>
                </a:lnTo>
                <a:lnTo>
                  <a:pt x="0" y="0"/>
                </a:lnTo>
                <a:close/>
              </a:path>
            </a:pathLst>
          </a:custGeom>
          <a:blipFill rotWithShape="1">
            <a:blip r:embed="rId9">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p19"/>
          <p:cNvSpPr txBox="1"/>
          <p:nvPr/>
        </p:nvSpPr>
        <p:spPr>
          <a:xfrm>
            <a:off x="2885732" y="3764675"/>
            <a:ext cx="12944823" cy="133831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0"/>
              <a:buFont typeface="Arial"/>
              <a:buNone/>
            </a:pPr>
            <a:r>
              <a:rPr lang="en-US" sz="8000" b="0" i="0" u="none" strike="noStrike" cap="none">
                <a:solidFill>
                  <a:srgbClr val="402B2B"/>
                </a:solidFill>
                <a:latin typeface="Play"/>
                <a:ea typeface="Play"/>
                <a:cs typeface="Play"/>
                <a:sym typeface="Play"/>
              </a:rPr>
              <a:t>Riuscite a riconoscere questi LOGHI?</a:t>
            </a:r>
            <a:endParaRPr sz="1400" b="0" i="0" u="none" strike="noStrike" cap="none">
              <a:solidFill>
                <a:srgbClr val="000000"/>
              </a:solidFill>
              <a:latin typeface="Arial"/>
              <a:ea typeface="Arial"/>
              <a:cs typeface="Arial"/>
              <a:sym typeface="Arial"/>
            </a:endParaRPr>
          </a:p>
        </p:txBody>
      </p:sp>
      <p:sp>
        <p:nvSpPr>
          <p:cNvPr id="648" name="Google Shape;648;p1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19"/>
          <p:cNvSpPr txBox="1"/>
          <p:nvPr/>
        </p:nvSpPr>
        <p:spPr>
          <a:xfrm>
            <a:off x="7450336" y="2142386"/>
            <a:ext cx="3751064"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3 </a:t>
            </a:r>
            <a:endParaRPr sz="1400" b="0" i="0" u="none" strike="noStrike" cap="none">
              <a:solidFill>
                <a:srgbClr val="000000"/>
              </a:solidFill>
              <a:latin typeface="Arial"/>
              <a:ea typeface="Arial"/>
              <a:cs typeface="Arial"/>
              <a:sym typeface="Arial"/>
            </a:endParaRPr>
          </a:p>
        </p:txBody>
      </p:sp>
      <p:sp>
        <p:nvSpPr>
          <p:cNvPr id="650" name="Google Shape;650;p1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1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19"/>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2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59" name="Google Shape;659;p20"/>
          <p:cNvGrpSpPr/>
          <p:nvPr/>
        </p:nvGrpSpPr>
        <p:grpSpPr>
          <a:xfrm rot="1015533">
            <a:off x="11860654" y="-5150158"/>
            <a:ext cx="10325542" cy="7151394"/>
            <a:chOff x="0" y="0"/>
            <a:chExt cx="3429000" cy="2374900"/>
          </a:xfrm>
        </p:grpSpPr>
        <p:sp>
          <p:nvSpPr>
            <p:cNvPr id="660" name="Google Shape;660;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1" b="-5061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62" name="Google Shape;662;p20"/>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63" name="Google Shape;663;p20"/>
          <p:cNvGrpSpPr/>
          <p:nvPr/>
        </p:nvGrpSpPr>
        <p:grpSpPr>
          <a:xfrm>
            <a:off x="1" y="467939"/>
            <a:ext cx="5400248" cy="7811357"/>
            <a:chOff x="1" y="1"/>
            <a:chExt cx="7200330" cy="10415143"/>
          </a:xfrm>
        </p:grpSpPr>
        <p:sp>
          <p:nvSpPr>
            <p:cNvPr id="664" name="Google Shape;664;p20"/>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65" name="Google Shape;665;p20"/>
            <p:cNvGrpSpPr/>
            <p:nvPr/>
          </p:nvGrpSpPr>
          <p:grpSpPr>
            <a:xfrm rot="-173233">
              <a:off x="235311" y="163451"/>
              <a:ext cx="6729710" cy="9512830"/>
              <a:chOff x="0" y="0"/>
              <a:chExt cx="3267456" cy="4618736"/>
            </a:xfrm>
          </p:grpSpPr>
          <p:sp>
            <p:nvSpPr>
              <p:cNvPr id="666" name="Google Shape;666;p20"/>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7">
                  <a:alphaModFix amt="51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20"/>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8">
                  <a:alphaModFix amt="51000"/>
                </a:blip>
                <a:stretch>
                  <a:fillRect l="-23346" r="-5427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68" name="Google Shape;668;p20"/>
          <p:cNvGrpSpPr/>
          <p:nvPr/>
        </p:nvGrpSpPr>
        <p:grpSpPr>
          <a:xfrm rot="-7713192">
            <a:off x="-927703" y="7681559"/>
            <a:ext cx="9304676" cy="6444350"/>
            <a:chOff x="0" y="0"/>
            <a:chExt cx="3429000" cy="2374900"/>
          </a:xfrm>
        </p:grpSpPr>
        <p:sp>
          <p:nvSpPr>
            <p:cNvPr id="669" name="Google Shape;669;p2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2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71" name="Google Shape;671;p20"/>
          <p:cNvGrpSpPr/>
          <p:nvPr/>
        </p:nvGrpSpPr>
        <p:grpSpPr>
          <a:xfrm>
            <a:off x="5826926" y="1120572"/>
            <a:ext cx="8280495" cy="182207"/>
            <a:chOff x="0" y="0"/>
            <a:chExt cx="11040660" cy="242943"/>
          </a:xfrm>
        </p:grpSpPr>
        <p:sp>
          <p:nvSpPr>
            <p:cNvPr id="672" name="Google Shape;672;p20"/>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10">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20"/>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74" name="Google Shape;674;p20"/>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5" name="Google Shape;675;p20"/>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2">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6" name="Google Shape;676;p20"/>
          <p:cNvSpPr txBox="1"/>
          <p:nvPr/>
        </p:nvSpPr>
        <p:spPr>
          <a:xfrm>
            <a:off x="5826926" y="364033"/>
            <a:ext cx="9267284" cy="844527"/>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Clr>
                <a:srgbClr val="000000"/>
              </a:buClr>
              <a:buSzPts val="5600"/>
              <a:buFont typeface="Arial"/>
              <a:buNone/>
            </a:pPr>
            <a:r>
              <a:rPr lang="en-US" sz="5600" b="0" i="0" u="none" strike="noStrike" cap="none">
                <a:solidFill>
                  <a:srgbClr val="402B2B"/>
                </a:solidFill>
                <a:latin typeface="Play"/>
                <a:ea typeface="Play"/>
                <a:cs typeface="Play"/>
                <a:sym typeface="Play"/>
              </a:rPr>
              <a:t>La struttura politica europea</a:t>
            </a:r>
            <a:endParaRPr sz="5600" b="0" i="0" u="none" strike="noStrike" cap="none">
              <a:solidFill>
                <a:srgbClr val="402B2B"/>
              </a:solidFill>
              <a:latin typeface="Play"/>
              <a:ea typeface="Play"/>
              <a:cs typeface="Play"/>
              <a:sym typeface="Play"/>
            </a:endParaRPr>
          </a:p>
        </p:txBody>
      </p:sp>
      <p:sp>
        <p:nvSpPr>
          <p:cNvPr id="677" name="Google Shape;677;p20"/>
          <p:cNvSpPr/>
          <p:nvPr/>
        </p:nvSpPr>
        <p:spPr>
          <a:xfrm>
            <a:off x="11033304" y="2878745"/>
            <a:ext cx="4060906" cy="2378530"/>
          </a:xfrm>
          <a:custGeom>
            <a:avLst/>
            <a:gdLst/>
            <a:ahLst/>
            <a:cxnLst/>
            <a:rect l="l" t="t" r="r" b="b"/>
            <a:pathLst>
              <a:path w="4060906" h="2378530" extrusionOk="0">
                <a:moveTo>
                  <a:pt x="0" y="0"/>
                </a:moveTo>
                <a:lnTo>
                  <a:pt x="4060906" y="0"/>
                </a:lnTo>
                <a:lnTo>
                  <a:pt x="4060906" y="2378531"/>
                </a:lnTo>
                <a:lnTo>
                  <a:pt x="0" y="2378531"/>
                </a:lnTo>
                <a:lnTo>
                  <a:pt x="0" y="0"/>
                </a:lnTo>
                <a:close/>
              </a:path>
            </a:pathLst>
          </a:custGeom>
          <a:blipFill rotWithShape="1">
            <a:blip r:embed="rId13">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8" name="Google Shape;678;p20"/>
          <p:cNvSpPr/>
          <p:nvPr/>
        </p:nvSpPr>
        <p:spPr>
          <a:xfrm>
            <a:off x="5826926" y="5894310"/>
            <a:ext cx="2756277" cy="2650266"/>
          </a:xfrm>
          <a:custGeom>
            <a:avLst/>
            <a:gdLst/>
            <a:ahLst/>
            <a:cxnLst/>
            <a:rect l="l" t="t" r="r" b="b"/>
            <a:pathLst>
              <a:path w="2756277" h="2650266" extrusionOk="0">
                <a:moveTo>
                  <a:pt x="0" y="0"/>
                </a:moveTo>
                <a:lnTo>
                  <a:pt x="2756277" y="0"/>
                </a:lnTo>
                <a:lnTo>
                  <a:pt x="2756277" y="2650266"/>
                </a:lnTo>
                <a:lnTo>
                  <a:pt x="0" y="2650266"/>
                </a:lnTo>
                <a:lnTo>
                  <a:pt x="0" y="0"/>
                </a:lnTo>
                <a:close/>
              </a:path>
            </a:pathLst>
          </a:custGeom>
          <a:blipFill rotWithShape="1">
            <a:blip r:embed="rId14">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9" name="Google Shape;679;p20"/>
          <p:cNvSpPr/>
          <p:nvPr/>
        </p:nvSpPr>
        <p:spPr>
          <a:xfrm>
            <a:off x="5826926" y="2904723"/>
            <a:ext cx="4844413" cy="2352552"/>
          </a:xfrm>
          <a:custGeom>
            <a:avLst/>
            <a:gdLst/>
            <a:ahLst/>
            <a:cxnLst/>
            <a:rect l="l" t="t" r="r" b="b"/>
            <a:pathLst>
              <a:path w="4844413" h="2352552" extrusionOk="0">
                <a:moveTo>
                  <a:pt x="0" y="0"/>
                </a:moveTo>
                <a:lnTo>
                  <a:pt x="4844413" y="0"/>
                </a:lnTo>
                <a:lnTo>
                  <a:pt x="4844413" y="2352553"/>
                </a:lnTo>
                <a:lnTo>
                  <a:pt x="0" y="2352553"/>
                </a:lnTo>
                <a:lnTo>
                  <a:pt x="0" y="0"/>
                </a:lnTo>
                <a:close/>
              </a:path>
            </a:pathLst>
          </a:custGeom>
          <a:blipFill rotWithShape="1">
            <a:blip r:embed="rId15">
              <a:alphaModFix/>
            </a:blip>
            <a:stretch>
              <a:fillRect l="-12992" r="-5469" b="-28168"/>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20"/>
          <p:cNvSpPr/>
          <p:nvPr/>
        </p:nvSpPr>
        <p:spPr>
          <a:xfrm>
            <a:off x="13966296" y="5894310"/>
            <a:ext cx="3664205" cy="2641418"/>
          </a:xfrm>
          <a:custGeom>
            <a:avLst/>
            <a:gdLst/>
            <a:ahLst/>
            <a:cxnLst/>
            <a:rect l="l" t="t" r="r" b="b"/>
            <a:pathLst>
              <a:path w="3664205" h="2641418" extrusionOk="0">
                <a:moveTo>
                  <a:pt x="0" y="0"/>
                </a:moveTo>
                <a:lnTo>
                  <a:pt x="3664205" y="0"/>
                </a:lnTo>
                <a:lnTo>
                  <a:pt x="3664205" y="2641418"/>
                </a:lnTo>
                <a:lnTo>
                  <a:pt x="0" y="2641418"/>
                </a:lnTo>
                <a:lnTo>
                  <a:pt x="0" y="0"/>
                </a:lnTo>
                <a:close/>
              </a:path>
            </a:pathLst>
          </a:custGeom>
          <a:blipFill rotWithShape="1">
            <a:blip r:embed="rId16">
              <a:alphaModFix/>
            </a:blip>
            <a:stretch>
              <a:fillRect l="-14074" r="-14074"/>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20"/>
          <p:cNvSpPr/>
          <p:nvPr/>
        </p:nvSpPr>
        <p:spPr>
          <a:xfrm>
            <a:off x="9036702" y="5894310"/>
            <a:ext cx="4630891" cy="2641418"/>
          </a:xfrm>
          <a:custGeom>
            <a:avLst/>
            <a:gdLst/>
            <a:ahLst/>
            <a:cxnLst/>
            <a:rect l="l" t="t" r="r" b="b"/>
            <a:pathLst>
              <a:path w="4630891" h="2641418" extrusionOk="0">
                <a:moveTo>
                  <a:pt x="0" y="0"/>
                </a:moveTo>
                <a:lnTo>
                  <a:pt x="4630890" y="0"/>
                </a:lnTo>
                <a:lnTo>
                  <a:pt x="4630890" y="2641418"/>
                </a:lnTo>
                <a:lnTo>
                  <a:pt x="0" y="2641418"/>
                </a:lnTo>
                <a:lnTo>
                  <a:pt x="0" y="0"/>
                </a:lnTo>
                <a:close/>
              </a:path>
            </a:pathLst>
          </a:custGeom>
          <a:blipFill rotWithShape="1">
            <a:blip r:embed="rId17">
              <a:alphaModFix/>
            </a:blip>
            <a:stretch>
              <a:fillRect l="-6192" r="-4938" b="-3494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20"/>
          <p:cNvSpPr txBox="1"/>
          <p:nvPr/>
        </p:nvSpPr>
        <p:spPr>
          <a:xfrm>
            <a:off x="8273508" y="1556289"/>
            <a:ext cx="3669177"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3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2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3465" t="-11437" r="-5000" b="-171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9" name="Google Shape;689;p21"/>
          <p:cNvGrpSpPr/>
          <p:nvPr/>
        </p:nvGrpSpPr>
        <p:grpSpPr>
          <a:xfrm rot="1015533">
            <a:off x="11860654" y="-5150158"/>
            <a:ext cx="10325542" cy="7151394"/>
            <a:chOff x="0" y="0"/>
            <a:chExt cx="3429000" cy="2374900"/>
          </a:xfrm>
        </p:grpSpPr>
        <p:sp>
          <p:nvSpPr>
            <p:cNvPr id="690" name="Google Shape;690;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50611" b="-5061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1" name="Google Shape;691;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92" name="Google Shape;692;p21"/>
          <p:cNvGrpSpPr/>
          <p:nvPr/>
        </p:nvGrpSpPr>
        <p:grpSpPr>
          <a:xfrm rot="-7713192">
            <a:off x="-927703" y="7681559"/>
            <a:ext cx="9304676" cy="6444350"/>
            <a:chOff x="0" y="0"/>
            <a:chExt cx="3429000" cy="2374900"/>
          </a:xfrm>
        </p:grpSpPr>
        <p:sp>
          <p:nvSpPr>
            <p:cNvPr id="693" name="Google Shape;693;p2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p2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95" name="Google Shape;695;p21"/>
          <p:cNvGrpSpPr/>
          <p:nvPr/>
        </p:nvGrpSpPr>
        <p:grpSpPr>
          <a:xfrm>
            <a:off x="5826926" y="1651539"/>
            <a:ext cx="8280495" cy="182207"/>
            <a:chOff x="0" y="0"/>
            <a:chExt cx="11040660" cy="242943"/>
          </a:xfrm>
        </p:grpSpPr>
        <p:sp>
          <p:nvSpPr>
            <p:cNvPr id="696" name="Google Shape;696;p21"/>
            <p:cNvSpPr/>
            <p:nvPr/>
          </p:nvSpPr>
          <p:spPr>
            <a:xfrm>
              <a:off x="0" y="0"/>
              <a:ext cx="4457166" cy="211034"/>
            </a:xfrm>
            <a:custGeom>
              <a:avLst/>
              <a:gdLst/>
              <a:ahLst/>
              <a:cxnLst/>
              <a:rect l="l" t="t" r="r" b="b"/>
              <a:pathLst>
                <a:path w="4457166" h="211034" extrusionOk="0">
                  <a:moveTo>
                    <a:pt x="0" y="0"/>
                  </a:moveTo>
                  <a:lnTo>
                    <a:pt x="4457166" y="0"/>
                  </a:lnTo>
                  <a:lnTo>
                    <a:pt x="4457166" y="211034"/>
                  </a:lnTo>
                  <a:lnTo>
                    <a:pt x="0" y="211034"/>
                  </a:lnTo>
                  <a:lnTo>
                    <a:pt x="0" y="0"/>
                  </a:lnTo>
                  <a:close/>
                </a:path>
              </a:pathLst>
            </a:custGeom>
            <a:blipFill rotWithShape="1">
              <a:blip r:embed="rId7">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p21"/>
            <p:cNvSpPr/>
            <p:nvPr/>
          </p:nvSpPr>
          <p:spPr>
            <a:xfrm>
              <a:off x="4213105" y="31909"/>
              <a:ext cx="6827555" cy="211034"/>
            </a:xfrm>
            <a:custGeom>
              <a:avLst/>
              <a:gdLst/>
              <a:ahLst/>
              <a:cxnLst/>
              <a:rect l="l" t="t" r="r" b="b"/>
              <a:pathLst>
                <a:path w="6827555" h="211034" extrusionOk="0">
                  <a:moveTo>
                    <a:pt x="0" y="0"/>
                  </a:moveTo>
                  <a:lnTo>
                    <a:pt x="6827556" y="0"/>
                  </a:lnTo>
                  <a:lnTo>
                    <a:pt x="6827556" y="211034"/>
                  </a:lnTo>
                  <a:lnTo>
                    <a:pt x="0" y="2110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98" name="Google Shape;698;p21"/>
          <p:cNvSpPr/>
          <p:nvPr/>
        </p:nvSpPr>
        <p:spPr>
          <a:xfrm rot="-6235443">
            <a:off x="14940987" y="1324862"/>
            <a:ext cx="2863369" cy="1881931"/>
          </a:xfrm>
          <a:custGeom>
            <a:avLst/>
            <a:gdLst/>
            <a:ahLst/>
            <a:cxnLst/>
            <a:rect l="l" t="t" r="r" b="b"/>
            <a:pathLst>
              <a:path w="2863369" h="1881931" extrusionOk="0">
                <a:moveTo>
                  <a:pt x="0" y="0"/>
                </a:moveTo>
                <a:lnTo>
                  <a:pt x="2863368" y="0"/>
                </a:lnTo>
                <a:lnTo>
                  <a:pt x="2863368" y="1881932"/>
                </a:lnTo>
                <a:lnTo>
                  <a:pt x="0" y="18819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p21"/>
          <p:cNvSpPr/>
          <p:nvPr/>
        </p:nvSpPr>
        <p:spPr>
          <a:xfrm rot="-172039">
            <a:off x="309894" y="6844967"/>
            <a:ext cx="4991622" cy="1310301"/>
          </a:xfrm>
          <a:custGeom>
            <a:avLst/>
            <a:gdLst/>
            <a:ahLst/>
            <a:cxnLst/>
            <a:rect l="l" t="t" r="r" b="b"/>
            <a:pathLst>
              <a:path w="4991622" h="1310301" extrusionOk="0">
                <a:moveTo>
                  <a:pt x="0" y="0"/>
                </a:moveTo>
                <a:lnTo>
                  <a:pt x="4991622" y="0"/>
                </a:lnTo>
                <a:lnTo>
                  <a:pt x="4991622"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p21"/>
          <p:cNvSpPr/>
          <p:nvPr/>
        </p:nvSpPr>
        <p:spPr>
          <a:xfrm rot="-6687178">
            <a:off x="11079406" y="-1637868"/>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p21"/>
          <p:cNvSpPr txBox="1"/>
          <p:nvPr/>
        </p:nvSpPr>
        <p:spPr>
          <a:xfrm>
            <a:off x="5826925" y="745032"/>
            <a:ext cx="9111355" cy="844527"/>
          </a:xfrm>
          <a:prstGeom prst="rect">
            <a:avLst/>
          </a:prstGeom>
          <a:noFill/>
          <a:ln>
            <a:noFill/>
          </a:ln>
        </p:spPr>
        <p:txBody>
          <a:bodyPr spcFirstLastPara="1" wrap="square" lIns="0" tIns="0" rIns="0" bIns="0" anchor="t" anchorCtr="0">
            <a:spAutoFit/>
          </a:bodyPr>
          <a:lstStyle/>
          <a:p>
            <a:pPr marL="0" marR="0" lvl="0" indent="0" algn="l" rtl="0">
              <a:lnSpc>
                <a:spcPct val="98000"/>
              </a:lnSpc>
              <a:spcBef>
                <a:spcPts val="0"/>
              </a:spcBef>
              <a:spcAft>
                <a:spcPts val="0"/>
              </a:spcAft>
              <a:buClr>
                <a:srgbClr val="000000"/>
              </a:buClr>
              <a:buSzPts val="5600"/>
              <a:buFont typeface="Arial"/>
              <a:buNone/>
            </a:pPr>
            <a:r>
              <a:rPr lang="en-US" sz="5600" b="0" i="0" u="none" strike="noStrike" cap="none">
                <a:solidFill>
                  <a:srgbClr val="402B2B"/>
                </a:solidFill>
                <a:latin typeface="Play"/>
                <a:ea typeface="Play"/>
                <a:cs typeface="Play"/>
                <a:sym typeface="Play"/>
              </a:rPr>
              <a:t>La struttura politica europea</a:t>
            </a:r>
            <a:endParaRPr sz="5600" b="0" i="0" u="none" strike="noStrike" cap="none">
              <a:solidFill>
                <a:srgbClr val="402B2B"/>
              </a:solidFill>
              <a:latin typeface="Play"/>
              <a:ea typeface="Play"/>
              <a:cs typeface="Play"/>
              <a:sym typeface="Play"/>
            </a:endParaRPr>
          </a:p>
        </p:txBody>
      </p:sp>
      <p:sp>
        <p:nvSpPr>
          <p:cNvPr id="702" name="Google Shape;702;p21"/>
          <p:cNvSpPr/>
          <p:nvPr/>
        </p:nvSpPr>
        <p:spPr>
          <a:xfrm>
            <a:off x="10091919" y="3349383"/>
            <a:ext cx="3138935" cy="1838519"/>
          </a:xfrm>
          <a:custGeom>
            <a:avLst/>
            <a:gdLst/>
            <a:ahLst/>
            <a:cxnLst/>
            <a:rect l="l" t="t" r="r" b="b"/>
            <a:pathLst>
              <a:path w="3138935" h="1838519" extrusionOk="0">
                <a:moveTo>
                  <a:pt x="0" y="0"/>
                </a:moveTo>
                <a:lnTo>
                  <a:pt x="3138936" y="0"/>
                </a:lnTo>
                <a:lnTo>
                  <a:pt x="3138936" y="1838519"/>
                </a:lnTo>
                <a:lnTo>
                  <a:pt x="0" y="1838519"/>
                </a:lnTo>
                <a:lnTo>
                  <a:pt x="0" y="0"/>
                </a:lnTo>
                <a:close/>
              </a:path>
            </a:pathLst>
          </a:custGeom>
          <a:blipFill rotWithShape="1">
            <a:blip r:embed="rId11">
              <a:alphaModFix/>
            </a:blip>
            <a:stretch>
              <a:fillRect/>
            </a:stretch>
          </a:blipFill>
          <a:ln w="38100" cap="sq" cmpd="sng">
            <a:solidFill>
              <a:srgbClr val="AB6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3" name="Google Shape;703;p21"/>
          <p:cNvSpPr/>
          <p:nvPr/>
        </p:nvSpPr>
        <p:spPr>
          <a:xfrm>
            <a:off x="6050959" y="6119395"/>
            <a:ext cx="2523992" cy="2426915"/>
          </a:xfrm>
          <a:custGeom>
            <a:avLst/>
            <a:gdLst/>
            <a:ahLst/>
            <a:cxnLst/>
            <a:rect l="l" t="t" r="r" b="b"/>
            <a:pathLst>
              <a:path w="2523992" h="2426915" extrusionOk="0">
                <a:moveTo>
                  <a:pt x="0" y="0"/>
                </a:moveTo>
                <a:lnTo>
                  <a:pt x="2523992" y="0"/>
                </a:lnTo>
                <a:lnTo>
                  <a:pt x="2523992" y="2426915"/>
                </a:lnTo>
                <a:lnTo>
                  <a:pt x="0" y="2426915"/>
                </a:lnTo>
                <a:lnTo>
                  <a:pt x="0" y="0"/>
                </a:lnTo>
                <a:close/>
              </a:path>
            </a:pathLst>
          </a:custGeom>
          <a:blipFill rotWithShape="1">
            <a:blip r:embed="rId12">
              <a:alphaModFix/>
            </a:blip>
            <a:stretch>
              <a:fillRect/>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4" name="Google Shape;704;p21"/>
          <p:cNvSpPr/>
          <p:nvPr/>
        </p:nvSpPr>
        <p:spPr>
          <a:xfrm>
            <a:off x="6071590" y="3349383"/>
            <a:ext cx="3744559" cy="1818439"/>
          </a:xfrm>
          <a:custGeom>
            <a:avLst/>
            <a:gdLst/>
            <a:ahLst/>
            <a:cxnLst/>
            <a:rect l="l" t="t" r="r" b="b"/>
            <a:pathLst>
              <a:path w="3744559" h="1818439" extrusionOk="0">
                <a:moveTo>
                  <a:pt x="0" y="0"/>
                </a:moveTo>
                <a:lnTo>
                  <a:pt x="3744559" y="0"/>
                </a:lnTo>
                <a:lnTo>
                  <a:pt x="3744559" y="1818439"/>
                </a:lnTo>
                <a:lnTo>
                  <a:pt x="0" y="1818439"/>
                </a:lnTo>
                <a:lnTo>
                  <a:pt x="0" y="0"/>
                </a:lnTo>
                <a:close/>
              </a:path>
            </a:pathLst>
          </a:custGeom>
          <a:blipFill rotWithShape="1">
            <a:blip r:embed="rId13">
              <a:alphaModFix/>
            </a:blip>
            <a:stretch>
              <a:fillRect l="-12992" r="-5469" b="-28168"/>
            </a:stretch>
          </a:blipFill>
          <a:ln w="38100" cap="sq" cmpd="sng">
            <a:solidFill>
              <a:srgbClr val="945A02"/>
            </a:solidFill>
            <a:prstDash val="solid"/>
            <a:miter lim="8000"/>
            <a:headEnd type="none" w="sm" len="sm"/>
            <a:tailEnd type="none" w="sm" len="sm"/>
          </a:ln>
          <a:effectLst>
            <a:outerShdw sx="1000" sy="1000" algn="ctr" rotWithShape="0">
              <a:srgbClr val="000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5" name="Google Shape;705;p21"/>
          <p:cNvSpPr/>
          <p:nvPr/>
        </p:nvSpPr>
        <p:spPr>
          <a:xfrm>
            <a:off x="13504385" y="6119395"/>
            <a:ext cx="3355405" cy="2418813"/>
          </a:xfrm>
          <a:custGeom>
            <a:avLst/>
            <a:gdLst/>
            <a:ahLst/>
            <a:cxnLst/>
            <a:rect l="l" t="t" r="r" b="b"/>
            <a:pathLst>
              <a:path w="3355405" h="2418813" extrusionOk="0">
                <a:moveTo>
                  <a:pt x="0" y="0"/>
                </a:moveTo>
                <a:lnTo>
                  <a:pt x="3355405" y="0"/>
                </a:lnTo>
                <a:lnTo>
                  <a:pt x="3355405" y="2418812"/>
                </a:lnTo>
                <a:lnTo>
                  <a:pt x="0" y="2418812"/>
                </a:lnTo>
                <a:lnTo>
                  <a:pt x="0" y="0"/>
                </a:lnTo>
                <a:close/>
              </a:path>
            </a:pathLst>
          </a:custGeom>
          <a:blipFill rotWithShape="1">
            <a:blip r:embed="rId14">
              <a:alphaModFix/>
            </a:blip>
            <a:stretch>
              <a:fillRect l="-14074" r="-14074"/>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p21"/>
          <p:cNvSpPr/>
          <p:nvPr/>
        </p:nvSpPr>
        <p:spPr>
          <a:xfrm>
            <a:off x="8990232" y="6119395"/>
            <a:ext cx="4240623" cy="2418813"/>
          </a:xfrm>
          <a:custGeom>
            <a:avLst/>
            <a:gdLst/>
            <a:ahLst/>
            <a:cxnLst/>
            <a:rect l="l" t="t" r="r" b="b"/>
            <a:pathLst>
              <a:path w="4240623" h="2418813" extrusionOk="0">
                <a:moveTo>
                  <a:pt x="0" y="0"/>
                </a:moveTo>
                <a:lnTo>
                  <a:pt x="4240623" y="0"/>
                </a:lnTo>
                <a:lnTo>
                  <a:pt x="4240623" y="2418812"/>
                </a:lnTo>
                <a:lnTo>
                  <a:pt x="0" y="2418812"/>
                </a:lnTo>
                <a:lnTo>
                  <a:pt x="0" y="0"/>
                </a:lnTo>
                <a:close/>
              </a:path>
            </a:pathLst>
          </a:custGeom>
          <a:blipFill rotWithShape="1">
            <a:blip r:embed="rId15">
              <a:alphaModFix/>
            </a:blip>
            <a:stretch>
              <a:fillRect l="-6192" r="-4938" b="-34940"/>
            </a:stretch>
          </a:blipFill>
          <a:ln w="38100" cap="sq" cmpd="sng">
            <a:solidFill>
              <a:srgbClr val="945A0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7" name="Google Shape;707;p21"/>
          <p:cNvSpPr txBox="1"/>
          <p:nvPr/>
        </p:nvSpPr>
        <p:spPr>
          <a:xfrm>
            <a:off x="6071590" y="5168265"/>
            <a:ext cx="2754154"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Parlamento Europeo</a:t>
            </a:r>
            <a:endParaRPr sz="2100" b="1" i="0" u="none" strike="noStrike" cap="none">
              <a:solidFill>
                <a:srgbClr val="402B2B"/>
              </a:solidFill>
              <a:latin typeface="Arial"/>
              <a:ea typeface="Arial"/>
              <a:cs typeface="Arial"/>
              <a:sym typeface="Arial"/>
            </a:endParaRPr>
          </a:p>
        </p:txBody>
      </p:sp>
      <p:sp>
        <p:nvSpPr>
          <p:cNvPr id="708" name="Google Shape;708;p21"/>
          <p:cNvSpPr txBox="1"/>
          <p:nvPr/>
        </p:nvSpPr>
        <p:spPr>
          <a:xfrm>
            <a:off x="10095935" y="5219700"/>
            <a:ext cx="2861429" cy="356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Il Concilio Europeo</a:t>
            </a:r>
            <a:endParaRPr sz="2100" b="1" i="0" u="none" strike="noStrike" cap="none">
              <a:solidFill>
                <a:srgbClr val="402B2B"/>
              </a:solidFill>
              <a:latin typeface="Arial"/>
              <a:ea typeface="Arial"/>
              <a:cs typeface="Arial"/>
              <a:sym typeface="Arial"/>
            </a:endParaRPr>
          </a:p>
        </p:txBody>
      </p:sp>
      <p:sp>
        <p:nvSpPr>
          <p:cNvPr id="709" name="Google Shape;709;p21"/>
          <p:cNvSpPr txBox="1"/>
          <p:nvPr/>
        </p:nvSpPr>
        <p:spPr>
          <a:xfrm>
            <a:off x="6050959" y="8530590"/>
            <a:ext cx="2758485" cy="720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Il Consiglio dell’Unione Europeo</a:t>
            </a:r>
            <a:endParaRPr sz="2100" b="1" i="0" u="none" strike="noStrike" cap="none">
              <a:solidFill>
                <a:srgbClr val="402B2B"/>
              </a:solidFill>
              <a:latin typeface="Arial"/>
              <a:ea typeface="Arial"/>
              <a:cs typeface="Arial"/>
              <a:sym typeface="Arial"/>
            </a:endParaRPr>
          </a:p>
        </p:txBody>
      </p:sp>
      <p:sp>
        <p:nvSpPr>
          <p:cNvPr id="710" name="Google Shape;710;p21"/>
          <p:cNvSpPr txBox="1"/>
          <p:nvPr/>
        </p:nvSpPr>
        <p:spPr>
          <a:xfrm>
            <a:off x="9211247" y="8530590"/>
            <a:ext cx="4023624" cy="34842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La commissione Europea</a:t>
            </a:r>
            <a:endParaRPr sz="1400" b="0" i="0" u="none" strike="noStrike" cap="none">
              <a:solidFill>
                <a:srgbClr val="000000"/>
              </a:solidFill>
              <a:latin typeface="Arial"/>
              <a:ea typeface="Arial"/>
              <a:cs typeface="Arial"/>
              <a:sym typeface="Arial"/>
            </a:endParaRPr>
          </a:p>
        </p:txBody>
      </p:sp>
      <p:sp>
        <p:nvSpPr>
          <p:cNvPr id="711" name="Google Shape;711;p21"/>
          <p:cNvSpPr txBox="1"/>
          <p:nvPr/>
        </p:nvSpPr>
        <p:spPr>
          <a:xfrm>
            <a:off x="13083631" y="8606790"/>
            <a:ext cx="4497110" cy="720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La Corte di Giustizia dell’Unione Europea</a:t>
            </a:r>
            <a:endParaRPr sz="1400" b="0" i="0" u="none" strike="noStrike" cap="none">
              <a:solidFill>
                <a:srgbClr val="000000"/>
              </a:solidFill>
              <a:latin typeface="Arial"/>
              <a:ea typeface="Arial"/>
              <a:cs typeface="Arial"/>
              <a:sym typeface="Arial"/>
            </a:endParaRPr>
          </a:p>
        </p:txBody>
      </p:sp>
      <p:grpSp>
        <p:nvGrpSpPr>
          <p:cNvPr id="712" name="Google Shape;712;p21"/>
          <p:cNvGrpSpPr/>
          <p:nvPr/>
        </p:nvGrpSpPr>
        <p:grpSpPr>
          <a:xfrm>
            <a:off x="1" y="467939"/>
            <a:ext cx="5400248" cy="7811357"/>
            <a:chOff x="1" y="1"/>
            <a:chExt cx="7200330" cy="10415143"/>
          </a:xfrm>
        </p:grpSpPr>
        <p:sp>
          <p:nvSpPr>
            <p:cNvPr id="713" name="Google Shape;713;p21"/>
            <p:cNvSpPr/>
            <p:nvPr/>
          </p:nvSpPr>
          <p:spPr>
            <a:xfrm rot="-172039">
              <a:off x="413192" y="8502704"/>
              <a:ext cx="6655496" cy="1747068"/>
            </a:xfrm>
            <a:custGeom>
              <a:avLst/>
              <a:gdLst/>
              <a:ahLst/>
              <a:cxnLst/>
              <a:rect l="l" t="t" r="r" b="b"/>
              <a:pathLst>
                <a:path w="6655496" h="1747068" extrusionOk="0">
                  <a:moveTo>
                    <a:pt x="0" y="0"/>
                  </a:moveTo>
                  <a:lnTo>
                    <a:pt x="6655496" y="0"/>
                  </a:lnTo>
                  <a:lnTo>
                    <a:pt x="6655496" y="1747068"/>
                  </a:lnTo>
                  <a:lnTo>
                    <a:pt x="0" y="1747068"/>
                  </a:lnTo>
                  <a:lnTo>
                    <a:pt x="0" y="0"/>
                  </a:lnTo>
                  <a:close/>
                </a:path>
              </a:pathLst>
            </a:custGeom>
            <a:blipFill rotWithShape="1">
              <a:blip r:embed="rId9">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14" name="Google Shape;714;p21"/>
            <p:cNvGrpSpPr/>
            <p:nvPr/>
          </p:nvGrpSpPr>
          <p:grpSpPr>
            <a:xfrm rot="-173233">
              <a:off x="235311" y="163451"/>
              <a:ext cx="6729710" cy="9512830"/>
              <a:chOff x="0" y="0"/>
              <a:chExt cx="3267456" cy="4618736"/>
            </a:xfrm>
          </p:grpSpPr>
          <p:sp>
            <p:nvSpPr>
              <p:cNvPr id="715" name="Google Shape;715;p21"/>
              <p:cNvSpPr/>
              <p:nvPr/>
            </p:nvSpPr>
            <p:spPr>
              <a:xfrm>
                <a:off x="0" y="0"/>
                <a:ext cx="3267456" cy="4618736"/>
              </a:xfrm>
              <a:custGeom>
                <a:avLst/>
                <a:gdLst/>
                <a:ahLst/>
                <a:cxnLst/>
                <a:rect l="l" t="t" r="r" b="b"/>
                <a:pathLst>
                  <a:path w="3267456" h="4618736" extrusionOk="0">
                    <a:moveTo>
                      <a:pt x="3267456" y="4618736"/>
                    </a:moveTo>
                    <a:lnTo>
                      <a:pt x="0" y="4618736"/>
                    </a:lnTo>
                    <a:lnTo>
                      <a:pt x="0" y="0"/>
                    </a:lnTo>
                    <a:lnTo>
                      <a:pt x="3267456" y="0"/>
                    </a:lnTo>
                    <a:lnTo>
                      <a:pt x="3267456" y="4618736"/>
                    </a:lnTo>
                    <a:close/>
                  </a:path>
                </a:pathLst>
              </a:custGeom>
              <a:blipFill rotWithShape="1">
                <a:blip r:embed="rId16">
                  <a:alphaModFix amt="99000"/>
                </a:blip>
                <a:stretch>
                  <a:fillRect l="-2" r="-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6" name="Google Shape;716;p21"/>
              <p:cNvSpPr/>
              <p:nvPr/>
            </p:nvSpPr>
            <p:spPr>
              <a:xfrm>
                <a:off x="144163" y="140959"/>
                <a:ext cx="2993427" cy="4317015"/>
              </a:xfrm>
              <a:custGeom>
                <a:avLst/>
                <a:gdLst/>
                <a:ahLst/>
                <a:cxnLst/>
                <a:rect l="l" t="t" r="r" b="b"/>
                <a:pathLst>
                  <a:path w="2993427" h="4317015" extrusionOk="0">
                    <a:moveTo>
                      <a:pt x="2993427" y="12700"/>
                    </a:moveTo>
                    <a:lnTo>
                      <a:pt x="2935892" y="4317015"/>
                    </a:lnTo>
                    <a:lnTo>
                      <a:pt x="0" y="4275547"/>
                    </a:lnTo>
                    <a:lnTo>
                      <a:pt x="0" y="0"/>
                    </a:lnTo>
                    <a:lnTo>
                      <a:pt x="2993427" y="12700"/>
                    </a:lnTo>
                    <a:close/>
                  </a:path>
                </a:pathLst>
              </a:custGeom>
              <a:blipFill rotWithShape="1">
                <a:blip r:embed="rId17">
                  <a:alphaModFix amt="99000"/>
                </a:blip>
                <a:stretch>
                  <a:fillRect l="-23346" r="-5427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17" name="Google Shape;717;p21"/>
          <p:cNvSpPr txBox="1"/>
          <p:nvPr/>
        </p:nvSpPr>
        <p:spPr>
          <a:xfrm>
            <a:off x="7553717" y="2180103"/>
            <a:ext cx="5400249" cy="67101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000"/>
              <a:buFont typeface="Arial"/>
              <a:buNone/>
            </a:pPr>
            <a:r>
              <a:rPr lang="en-US" sz="4000" b="1" i="0" u="none" strike="noStrike" cap="none">
                <a:solidFill>
                  <a:srgbClr val="AB6000"/>
                </a:solidFill>
                <a:latin typeface="Arial"/>
                <a:ea typeface="Arial"/>
                <a:cs typeface="Arial"/>
                <a:sym typeface="Arial"/>
              </a:rPr>
              <a:t>Soluzione Esercizio 3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2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4" name="Google Shape;724;p22"/>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25" name="Google Shape;725;p22"/>
          <p:cNvGrpSpPr/>
          <p:nvPr/>
        </p:nvGrpSpPr>
        <p:grpSpPr>
          <a:xfrm rot="-9182015">
            <a:off x="-2124369" y="5931532"/>
            <a:ext cx="7989165" cy="5533237"/>
            <a:chOff x="0" y="0"/>
            <a:chExt cx="3429000" cy="2374900"/>
          </a:xfrm>
        </p:grpSpPr>
        <p:sp>
          <p:nvSpPr>
            <p:cNvPr id="726" name="Google Shape;726;p2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7" name="Google Shape;727;p2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28" name="Google Shape;728;p22"/>
          <p:cNvGrpSpPr/>
          <p:nvPr/>
        </p:nvGrpSpPr>
        <p:grpSpPr>
          <a:xfrm>
            <a:off x="734279" y="386155"/>
            <a:ext cx="16819442" cy="9514689"/>
            <a:chOff x="0" y="0"/>
            <a:chExt cx="22425922" cy="12686252"/>
          </a:xfrm>
        </p:grpSpPr>
        <p:sp>
          <p:nvSpPr>
            <p:cNvPr id="729" name="Google Shape;729;p2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0" name="Google Shape;730;p2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31" name="Google Shape;731;p22"/>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2" name="Google Shape;732;p22"/>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3" name="Google Shape;733;p22"/>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4" name="Google Shape;734;p22"/>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5" name="Google Shape;735;p22"/>
          <p:cNvSpPr txBox="1"/>
          <p:nvPr/>
        </p:nvSpPr>
        <p:spPr>
          <a:xfrm>
            <a:off x="2661858" y="1698334"/>
            <a:ext cx="12944823" cy="554831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400"/>
              <a:buFont typeface="Arial"/>
              <a:buNone/>
            </a:pPr>
            <a:r>
              <a:rPr lang="en-US" sz="14400" b="0" i="0" u="none" strike="noStrike" cap="none">
                <a:solidFill>
                  <a:srgbClr val="945A02"/>
                </a:solidFill>
                <a:latin typeface="Play"/>
                <a:ea typeface="Play"/>
                <a:cs typeface="Play"/>
                <a:sym typeface="Play"/>
              </a:rPr>
              <a:t>3.</a:t>
            </a:r>
            <a:r>
              <a:rPr lang="en-US" sz="14400" b="0" i="0" u="none" strike="noStrike" cap="none">
                <a:solidFill>
                  <a:srgbClr val="402B2B"/>
                </a:solidFill>
                <a:latin typeface="Play"/>
                <a:ea typeface="Play"/>
                <a:cs typeface="Play"/>
                <a:sym typeface="Play"/>
              </a:rPr>
              <a:t> I Regolamenti Europei</a:t>
            </a:r>
            <a:endParaRPr sz="14400" b="0" i="0" u="none" strike="noStrike" cap="none">
              <a:solidFill>
                <a:srgbClr val="402B2B"/>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14400"/>
              <a:buFont typeface="Arial"/>
              <a:buNone/>
            </a:pPr>
            <a:endParaRPr sz="14400" b="0" i="0" u="none" strike="noStrike" cap="none">
              <a:solidFill>
                <a:srgbClr val="402B2B"/>
              </a:solidFill>
              <a:latin typeface="Play"/>
              <a:ea typeface="Play"/>
              <a:cs typeface="Play"/>
              <a:sym typeface="Play"/>
            </a:endParaRPr>
          </a:p>
        </p:txBody>
      </p:sp>
      <p:sp>
        <p:nvSpPr>
          <p:cNvPr id="736" name="Google Shape;736;p22"/>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2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3" name="Google Shape;743;p23"/>
          <p:cNvSpPr/>
          <p:nvPr/>
        </p:nvSpPr>
        <p:spPr>
          <a:xfrm>
            <a:off x="2980896" y="-1360214"/>
            <a:ext cx="7587734" cy="4391401"/>
          </a:xfrm>
          <a:custGeom>
            <a:avLst/>
            <a:gdLst/>
            <a:ahLst/>
            <a:cxnLst/>
            <a:rect l="l" t="t" r="r" b="b"/>
            <a:pathLst>
              <a:path w="7587734" h="4391401" extrusionOk="0">
                <a:moveTo>
                  <a:pt x="0" y="0"/>
                </a:moveTo>
                <a:lnTo>
                  <a:pt x="7587734" y="0"/>
                </a:lnTo>
                <a:lnTo>
                  <a:pt x="7587734" y="4391401"/>
                </a:lnTo>
                <a:lnTo>
                  <a:pt x="0" y="4391401"/>
                </a:lnTo>
                <a:lnTo>
                  <a:pt x="0" y="0"/>
                </a:lnTo>
                <a:close/>
              </a:path>
            </a:pathLst>
          </a:custGeom>
          <a:blipFill rotWithShape="1">
            <a:blip r:embed="rId4">
              <a:alphaModFix amt="43999"/>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44" name="Google Shape;744;p23"/>
          <p:cNvGrpSpPr/>
          <p:nvPr/>
        </p:nvGrpSpPr>
        <p:grpSpPr>
          <a:xfrm rot="908934">
            <a:off x="9588462" y="-1422994"/>
            <a:ext cx="10088679" cy="6987344"/>
            <a:chOff x="0" y="0"/>
            <a:chExt cx="3429000" cy="2374900"/>
          </a:xfrm>
        </p:grpSpPr>
        <p:sp>
          <p:nvSpPr>
            <p:cNvPr id="745" name="Google Shape;745;p2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6" name="Google Shape;746;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47" name="Google Shape;747;p23"/>
          <p:cNvGrpSpPr/>
          <p:nvPr/>
        </p:nvGrpSpPr>
        <p:grpSpPr>
          <a:xfrm rot="-765726">
            <a:off x="11578513" y="-4599166"/>
            <a:ext cx="13281015" cy="9198332"/>
            <a:chOff x="0" y="0"/>
            <a:chExt cx="3429000" cy="2374900"/>
          </a:xfrm>
        </p:grpSpPr>
        <p:sp>
          <p:nvSpPr>
            <p:cNvPr id="748" name="Google Shape;748;p23"/>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9" name="Google Shape;749;p2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50" name="Google Shape;750;p23"/>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1" name="Google Shape;751;p23"/>
          <p:cNvSpPr/>
          <p:nvPr/>
        </p:nvSpPr>
        <p:spPr>
          <a:xfrm>
            <a:off x="1028700" y="3423035"/>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2" name="Google Shape;752;p23"/>
          <p:cNvSpPr/>
          <p:nvPr/>
        </p:nvSpPr>
        <p:spPr>
          <a:xfrm rot="5414970">
            <a:off x="3407113" y="5541068"/>
            <a:ext cx="12435248" cy="8022072"/>
          </a:xfrm>
          <a:custGeom>
            <a:avLst/>
            <a:gdLst/>
            <a:ahLst/>
            <a:cxnLst/>
            <a:rect l="l" t="t" r="r" b="b"/>
            <a:pathLst>
              <a:path w="12435248" h="8022072" extrusionOk="0">
                <a:moveTo>
                  <a:pt x="12435248" y="8022072"/>
                </a:moveTo>
                <a:lnTo>
                  <a:pt x="0" y="8022072"/>
                </a:lnTo>
                <a:lnTo>
                  <a:pt x="0" y="0"/>
                </a:lnTo>
                <a:lnTo>
                  <a:pt x="12435248" y="0"/>
                </a:lnTo>
                <a:lnTo>
                  <a:pt x="12435248" y="8022072"/>
                </a:lnTo>
                <a:close/>
              </a:path>
            </a:pathLst>
          </a:custGeom>
          <a:blipFill rotWithShape="1">
            <a:blip r:embed="rId10">
              <a:alphaModFix/>
            </a:blip>
            <a:stretch>
              <a:fillRect t="-1700" b="-170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3" name="Google Shape;753;p23"/>
          <p:cNvSpPr/>
          <p:nvPr/>
        </p:nvSpPr>
        <p:spPr>
          <a:xfrm rot="-5400000">
            <a:off x="6875878" y="4670077"/>
            <a:ext cx="12401960" cy="10284326"/>
          </a:xfrm>
          <a:custGeom>
            <a:avLst/>
            <a:gdLst/>
            <a:ahLst/>
            <a:cxnLst/>
            <a:rect l="l" t="t" r="r" b="b"/>
            <a:pathLst>
              <a:path w="12401960" h="10284326" extrusionOk="0">
                <a:moveTo>
                  <a:pt x="12401960" y="10284326"/>
                </a:moveTo>
                <a:lnTo>
                  <a:pt x="0" y="10284326"/>
                </a:lnTo>
                <a:lnTo>
                  <a:pt x="0" y="0"/>
                </a:lnTo>
                <a:lnTo>
                  <a:pt x="12401960" y="0"/>
                </a:lnTo>
                <a:lnTo>
                  <a:pt x="12401960" y="10284326"/>
                </a:lnTo>
                <a:close/>
              </a:path>
            </a:pathLst>
          </a:custGeom>
          <a:blipFill rotWithShape="1">
            <a:blip r:embed="rId10">
              <a:alphaModFix/>
            </a:blip>
            <a:stretch>
              <a:fillRect l="-13688" r="-1061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4" name="Google Shape;754;p23"/>
          <p:cNvSpPr/>
          <p:nvPr/>
        </p:nvSpPr>
        <p:spPr>
          <a:xfrm rot="5414970">
            <a:off x="-3031764" y="7349010"/>
            <a:ext cx="12025319" cy="4632273"/>
          </a:xfrm>
          <a:custGeom>
            <a:avLst/>
            <a:gdLst/>
            <a:ahLst/>
            <a:cxnLst/>
            <a:rect l="l" t="t" r="r" b="b"/>
            <a:pathLst>
              <a:path w="12025319" h="4632273" extrusionOk="0">
                <a:moveTo>
                  <a:pt x="12025320" y="4632274"/>
                </a:moveTo>
                <a:lnTo>
                  <a:pt x="0" y="4632274"/>
                </a:lnTo>
                <a:lnTo>
                  <a:pt x="0" y="0"/>
                </a:lnTo>
                <a:lnTo>
                  <a:pt x="12025320" y="0"/>
                </a:lnTo>
                <a:lnTo>
                  <a:pt x="12025320" y="4632274"/>
                </a:lnTo>
                <a:close/>
              </a:path>
            </a:pathLst>
          </a:custGeom>
          <a:blipFill rotWithShape="1">
            <a:blip r:embed="rId10">
              <a:alphaModFix/>
            </a:blip>
            <a:stretch>
              <a:fillRect t="-36582" b="-3658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5" name="Google Shape;755;p23"/>
          <p:cNvSpPr/>
          <p:nvPr/>
        </p:nvSpPr>
        <p:spPr>
          <a:xfrm rot="199622">
            <a:off x="4715752" y="4063488"/>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6" name="Google Shape;756;p23"/>
          <p:cNvSpPr/>
          <p:nvPr/>
        </p:nvSpPr>
        <p:spPr>
          <a:xfrm rot="3557059">
            <a:off x="13845247" y="-726619"/>
            <a:ext cx="3516159" cy="4323687"/>
          </a:xfrm>
          <a:custGeom>
            <a:avLst/>
            <a:gdLst/>
            <a:ahLst/>
            <a:cxnLst/>
            <a:rect l="l" t="t" r="r" b="b"/>
            <a:pathLst>
              <a:path w="3516159" h="4323687" extrusionOk="0">
                <a:moveTo>
                  <a:pt x="0" y="0"/>
                </a:moveTo>
                <a:lnTo>
                  <a:pt x="3516159" y="0"/>
                </a:lnTo>
                <a:lnTo>
                  <a:pt x="3516159" y="4323688"/>
                </a:lnTo>
                <a:lnTo>
                  <a:pt x="0" y="4323688"/>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7" name="Google Shape;757;p23"/>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8" name="Google Shape;758;p23"/>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9" name="Google Shape;759;p23"/>
          <p:cNvSpPr/>
          <p:nvPr/>
        </p:nvSpPr>
        <p:spPr>
          <a:xfrm>
            <a:off x="6055340" y="3851623"/>
            <a:ext cx="11666339" cy="6186056"/>
          </a:xfrm>
          <a:custGeom>
            <a:avLst/>
            <a:gdLst/>
            <a:ahLst/>
            <a:cxnLst/>
            <a:rect l="l" t="t" r="r" b="b"/>
            <a:pathLst>
              <a:path w="11666339" h="6186056" extrusionOk="0">
                <a:moveTo>
                  <a:pt x="0" y="0"/>
                </a:moveTo>
                <a:lnTo>
                  <a:pt x="11666339" y="0"/>
                </a:lnTo>
                <a:lnTo>
                  <a:pt x="11666339" y="6186057"/>
                </a:lnTo>
                <a:lnTo>
                  <a:pt x="0" y="6186057"/>
                </a:lnTo>
                <a:lnTo>
                  <a:pt x="0" y="0"/>
                </a:lnTo>
                <a:close/>
              </a:path>
            </a:pathLst>
          </a:custGeom>
          <a:blipFill rotWithShape="1">
            <a:blip r:embed="rId15">
              <a:alphaModFix amt="74000"/>
            </a:blip>
            <a:stretch>
              <a:fillRect l="-1353" r="-13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0" name="Google Shape;760;p23"/>
          <p:cNvSpPr/>
          <p:nvPr/>
        </p:nvSpPr>
        <p:spPr>
          <a:xfrm rot="-68087">
            <a:off x="8855328" y="3427518"/>
            <a:ext cx="457404" cy="466145"/>
          </a:xfrm>
          <a:custGeom>
            <a:avLst/>
            <a:gdLst/>
            <a:ahLst/>
            <a:cxnLst/>
            <a:rect l="l" t="t" r="r" b="b"/>
            <a:pathLst>
              <a:path w="457404" h="466145" extrusionOk="0">
                <a:moveTo>
                  <a:pt x="0" y="0"/>
                </a:moveTo>
                <a:lnTo>
                  <a:pt x="457404" y="0"/>
                </a:lnTo>
                <a:lnTo>
                  <a:pt x="457404" y="466145"/>
                </a:lnTo>
                <a:lnTo>
                  <a:pt x="0" y="46614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1" name="Google Shape;761;p23"/>
          <p:cNvSpPr/>
          <p:nvPr/>
        </p:nvSpPr>
        <p:spPr>
          <a:xfrm>
            <a:off x="10726591" y="5582374"/>
            <a:ext cx="1840916" cy="1362278"/>
          </a:xfrm>
          <a:custGeom>
            <a:avLst/>
            <a:gdLst/>
            <a:ahLst/>
            <a:cxnLst/>
            <a:rect l="l" t="t" r="r" b="b"/>
            <a:pathLst>
              <a:path w="1840916" h="1362278" extrusionOk="0">
                <a:moveTo>
                  <a:pt x="0" y="0"/>
                </a:moveTo>
                <a:lnTo>
                  <a:pt x="1840916" y="0"/>
                </a:lnTo>
                <a:lnTo>
                  <a:pt x="1840916" y="1362278"/>
                </a:lnTo>
                <a:lnTo>
                  <a:pt x="0" y="1362278"/>
                </a:lnTo>
                <a:lnTo>
                  <a:pt x="0" y="0"/>
                </a:lnTo>
                <a:close/>
              </a:path>
            </a:pathLst>
          </a:custGeom>
          <a:blipFill rotWithShape="1">
            <a:blip r:embed="rId16">
              <a:alphaModFix amt="64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2" name="Google Shape;762;p23"/>
          <p:cNvSpPr/>
          <p:nvPr/>
        </p:nvSpPr>
        <p:spPr>
          <a:xfrm rot="-9452436">
            <a:off x="14175283" y="8141291"/>
            <a:ext cx="2376332" cy="1758486"/>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7">
              <a:alphaModFix amt="64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3" name="Google Shape;763;p23"/>
          <p:cNvSpPr/>
          <p:nvPr/>
        </p:nvSpPr>
        <p:spPr>
          <a:xfrm rot="3661346">
            <a:off x="13855628" y="4264257"/>
            <a:ext cx="2376332" cy="1758486"/>
          </a:xfrm>
          <a:custGeom>
            <a:avLst/>
            <a:gdLst/>
            <a:ahLst/>
            <a:cxnLst/>
            <a:rect l="l" t="t" r="r" b="b"/>
            <a:pathLst>
              <a:path w="2376332" h="1758486" extrusionOk="0">
                <a:moveTo>
                  <a:pt x="0" y="0"/>
                </a:moveTo>
                <a:lnTo>
                  <a:pt x="2376332" y="0"/>
                </a:lnTo>
                <a:lnTo>
                  <a:pt x="2376332" y="1758486"/>
                </a:lnTo>
                <a:lnTo>
                  <a:pt x="0" y="1758486"/>
                </a:lnTo>
                <a:lnTo>
                  <a:pt x="0" y="0"/>
                </a:lnTo>
                <a:close/>
              </a:path>
            </a:pathLst>
          </a:custGeom>
          <a:blipFill rotWithShape="1">
            <a:blip r:embed="rId18">
              <a:alphaModFix amt="64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4" name="Google Shape;764;p23"/>
          <p:cNvSpPr/>
          <p:nvPr/>
        </p:nvSpPr>
        <p:spPr>
          <a:xfrm>
            <a:off x="12436731" y="6882424"/>
            <a:ext cx="2003590" cy="716283"/>
          </a:xfrm>
          <a:custGeom>
            <a:avLst/>
            <a:gdLst/>
            <a:ahLst/>
            <a:cxnLst/>
            <a:rect l="l" t="t" r="r" b="b"/>
            <a:pathLst>
              <a:path w="2003590" h="716283" extrusionOk="0">
                <a:moveTo>
                  <a:pt x="0" y="0"/>
                </a:moveTo>
                <a:lnTo>
                  <a:pt x="2003590" y="0"/>
                </a:lnTo>
                <a:lnTo>
                  <a:pt x="2003590" y="716284"/>
                </a:lnTo>
                <a:lnTo>
                  <a:pt x="0" y="716284"/>
                </a:lnTo>
                <a:lnTo>
                  <a:pt x="0" y="0"/>
                </a:lnTo>
                <a:close/>
              </a:path>
            </a:pathLst>
          </a:custGeom>
          <a:blipFill rotWithShape="1">
            <a:blip r:embed="rId19">
              <a:alphaModFix amt="5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5" name="Google Shape;765;p23"/>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6" name="Google Shape;766;p23"/>
          <p:cNvSpPr txBox="1"/>
          <p:nvPr/>
        </p:nvSpPr>
        <p:spPr>
          <a:xfrm>
            <a:off x="1209054" y="386816"/>
            <a:ext cx="9642379" cy="3177408"/>
          </a:xfrm>
          <a:prstGeom prst="rect">
            <a:avLst/>
          </a:prstGeom>
          <a:noFill/>
          <a:ln>
            <a:noFill/>
          </a:ln>
        </p:spPr>
        <p:txBody>
          <a:bodyPr spcFirstLastPara="1" wrap="square" lIns="0" tIns="0" rIns="0" bIns="0" anchor="t" anchorCtr="0">
            <a:spAutoFit/>
          </a:bodyPr>
          <a:lstStyle/>
          <a:p>
            <a:pPr marL="0" marR="0" lvl="0" indent="0" algn="l" rtl="0">
              <a:lnSpc>
                <a:spcPct val="96993"/>
              </a:lnSpc>
              <a:spcBef>
                <a:spcPts val="0"/>
              </a:spcBef>
              <a:spcAft>
                <a:spcPts val="0"/>
              </a:spcAft>
              <a:buClr>
                <a:srgbClr val="000000"/>
              </a:buClr>
              <a:buSzPts val="10643"/>
              <a:buFont typeface="Arial"/>
              <a:buNone/>
            </a:pPr>
            <a:r>
              <a:rPr lang="en-US" sz="10643" b="0" i="0" u="none" strike="noStrike" cap="none">
                <a:solidFill>
                  <a:srgbClr val="FFFBF2"/>
                </a:solidFill>
                <a:latin typeface="Play"/>
                <a:ea typeface="Play"/>
                <a:cs typeface="Play"/>
                <a:sym typeface="Play"/>
              </a:rPr>
              <a:t>Spostamento dei cittadini:</a:t>
            </a:r>
            <a:endParaRPr sz="1400" b="0" i="0" u="none" strike="noStrike" cap="none">
              <a:solidFill>
                <a:srgbClr val="000000"/>
              </a:solidFill>
              <a:latin typeface="Arial"/>
              <a:ea typeface="Arial"/>
              <a:cs typeface="Arial"/>
              <a:sym typeface="Arial"/>
            </a:endParaRPr>
          </a:p>
        </p:txBody>
      </p:sp>
      <p:sp>
        <p:nvSpPr>
          <p:cNvPr id="767" name="Google Shape;767;p23"/>
          <p:cNvSpPr txBox="1"/>
          <p:nvPr/>
        </p:nvSpPr>
        <p:spPr>
          <a:xfrm>
            <a:off x="1411497" y="4690084"/>
            <a:ext cx="3764493" cy="444246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Una delle </a:t>
            </a:r>
            <a:r>
              <a:rPr lang="en-US" sz="3600" b="1" i="0" u="none" strike="noStrike" cap="none">
                <a:solidFill>
                  <a:srgbClr val="000000"/>
                </a:solidFill>
                <a:latin typeface="Atkinson Hyperlegible"/>
                <a:ea typeface="Atkinson Hyperlegible"/>
                <a:cs typeface="Atkinson Hyperlegible"/>
                <a:sym typeface="Atkinson Hyperlegible"/>
              </a:rPr>
              <a:t>libertà fondamentali</a:t>
            </a:r>
            <a:r>
              <a:rPr lang="en-US" sz="3600" b="0" i="0" u="none" strike="noStrike" cap="none">
                <a:solidFill>
                  <a:srgbClr val="000000"/>
                </a:solidFill>
                <a:latin typeface="Atkinson Hyperlegible"/>
                <a:ea typeface="Atkinson Hyperlegible"/>
                <a:cs typeface="Atkinson Hyperlegible"/>
                <a:sym typeface="Atkinson Hyperlegible"/>
              </a:rPr>
              <a:t> all'interno dell'Unione europea (UE) è la </a:t>
            </a:r>
            <a:r>
              <a:rPr lang="en-US" sz="3600" b="1" i="0" u="none" strike="noStrike" cap="none">
                <a:solidFill>
                  <a:srgbClr val="000000"/>
                </a:solidFill>
                <a:latin typeface="Atkinson Hyperlegible"/>
                <a:ea typeface="Atkinson Hyperlegible"/>
                <a:cs typeface="Atkinson Hyperlegible"/>
                <a:sym typeface="Atkinson Hyperlegible"/>
              </a:rPr>
              <a:t>libertà di circolazione. </a:t>
            </a:r>
            <a:endParaRPr sz="3600" b="1" i="0" u="none" strike="noStrike" cap="none">
              <a:solidFill>
                <a:srgbClr val="000000"/>
              </a:solidFill>
              <a:latin typeface="Atkinson Hyperlegible"/>
              <a:ea typeface="Atkinson Hyperlegible"/>
              <a:cs typeface="Atkinson Hyperlegible"/>
              <a:sym typeface="Atkinson Hyperlegibl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2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74" name="Google Shape;774;p24"/>
          <p:cNvGrpSpPr/>
          <p:nvPr/>
        </p:nvGrpSpPr>
        <p:grpSpPr>
          <a:xfrm rot="908934">
            <a:off x="9588462" y="-1422994"/>
            <a:ext cx="10088679" cy="6987344"/>
            <a:chOff x="0" y="0"/>
            <a:chExt cx="3429000" cy="2374900"/>
          </a:xfrm>
        </p:grpSpPr>
        <p:sp>
          <p:nvSpPr>
            <p:cNvPr id="775" name="Google Shape;775;p2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6" name="Google Shape;776;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77" name="Google Shape;777;p24"/>
          <p:cNvGrpSpPr/>
          <p:nvPr/>
        </p:nvGrpSpPr>
        <p:grpSpPr>
          <a:xfrm rot="-765726">
            <a:off x="11578513" y="-4599166"/>
            <a:ext cx="13281015" cy="9198332"/>
            <a:chOff x="0" y="0"/>
            <a:chExt cx="3429000" cy="2374900"/>
          </a:xfrm>
        </p:grpSpPr>
        <p:sp>
          <p:nvSpPr>
            <p:cNvPr id="778" name="Google Shape;778;p24"/>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6">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9" name="Google Shape;779;p2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0" name="Google Shape;780;p24"/>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1" name="Google Shape;781;p24"/>
          <p:cNvSpPr/>
          <p:nvPr/>
        </p:nvSpPr>
        <p:spPr>
          <a:xfrm rot="5414970">
            <a:off x="1431793" y="3226946"/>
            <a:ext cx="5995198" cy="7996043"/>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2" name="Google Shape;782;p24"/>
          <p:cNvSpPr/>
          <p:nvPr/>
        </p:nvSpPr>
        <p:spPr>
          <a:xfrm rot="-5400000">
            <a:off x="9957019" y="3115957"/>
            <a:ext cx="5990806" cy="8340472"/>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3" name="Google Shape;783;p24"/>
          <p:cNvSpPr/>
          <p:nvPr/>
        </p:nvSpPr>
        <p:spPr>
          <a:xfrm rot="199622">
            <a:off x="7631648" y="4375285"/>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84" name="Google Shape;784;p24"/>
          <p:cNvGrpSpPr/>
          <p:nvPr/>
        </p:nvGrpSpPr>
        <p:grpSpPr>
          <a:xfrm>
            <a:off x="1442384" y="4335473"/>
            <a:ext cx="6030031" cy="164522"/>
            <a:chOff x="0" y="0"/>
            <a:chExt cx="8040040" cy="219362"/>
          </a:xfrm>
        </p:grpSpPr>
        <p:sp>
          <p:nvSpPr>
            <p:cNvPr id="785" name="Google Shape;785;p24"/>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6" name="Google Shape;786;p24"/>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0">
                <a:alphaModFix/>
              </a:blip>
              <a:stretch>
                <a:fillRect r="-19417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7" name="Google Shape;787;p24"/>
          <p:cNvSpPr/>
          <p:nvPr/>
        </p:nvSpPr>
        <p:spPr>
          <a:xfrm rot="-68087">
            <a:off x="15709688" y="4482068"/>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24"/>
          <p:cNvSpPr/>
          <p:nvPr/>
        </p:nvSpPr>
        <p:spPr>
          <a:xfrm>
            <a:off x="1153387" y="3800067"/>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24"/>
          <p:cNvSpPr/>
          <p:nvPr/>
        </p:nvSpPr>
        <p:spPr>
          <a:xfrm rot="3557059">
            <a:off x="13623500" y="-689603"/>
            <a:ext cx="3802955" cy="4676349"/>
          </a:xfrm>
          <a:custGeom>
            <a:avLst/>
            <a:gdLst/>
            <a:ahLst/>
            <a:cxnLst/>
            <a:rect l="l" t="t" r="r" b="b"/>
            <a:pathLst>
              <a:path w="3802955" h="4676349" extrusionOk="0">
                <a:moveTo>
                  <a:pt x="0" y="0"/>
                </a:moveTo>
                <a:lnTo>
                  <a:pt x="3802955" y="0"/>
                </a:lnTo>
                <a:lnTo>
                  <a:pt x="3802955" y="4676350"/>
                </a:lnTo>
                <a:lnTo>
                  <a:pt x="0" y="4676350"/>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0" name="Google Shape;790;p24"/>
          <p:cNvSpPr txBox="1"/>
          <p:nvPr/>
        </p:nvSpPr>
        <p:spPr>
          <a:xfrm>
            <a:off x="858770" y="227797"/>
            <a:ext cx="9941083" cy="4766113"/>
          </a:xfrm>
          <a:prstGeom prst="rect">
            <a:avLst/>
          </a:prstGeom>
          <a:noFill/>
          <a:ln>
            <a:noFill/>
          </a:ln>
        </p:spPr>
        <p:txBody>
          <a:bodyPr spcFirstLastPara="1" wrap="square" lIns="0" tIns="0" rIns="0" bIns="0" anchor="t" anchorCtr="0">
            <a:spAutoFit/>
          </a:bodyPr>
          <a:lstStyle/>
          <a:p>
            <a:pPr marL="0" marR="0" lvl="0" indent="0" algn="l" rtl="0">
              <a:lnSpc>
                <a:spcPct val="96993"/>
              </a:lnSpc>
              <a:spcBef>
                <a:spcPts val="0"/>
              </a:spcBef>
              <a:spcAft>
                <a:spcPts val="0"/>
              </a:spcAft>
              <a:buClr>
                <a:srgbClr val="000000"/>
              </a:buClr>
              <a:buSzPts val="10643"/>
              <a:buFont typeface="Arial"/>
              <a:buNone/>
            </a:pPr>
            <a:r>
              <a:rPr lang="en-US" sz="10643" b="0" i="0" u="none" strike="noStrike" cap="none">
                <a:solidFill>
                  <a:srgbClr val="FFFBF2"/>
                </a:solidFill>
                <a:latin typeface="Play"/>
                <a:ea typeface="Play"/>
                <a:cs typeface="Play"/>
                <a:sym typeface="Play"/>
              </a:rPr>
              <a:t>Spostamento dei cittadini:</a:t>
            </a:r>
            <a:endParaRPr sz="1400" b="0" i="0" u="none" strike="noStrike" cap="none">
              <a:solidFill>
                <a:srgbClr val="000000"/>
              </a:solidFill>
              <a:latin typeface="Arial"/>
              <a:ea typeface="Arial"/>
              <a:cs typeface="Arial"/>
              <a:sym typeface="Arial"/>
            </a:endParaRPr>
          </a:p>
          <a:p>
            <a:pPr marL="0" marR="0" lvl="0" indent="0" algn="l" rtl="0">
              <a:lnSpc>
                <a:spcPct val="96993"/>
              </a:lnSpc>
              <a:spcBef>
                <a:spcPts val="0"/>
              </a:spcBef>
              <a:spcAft>
                <a:spcPts val="0"/>
              </a:spcAft>
              <a:buClr>
                <a:srgbClr val="000000"/>
              </a:buClr>
              <a:buSzPts val="10643"/>
              <a:buFont typeface="Arial"/>
              <a:buNone/>
            </a:pPr>
            <a:endParaRPr sz="10643" b="0" i="0" u="none" strike="noStrike" cap="none">
              <a:solidFill>
                <a:srgbClr val="FFFBF2"/>
              </a:solidFill>
              <a:latin typeface="Play"/>
              <a:ea typeface="Play"/>
              <a:cs typeface="Play"/>
              <a:sym typeface="Play"/>
            </a:endParaRPr>
          </a:p>
        </p:txBody>
      </p:sp>
      <p:sp>
        <p:nvSpPr>
          <p:cNvPr id="791" name="Google Shape;791;p24"/>
          <p:cNvSpPr txBox="1"/>
          <p:nvPr/>
        </p:nvSpPr>
        <p:spPr>
          <a:xfrm>
            <a:off x="1176055" y="4758729"/>
            <a:ext cx="6080767" cy="44576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L'UE permette alle persone di circolare liberamente tra i suoi Paesi. </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Ciò significa che </a:t>
            </a:r>
            <a:r>
              <a:rPr lang="en-US" sz="3600" b="1" i="0" u="none" strike="noStrike" cap="none">
                <a:solidFill>
                  <a:srgbClr val="000000"/>
                </a:solidFill>
                <a:latin typeface="Atkinson Hyperlegible"/>
                <a:ea typeface="Atkinson Hyperlegible"/>
                <a:cs typeface="Atkinson Hyperlegible"/>
                <a:sym typeface="Atkinson Hyperlegible"/>
              </a:rPr>
              <a:t>i cittadini dell'UE possono vivere, lavorare e viaggiare in qualsiasi Paese dell'Unione.</a:t>
            </a:r>
            <a:endParaRPr sz="3600" b="1" i="0" u="none" strike="noStrike" cap="none">
              <a:solidFill>
                <a:srgbClr val="000000"/>
              </a:solidFill>
              <a:latin typeface="Atkinson Hyperlegible"/>
              <a:ea typeface="Atkinson Hyperlegible"/>
              <a:cs typeface="Atkinson Hyperlegible"/>
              <a:sym typeface="Atkinson Hyperlegible"/>
            </a:endParaRPr>
          </a:p>
        </p:txBody>
      </p:sp>
      <p:sp>
        <p:nvSpPr>
          <p:cNvPr id="792" name="Google Shape;792;p24"/>
          <p:cNvSpPr txBox="1"/>
          <p:nvPr/>
        </p:nvSpPr>
        <p:spPr>
          <a:xfrm>
            <a:off x="9815267" y="4523485"/>
            <a:ext cx="6437569" cy="381649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 Una norma speciale chiamata </a:t>
            </a:r>
            <a:r>
              <a:rPr lang="en-US" sz="3600" b="1" i="0" u="none" strike="noStrike" cap="none">
                <a:solidFill>
                  <a:srgbClr val="000000"/>
                </a:solidFill>
                <a:latin typeface="Atkinson Hyperlegible"/>
                <a:ea typeface="Atkinson Hyperlegible"/>
                <a:cs typeface="Atkinson Hyperlegible"/>
                <a:sym typeface="Atkinson Hyperlegible"/>
              </a:rPr>
              <a:t>Direttiva sulla libera circolazione </a:t>
            </a:r>
            <a:r>
              <a:rPr lang="en-US" sz="3600" b="0" i="0" u="none" strike="noStrike" cap="none">
                <a:solidFill>
                  <a:srgbClr val="000000"/>
                </a:solidFill>
                <a:latin typeface="Atkinson Hyperlegible"/>
                <a:ea typeface="Atkinson Hyperlegible"/>
                <a:cs typeface="Atkinson Hyperlegible"/>
                <a:sym typeface="Atkinson Hyperlegible"/>
              </a:rPr>
              <a:t>assicura ai cittadini dell'UE e alle loro famiglie il diritto di rimanere in qualsiasi Paese dell'Unione se rispettano determinate regole.</a:t>
            </a:r>
            <a:endParaRPr sz="3600" b="0" i="0" u="none" strike="noStrike" cap="none">
              <a:solidFill>
                <a:srgbClr val="000000"/>
              </a:solidFill>
              <a:latin typeface="Atkinson Hyperlegible"/>
              <a:ea typeface="Atkinson Hyperlegible"/>
              <a:cs typeface="Atkinson Hyperlegible"/>
              <a:sym typeface="Atkinson Hyperlegible"/>
            </a:endParaRPr>
          </a:p>
        </p:txBody>
      </p:sp>
      <p:sp>
        <p:nvSpPr>
          <p:cNvPr id="793" name="Google Shape;793;p24"/>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24"/>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5" name="Google Shape;795;p24"/>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6" name="Google Shape;796;p24"/>
          <p:cNvSpPr/>
          <p:nvPr/>
        </p:nvSpPr>
        <p:spPr>
          <a:xfrm>
            <a:off x="10696740" y="9786766"/>
            <a:ext cx="4623645" cy="142913"/>
          </a:xfrm>
          <a:custGeom>
            <a:avLst/>
            <a:gdLst/>
            <a:ahLst/>
            <a:cxnLst/>
            <a:rect l="l" t="t" r="r" b="b"/>
            <a:pathLst>
              <a:path w="4623645" h="142913" extrusionOk="0">
                <a:moveTo>
                  <a:pt x="0" y="0"/>
                </a:moveTo>
                <a:lnTo>
                  <a:pt x="4623645" y="0"/>
                </a:lnTo>
                <a:lnTo>
                  <a:pt x="4623645" y="142912"/>
                </a:lnTo>
                <a:lnTo>
                  <a:pt x="0" y="14291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2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3" name="Google Shape;803;p25"/>
          <p:cNvGrpSpPr/>
          <p:nvPr/>
        </p:nvGrpSpPr>
        <p:grpSpPr>
          <a:xfrm rot="-9182015">
            <a:off x="-2124369" y="5931532"/>
            <a:ext cx="7989165" cy="5533237"/>
            <a:chOff x="0" y="0"/>
            <a:chExt cx="3429000" cy="2374900"/>
          </a:xfrm>
        </p:grpSpPr>
        <p:sp>
          <p:nvSpPr>
            <p:cNvPr id="804" name="Google Shape;804;p2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2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06" name="Google Shape;806;p25"/>
          <p:cNvGrpSpPr/>
          <p:nvPr/>
        </p:nvGrpSpPr>
        <p:grpSpPr>
          <a:xfrm>
            <a:off x="734279" y="386155"/>
            <a:ext cx="16819442" cy="9514689"/>
            <a:chOff x="0" y="0"/>
            <a:chExt cx="22425922" cy="12686252"/>
          </a:xfrm>
        </p:grpSpPr>
        <p:sp>
          <p:nvSpPr>
            <p:cNvPr id="807" name="Google Shape;807;p25"/>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p25"/>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09" name="Google Shape;809;p25"/>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25"/>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25"/>
          <p:cNvSpPr/>
          <p:nvPr/>
        </p:nvSpPr>
        <p:spPr>
          <a:xfrm>
            <a:off x="5397514" y="865238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p25"/>
          <p:cNvSpPr txBox="1"/>
          <p:nvPr/>
        </p:nvSpPr>
        <p:spPr>
          <a:xfrm>
            <a:off x="2885732" y="3642919"/>
            <a:ext cx="12944823" cy="126759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Viaggiare tra Paesi europei </a:t>
            </a:r>
            <a:endParaRPr sz="1400" b="0" i="0" u="none" strike="noStrike" cap="none">
              <a:solidFill>
                <a:srgbClr val="000000"/>
              </a:solidFill>
              <a:latin typeface="Arial"/>
              <a:ea typeface="Arial"/>
              <a:cs typeface="Arial"/>
              <a:sym typeface="Arial"/>
            </a:endParaRPr>
          </a:p>
        </p:txBody>
      </p:sp>
      <p:sp>
        <p:nvSpPr>
          <p:cNvPr id="813" name="Google Shape;813;p25"/>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p25"/>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p25"/>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p25"/>
          <p:cNvSpPr txBox="1"/>
          <p:nvPr/>
        </p:nvSpPr>
        <p:spPr>
          <a:xfrm>
            <a:off x="7439977" y="1686610"/>
            <a:ext cx="3761423"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4 </a:t>
            </a:r>
            <a:endParaRPr sz="1400" b="0" i="0" u="none" strike="noStrike" cap="none">
              <a:solidFill>
                <a:srgbClr val="000000"/>
              </a:solidFill>
              <a:latin typeface="Arial"/>
              <a:ea typeface="Arial"/>
              <a:cs typeface="Arial"/>
              <a:sym typeface="Arial"/>
            </a:endParaRPr>
          </a:p>
        </p:txBody>
      </p:sp>
      <p:sp>
        <p:nvSpPr>
          <p:cNvPr id="817" name="Google Shape;817;p25"/>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2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4" name="Google Shape;824;p26"/>
          <p:cNvSpPr/>
          <p:nvPr/>
        </p:nvSpPr>
        <p:spPr>
          <a:xfrm>
            <a:off x="36851" y="-380010"/>
            <a:ext cx="11694927" cy="10667010"/>
          </a:xfrm>
          <a:custGeom>
            <a:avLst/>
            <a:gdLst/>
            <a:ahLst/>
            <a:cxnLst/>
            <a:rect l="l" t="t" r="r" b="b"/>
            <a:pathLst>
              <a:path w="11694927" h="10667010" extrusionOk="0">
                <a:moveTo>
                  <a:pt x="0" y="0"/>
                </a:moveTo>
                <a:lnTo>
                  <a:pt x="11694927" y="0"/>
                </a:lnTo>
                <a:lnTo>
                  <a:pt x="11694927" y="10667010"/>
                </a:lnTo>
                <a:lnTo>
                  <a:pt x="0" y="10667010"/>
                </a:lnTo>
                <a:lnTo>
                  <a:pt x="0" y="0"/>
                </a:lnTo>
                <a:close/>
              </a:path>
            </a:pathLst>
          </a:custGeom>
          <a:blipFill rotWithShape="1">
            <a:blip r:embed="rId4">
              <a:alphaModFix amt="30000"/>
            </a:blip>
            <a:stretch>
              <a:fillRect l="-10882" r="-1088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p26"/>
          <p:cNvSpPr/>
          <p:nvPr/>
        </p:nvSpPr>
        <p:spPr>
          <a:xfrm rot="5255018">
            <a:off x="-464109" y="2456209"/>
            <a:ext cx="7187018" cy="479444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6" name="Google Shape;826;p26"/>
          <p:cNvSpPr/>
          <p:nvPr/>
        </p:nvSpPr>
        <p:spPr>
          <a:xfrm rot="-213070">
            <a:off x="2730752" y="1192003"/>
            <a:ext cx="512387" cy="522178"/>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p26"/>
          <p:cNvSpPr/>
          <p:nvPr/>
        </p:nvSpPr>
        <p:spPr>
          <a:xfrm rot="-5400000" flipH="1">
            <a:off x="9157320" y="1156321"/>
            <a:ext cx="10407173" cy="7854186"/>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p26"/>
          <p:cNvSpPr/>
          <p:nvPr/>
        </p:nvSpPr>
        <p:spPr>
          <a:xfrm rot="-181145">
            <a:off x="1404200" y="1890727"/>
            <a:ext cx="3514284" cy="5932762"/>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34404" r="-3440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9" name="Google Shape;829;p26"/>
          <p:cNvSpPr/>
          <p:nvPr/>
        </p:nvSpPr>
        <p:spPr>
          <a:xfrm>
            <a:off x="11444506" y="2527727"/>
            <a:ext cx="5333130" cy="164842"/>
          </a:xfrm>
          <a:custGeom>
            <a:avLst/>
            <a:gdLst/>
            <a:ahLst/>
            <a:cxnLst/>
            <a:rect l="l" t="t" r="r" b="b"/>
            <a:pathLst>
              <a:path w="5333130" h="164842" extrusionOk="0">
                <a:moveTo>
                  <a:pt x="0" y="0"/>
                </a:moveTo>
                <a:lnTo>
                  <a:pt x="5333130" y="0"/>
                </a:lnTo>
                <a:lnTo>
                  <a:pt x="5333130" y="164842"/>
                </a:lnTo>
                <a:lnTo>
                  <a:pt x="0" y="1648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30" name="Google Shape;830;p26"/>
          <p:cNvGrpSpPr/>
          <p:nvPr/>
        </p:nvGrpSpPr>
        <p:grpSpPr>
          <a:xfrm rot="-202858">
            <a:off x="488020" y="7153150"/>
            <a:ext cx="1524767" cy="1718794"/>
            <a:chOff x="0" y="0"/>
            <a:chExt cx="2033023" cy="2291725"/>
          </a:xfrm>
        </p:grpSpPr>
        <p:sp>
          <p:nvSpPr>
            <p:cNvPr id="831" name="Google Shape;831;p26"/>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9">
                <a:alphaModFix amt="70000"/>
              </a:blip>
              <a:stretch>
                <a:fillRect r="-7480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p26"/>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9">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33" name="Google Shape;833;p26"/>
          <p:cNvSpPr/>
          <p:nvPr/>
        </p:nvSpPr>
        <p:spPr>
          <a:xfrm rot="5912487">
            <a:off x="9662976" y="-454488"/>
            <a:ext cx="2977170" cy="1124202"/>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9">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p26"/>
          <p:cNvSpPr/>
          <p:nvPr/>
        </p:nvSpPr>
        <p:spPr>
          <a:xfrm>
            <a:off x="15762463" y="-1447948"/>
            <a:ext cx="4175509" cy="3846535"/>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10">
              <a:alphaModFix amt="79000"/>
            </a:blip>
            <a:stretch>
              <a:fillRect t="-23788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35" name="Google Shape;835;p26"/>
          <p:cNvGrpSpPr/>
          <p:nvPr/>
        </p:nvGrpSpPr>
        <p:grpSpPr>
          <a:xfrm rot="-9182015">
            <a:off x="6496762" y="9130877"/>
            <a:ext cx="8587908" cy="5947921"/>
            <a:chOff x="0" y="0"/>
            <a:chExt cx="3429000" cy="2374900"/>
          </a:xfrm>
        </p:grpSpPr>
        <p:sp>
          <p:nvSpPr>
            <p:cNvPr id="836" name="Google Shape;836;p2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7" name="Google Shape;837;p2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38" name="Google Shape;838;p26"/>
          <p:cNvSpPr/>
          <p:nvPr/>
        </p:nvSpPr>
        <p:spPr>
          <a:xfrm rot="-5270522" flipH="1">
            <a:off x="4653513" y="4012659"/>
            <a:ext cx="6502927" cy="4338092"/>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9" name="Google Shape;839;p26"/>
          <p:cNvSpPr/>
          <p:nvPr/>
        </p:nvSpPr>
        <p:spPr>
          <a:xfrm rot="61389">
            <a:off x="7790057" y="2868305"/>
            <a:ext cx="463616" cy="472475"/>
          </a:xfrm>
          <a:custGeom>
            <a:avLst/>
            <a:gdLst/>
            <a:ahLst/>
            <a:cxnLst/>
            <a:rect l="l" t="t" r="r" b="b"/>
            <a:pathLst>
              <a:path w="463616" h="472475" extrusionOk="0">
                <a:moveTo>
                  <a:pt x="0" y="0"/>
                </a:moveTo>
                <a:lnTo>
                  <a:pt x="463616" y="0"/>
                </a:lnTo>
                <a:lnTo>
                  <a:pt x="463616" y="472475"/>
                </a:lnTo>
                <a:lnTo>
                  <a:pt x="0" y="4724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0" name="Google Shape;840;p26"/>
          <p:cNvSpPr/>
          <p:nvPr/>
        </p:nvSpPr>
        <p:spPr>
          <a:xfrm rot="128385">
            <a:off x="6199044" y="3546569"/>
            <a:ext cx="3396840" cy="5173880"/>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3">
              <a:alphaModFix/>
            </a:blip>
            <a:stretch>
              <a:fillRect l="-45844" r="-4584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1" name="Google Shape;841;p26"/>
          <p:cNvSpPr/>
          <p:nvPr/>
        </p:nvSpPr>
        <p:spPr>
          <a:xfrm rot="-6687178">
            <a:off x="-1071836" y="-148691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p26"/>
          <p:cNvSpPr txBox="1"/>
          <p:nvPr/>
        </p:nvSpPr>
        <p:spPr>
          <a:xfrm>
            <a:off x="11103428" y="107612"/>
            <a:ext cx="7169045" cy="2412968"/>
          </a:xfrm>
          <a:prstGeom prst="rect">
            <a:avLst/>
          </a:prstGeom>
          <a:noFill/>
          <a:ln>
            <a:noFill/>
          </a:ln>
        </p:spPr>
        <p:txBody>
          <a:bodyPr spcFirstLastPara="1" wrap="square" lIns="0" tIns="0" rIns="0" bIns="0" anchor="t" anchorCtr="0">
            <a:spAutoFit/>
          </a:bodyPr>
          <a:lstStyle/>
          <a:p>
            <a:pPr marL="0" marR="0" lvl="0" indent="0" algn="l" rtl="0">
              <a:lnSpc>
                <a:spcPct val="97998"/>
              </a:lnSpc>
              <a:spcBef>
                <a:spcPts val="0"/>
              </a:spcBef>
              <a:spcAft>
                <a:spcPts val="0"/>
              </a:spcAft>
              <a:buClr>
                <a:srgbClr val="000000"/>
              </a:buClr>
              <a:buSzPts val="8000"/>
              <a:buFont typeface="Arial"/>
              <a:buNone/>
            </a:pPr>
            <a:r>
              <a:rPr lang="en-US" sz="8000" b="0" i="0" u="none" strike="noStrike" cap="none">
                <a:solidFill>
                  <a:srgbClr val="3D2007"/>
                </a:solidFill>
                <a:latin typeface="Play"/>
                <a:ea typeface="Play"/>
                <a:cs typeface="Play"/>
                <a:sym typeface="Play"/>
              </a:rPr>
              <a:t>Protezione della Privacy:</a:t>
            </a:r>
            <a:endParaRPr sz="8000" b="0" i="0" u="none" strike="noStrike" cap="none">
              <a:solidFill>
                <a:srgbClr val="000000"/>
              </a:solidFill>
              <a:latin typeface="Arial"/>
              <a:ea typeface="Arial"/>
              <a:cs typeface="Arial"/>
              <a:sym typeface="Arial"/>
            </a:endParaRPr>
          </a:p>
        </p:txBody>
      </p:sp>
      <p:sp>
        <p:nvSpPr>
          <p:cNvPr id="843" name="Google Shape;843;p26"/>
          <p:cNvSpPr txBox="1"/>
          <p:nvPr/>
        </p:nvSpPr>
        <p:spPr>
          <a:xfrm>
            <a:off x="11193654" y="2765319"/>
            <a:ext cx="6966523" cy="5912709"/>
          </a:xfrm>
          <a:prstGeom prst="rect">
            <a:avLst/>
          </a:prstGeom>
          <a:noFill/>
          <a:ln>
            <a:noFill/>
          </a:ln>
        </p:spPr>
        <p:txBody>
          <a:bodyPr spcFirstLastPara="1" wrap="square" lIns="0" tIns="0" rIns="0" bIns="0" anchor="t" anchorCtr="0">
            <a:spAutoFit/>
          </a:bodyPr>
          <a:lstStyle/>
          <a:p>
            <a:pPr marL="0" marR="0" lvl="0" indent="0" algn="l" rtl="0">
              <a:lnSpc>
                <a:spcPct val="126010"/>
              </a:lnSpc>
              <a:spcBef>
                <a:spcPts val="0"/>
              </a:spcBef>
              <a:spcAft>
                <a:spcPts val="0"/>
              </a:spcAft>
              <a:buClr>
                <a:srgbClr val="000000"/>
              </a:buClr>
              <a:buSzPts val="2772"/>
              <a:buFont typeface="Arial"/>
              <a:buNone/>
            </a:pPr>
            <a:r>
              <a:rPr lang="en-US" sz="2772" b="0" i="0" u="none" strike="noStrike" cap="none">
                <a:solidFill>
                  <a:srgbClr val="3D2007"/>
                </a:solidFill>
                <a:latin typeface="Atkinson Hyperlegible"/>
                <a:ea typeface="Atkinson Hyperlegible"/>
                <a:cs typeface="Atkinson Hyperlegible"/>
                <a:sym typeface="Atkinson Hyperlegible"/>
              </a:rPr>
              <a:t>L'UE ha regole severe per </a:t>
            </a:r>
            <a:r>
              <a:rPr lang="en-US" sz="2772" b="1" i="0" u="none" strike="noStrike" cap="none">
                <a:solidFill>
                  <a:srgbClr val="3D2007"/>
                </a:solidFill>
                <a:latin typeface="Atkinson Hyperlegible"/>
                <a:ea typeface="Atkinson Hyperlegible"/>
                <a:cs typeface="Atkinson Hyperlegible"/>
                <a:sym typeface="Atkinson Hyperlegible"/>
              </a:rPr>
              <a:t>proteggere le informazioni personali e la privacy delle persone</a:t>
            </a:r>
            <a:r>
              <a:rPr lang="en-US" sz="2772" b="0" i="0" u="none" strike="noStrike" cap="none">
                <a:solidFill>
                  <a:srgbClr val="3D2007"/>
                </a:solidFill>
                <a:latin typeface="Atkinson Hyperlegible"/>
                <a:ea typeface="Atkinson Hyperlegible"/>
                <a:cs typeface="Atkinson Hyperlegible"/>
                <a:sym typeface="Atkinson Hyperlegible"/>
              </a:rPr>
              <a:t>. Queste regole fanno parte di una legge chiamata </a:t>
            </a:r>
            <a:r>
              <a:rPr lang="en-US" sz="2772" b="1" i="0" u="none" strike="noStrike" cap="none">
                <a:solidFill>
                  <a:srgbClr val="3D2007"/>
                </a:solidFill>
                <a:latin typeface="Atkinson Hyperlegible"/>
                <a:ea typeface="Atkinson Hyperlegible"/>
                <a:cs typeface="Atkinson Hyperlegible"/>
                <a:sym typeface="Atkinson Hyperlegible"/>
              </a:rPr>
              <a:t>GDPR </a:t>
            </a:r>
            <a:r>
              <a:rPr lang="en-US" sz="2772" b="0" i="0" u="none" strike="noStrike" cap="none">
                <a:solidFill>
                  <a:srgbClr val="3D2007"/>
                </a:solidFill>
                <a:latin typeface="Atkinson Hyperlegible"/>
                <a:ea typeface="Atkinson Hyperlegible"/>
                <a:cs typeface="Atkinson Hyperlegible"/>
                <a:sym typeface="Atkinson Hyperlegible"/>
              </a:rPr>
              <a:t>(General Data Protection Regulation).</a:t>
            </a:r>
            <a:endParaRPr sz="1400" b="0" i="0" u="none" strike="noStrike" cap="none">
              <a:solidFill>
                <a:srgbClr val="000000"/>
              </a:solidFill>
              <a:latin typeface="Arial"/>
              <a:ea typeface="Arial"/>
              <a:cs typeface="Arial"/>
              <a:sym typeface="Arial"/>
            </a:endParaRPr>
          </a:p>
          <a:p>
            <a:pPr marL="0" marR="0" lvl="0" indent="0" algn="l" rtl="0">
              <a:lnSpc>
                <a:spcPct val="126010"/>
              </a:lnSpc>
              <a:spcBef>
                <a:spcPts val="0"/>
              </a:spcBef>
              <a:spcAft>
                <a:spcPts val="0"/>
              </a:spcAft>
              <a:buClr>
                <a:srgbClr val="000000"/>
              </a:buClr>
              <a:buSzPts val="2772"/>
              <a:buFont typeface="Arial"/>
              <a:buNone/>
            </a:pPr>
            <a:endParaRPr sz="2772" b="0" i="0" u="none" strike="noStrike" cap="none">
              <a:solidFill>
                <a:srgbClr val="3D2007"/>
              </a:solidFill>
              <a:latin typeface="Atkinson Hyperlegible"/>
              <a:ea typeface="Atkinson Hyperlegible"/>
              <a:cs typeface="Atkinson Hyperlegible"/>
              <a:sym typeface="Atkinson Hyperlegible"/>
            </a:endParaRPr>
          </a:p>
          <a:p>
            <a:pPr marL="0" marR="0" lvl="0" indent="0" algn="l" rtl="0">
              <a:lnSpc>
                <a:spcPct val="126010"/>
              </a:lnSpc>
              <a:spcBef>
                <a:spcPts val="0"/>
              </a:spcBef>
              <a:spcAft>
                <a:spcPts val="0"/>
              </a:spcAft>
              <a:buClr>
                <a:srgbClr val="000000"/>
              </a:buClr>
              <a:buSzPts val="2772"/>
              <a:buFont typeface="Arial"/>
              <a:buNone/>
            </a:pPr>
            <a:r>
              <a:rPr lang="en-US" sz="2772" b="0" i="0" u="none" strike="noStrike" cap="none">
                <a:solidFill>
                  <a:srgbClr val="3D2007"/>
                </a:solidFill>
                <a:latin typeface="Atkinson Hyperlegible"/>
                <a:ea typeface="Atkinson Hyperlegible"/>
                <a:cs typeface="Atkinson Hyperlegible"/>
                <a:sym typeface="Atkinson Hyperlegible"/>
              </a:rPr>
              <a:t> La legge prevede che le aziende e le organizzazioni debbano chiedere l'autorizzazione prima di raccogliere e utilizzare i dati personali, come il nome, l'indirizzo o il numero di telefono.</a:t>
            </a:r>
            <a:endParaRPr sz="2772" b="0" i="0" u="none" strike="noStrike" cap="none">
              <a:solidFill>
                <a:srgbClr val="3D2007"/>
              </a:solidFill>
              <a:latin typeface="Atkinson Hyperlegible"/>
              <a:ea typeface="Atkinson Hyperlegible"/>
              <a:cs typeface="Atkinson Hyperlegible"/>
              <a:sym typeface="Atkinson Hyperlegible"/>
            </a:endParaRPr>
          </a:p>
        </p:txBody>
      </p:sp>
      <p:sp>
        <p:nvSpPr>
          <p:cNvPr id="844" name="Google Shape;844;p26"/>
          <p:cNvSpPr/>
          <p:nvPr/>
        </p:nvSpPr>
        <p:spPr>
          <a:xfrm>
            <a:off x="16181030" y="-766040"/>
            <a:ext cx="2939549" cy="2921278"/>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5">
              <a:alphaModFix amt="46000"/>
            </a:blip>
            <a:stretch>
              <a:fillRect t="-11677" r="-11177" b="-19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2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1" name="Google Shape;851;p27"/>
          <p:cNvSpPr/>
          <p:nvPr/>
        </p:nvSpPr>
        <p:spPr>
          <a:xfrm rot="-1273080">
            <a:off x="3778526" y="-231664"/>
            <a:ext cx="7687190" cy="5481806"/>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5" t="-3134" r="-16431" b="-899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52" name="Google Shape;852;p27"/>
          <p:cNvGrpSpPr/>
          <p:nvPr/>
        </p:nvGrpSpPr>
        <p:grpSpPr>
          <a:xfrm rot="908934">
            <a:off x="9588462" y="-1422994"/>
            <a:ext cx="10088679" cy="6987344"/>
            <a:chOff x="0" y="0"/>
            <a:chExt cx="3429000" cy="2374900"/>
          </a:xfrm>
        </p:grpSpPr>
        <p:sp>
          <p:nvSpPr>
            <p:cNvPr id="853" name="Google Shape;853;p2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4" name="Google Shape;854;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55" name="Google Shape;855;p27"/>
          <p:cNvGrpSpPr/>
          <p:nvPr/>
        </p:nvGrpSpPr>
        <p:grpSpPr>
          <a:xfrm rot="-765726">
            <a:off x="11578513" y="-4599166"/>
            <a:ext cx="13281015" cy="9198332"/>
            <a:chOff x="0" y="0"/>
            <a:chExt cx="3429000" cy="2374900"/>
          </a:xfrm>
        </p:grpSpPr>
        <p:sp>
          <p:nvSpPr>
            <p:cNvPr id="856" name="Google Shape;856;p27"/>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7" name="Google Shape;857;p2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58" name="Google Shape;858;p27"/>
          <p:cNvSpPr/>
          <p:nvPr/>
        </p:nvSpPr>
        <p:spPr>
          <a:xfrm rot="-928889">
            <a:off x="12442967" y="-1077549"/>
            <a:ext cx="6723128" cy="5422122"/>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8">
              <a:alphaModFix amt="25000"/>
            </a:blip>
            <a:stretch>
              <a:fillRect l="-10522" r="-1051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9" name="Google Shape;859;p27"/>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0" name="Google Shape;860;p27"/>
          <p:cNvSpPr/>
          <p:nvPr/>
        </p:nvSpPr>
        <p:spPr>
          <a:xfrm rot="5414970">
            <a:off x="1145762" y="2895617"/>
            <a:ext cx="6151275" cy="8390387"/>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1" name="Google Shape;861;p27"/>
          <p:cNvSpPr/>
          <p:nvPr/>
        </p:nvSpPr>
        <p:spPr>
          <a:xfrm rot="-5400000">
            <a:off x="10024855" y="2510657"/>
            <a:ext cx="6168023" cy="9185689"/>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2" name="Google Shape;862;p27"/>
          <p:cNvSpPr/>
          <p:nvPr/>
        </p:nvSpPr>
        <p:spPr>
          <a:xfrm rot="199622">
            <a:off x="7591211" y="4332598"/>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63" name="Google Shape;863;p27"/>
          <p:cNvGrpSpPr/>
          <p:nvPr/>
        </p:nvGrpSpPr>
        <p:grpSpPr>
          <a:xfrm>
            <a:off x="1121928" y="4558308"/>
            <a:ext cx="6030031" cy="164522"/>
            <a:chOff x="0" y="0"/>
            <a:chExt cx="8040040" cy="219362"/>
          </a:xfrm>
        </p:grpSpPr>
        <p:sp>
          <p:nvSpPr>
            <p:cNvPr id="864" name="Google Shape;864;p27"/>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5" name="Google Shape;865;p27"/>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2">
                <a:alphaModFix/>
              </a:blip>
              <a:stretch>
                <a:fillRect r="-19417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6" name="Google Shape;866;p27"/>
          <p:cNvSpPr/>
          <p:nvPr/>
        </p:nvSpPr>
        <p:spPr>
          <a:xfrm rot="-68087">
            <a:off x="16310183" y="4294923"/>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7" name="Google Shape;867;p27"/>
          <p:cNvSpPr/>
          <p:nvPr/>
        </p:nvSpPr>
        <p:spPr>
          <a:xfrm>
            <a:off x="1153387" y="3800067"/>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8" name="Google Shape;868;p27"/>
          <p:cNvSpPr txBox="1"/>
          <p:nvPr/>
        </p:nvSpPr>
        <p:spPr>
          <a:xfrm>
            <a:off x="776396" y="350130"/>
            <a:ext cx="9741600" cy="3583200"/>
          </a:xfrm>
          <a:prstGeom prst="rect">
            <a:avLst/>
          </a:prstGeom>
          <a:noFill/>
          <a:ln>
            <a:noFill/>
          </a:ln>
        </p:spPr>
        <p:txBody>
          <a:bodyPr spcFirstLastPara="1" wrap="square" lIns="0" tIns="0" rIns="0" bIns="0" anchor="t" anchorCtr="0">
            <a:spAutoFit/>
          </a:bodyPr>
          <a:lstStyle/>
          <a:p>
            <a:pPr marL="0" marR="0" lvl="0" indent="0" algn="l" rtl="0">
              <a:lnSpc>
                <a:spcPct val="96999"/>
              </a:lnSpc>
              <a:spcBef>
                <a:spcPts val="0"/>
              </a:spcBef>
              <a:spcAft>
                <a:spcPts val="0"/>
              </a:spcAft>
              <a:buClr>
                <a:srgbClr val="000000"/>
              </a:buClr>
              <a:buSzPts val="8799"/>
              <a:buFont typeface="Arial"/>
              <a:buNone/>
            </a:pPr>
            <a:r>
              <a:rPr lang="en-US" sz="8000" b="0" i="0" u="none" strike="noStrike" cap="none">
                <a:solidFill>
                  <a:srgbClr val="FFFBF2"/>
                </a:solidFill>
                <a:latin typeface="Play"/>
                <a:ea typeface="Play"/>
                <a:cs typeface="Play"/>
                <a:sym typeface="Play"/>
              </a:rPr>
              <a:t>Regolamenti </a:t>
            </a:r>
            <a:br>
              <a:rPr lang="en-US" sz="8000" b="0" i="0" u="none" strike="noStrike" cap="none">
                <a:solidFill>
                  <a:srgbClr val="FFFBF2"/>
                </a:solidFill>
                <a:latin typeface="Play"/>
                <a:ea typeface="Play"/>
                <a:cs typeface="Play"/>
                <a:sym typeface="Play"/>
              </a:rPr>
            </a:br>
            <a:r>
              <a:rPr lang="en-US" sz="8000" b="0" i="0" u="none" strike="noStrike" cap="none">
                <a:solidFill>
                  <a:srgbClr val="FFFBF2"/>
                </a:solidFill>
                <a:latin typeface="Play"/>
                <a:ea typeface="Play"/>
                <a:cs typeface="Play"/>
                <a:sym typeface="Play"/>
              </a:rPr>
              <a:t>europei anticorruzione :</a:t>
            </a:r>
            <a:endParaRPr sz="8000" b="0" i="0" u="none" strike="noStrike" cap="none">
              <a:solidFill>
                <a:srgbClr val="000000"/>
              </a:solidFill>
              <a:latin typeface="Arial"/>
              <a:ea typeface="Arial"/>
              <a:cs typeface="Arial"/>
              <a:sym typeface="Arial"/>
            </a:endParaRPr>
          </a:p>
        </p:txBody>
      </p:sp>
      <p:sp>
        <p:nvSpPr>
          <p:cNvPr id="869" name="Google Shape;869;p27"/>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0" name="Google Shape;870;p27"/>
          <p:cNvSpPr/>
          <p:nvPr/>
        </p:nvSpPr>
        <p:spPr>
          <a:xfrm rot="9815928">
            <a:off x="9276132" y="-560334"/>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1" name="Google Shape;871;p27"/>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5">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2" name="Google Shape;872;p27"/>
          <p:cNvSpPr/>
          <p:nvPr/>
        </p:nvSpPr>
        <p:spPr>
          <a:xfrm>
            <a:off x="10696740" y="9786766"/>
            <a:ext cx="4623645" cy="142913"/>
          </a:xfrm>
          <a:custGeom>
            <a:avLst/>
            <a:gdLst/>
            <a:ahLst/>
            <a:cxnLst/>
            <a:rect l="l" t="t" r="r" b="b"/>
            <a:pathLst>
              <a:path w="4623645" h="142913" extrusionOk="0">
                <a:moveTo>
                  <a:pt x="0" y="0"/>
                </a:moveTo>
                <a:lnTo>
                  <a:pt x="4623645" y="0"/>
                </a:lnTo>
                <a:lnTo>
                  <a:pt x="4623645" y="142912"/>
                </a:lnTo>
                <a:lnTo>
                  <a:pt x="0" y="142912"/>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3" name="Google Shape;873;p27"/>
          <p:cNvSpPr txBox="1"/>
          <p:nvPr/>
        </p:nvSpPr>
        <p:spPr>
          <a:xfrm>
            <a:off x="631663" y="4690864"/>
            <a:ext cx="7142539" cy="542917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L'UE ha anche regole forti per fermare la corruzione. </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3600"/>
              <a:buFont typeface="Arial"/>
              <a:buNone/>
            </a:pPr>
            <a:r>
              <a:rPr lang="en-US" sz="3600" b="1" i="0" u="none" strike="noStrike" cap="none">
                <a:solidFill>
                  <a:srgbClr val="000000"/>
                </a:solidFill>
                <a:latin typeface="Atkinson Hyperlegible"/>
                <a:ea typeface="Atkinson Hyperlegible"/>
                <a:cs typeface="Atkinson Hyperlegible"/>
                <a:sym typeface="Atkinson Hyperlegible"/>
              </a:rPr>
              <a:t>La corruzione si verifica quando le persone di potere usano la loro posizione per ottenere denaro o favori speciali in modo sleale. </a:t>
            </a:r>
            <a:endParaRPr sz="1400" b="0" i="0" u="none" strike="noStrike" cap="none">
              <a:solidFill>
                <a:srgbClr val="000000"/>
              </a:solidFill>
              <a:latin typeface="Arial"/>
              <a:ea typeface="Arial"/>
              <a:cs typeface="Arial"/>
              <a:sym typeface="Arial"/>
            </a:endParaRPr>
          </a:p>
        </p:txBody>
      </p:sp>
      <p:sp>
        <p:nvSpPr>
          <p:cNvPr id="874" name="Google Shape;874;p27"/>
          <p:cNvSpPr txBox="1"/>
          <p:nvPr/>
        </p:nvSpPr>
        <p:spPr>
          <a:xfrm>
            <a:off x="9537634" y="4790374"/>
            <a:ext cx="7234524" cy="465358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L'UE emana leggi per garantire che i governi e le imprese siano </a:t>
            </a:r>
            <a:r>
              <a:rPr lang="en-US" sz="3600" b="1" i="0" u="none" strike="noStrike" cap="none">
                <a:solidFill>
                  <a:srgbClr val="000000"/>
                </a:solidFill>
                <a:latin typeface="Atkinson Hyperlegible"/>
                <a:ea typeface="Atkinson Hyperlegible"/>
                <a:cs typeface="Atkinson Hyperlegible"/>
                <a:sym typeface="Atkinson Hyperlegible"/>
              </a:rPr>
              <a:t>onesti e corretti</a:t>
            </a:r>
            <a:r>
              <a:rPr lang="en-US" sz="3600" b="0" i="0" u="none" strike="noStrike" cap="none">
                <a:solidFill>
                  <a:srgbClr val="000000"/>
                </a:solidFill>
                <a:latin typeface="Atkinson Hyperlegible"/>
                <a:ea typeface="Atkinson Hyperlegible"/>
                <a:cs typeface="Atkinson Hyperlegible"/>
                <a:sym typeface="Atkinson Hyperlegible"/>
              </a:rPr>
              <a:t>. Queste norme </a:t>
            </a:r>
            <a:r>
              <a:rPr lang="en-US" sz="3600" b="1" i="0" u="none" strike="noStrike" cap="none">
                <a:solidFill>
                  <a:srgbClr val="000000"/>
                </a:solidFill>
                <a:latin typeface="Atkinson Hyperlegible"/>
                <a:ea typeface="Atkinson Hyperlegible"/>
                <a:cs typeface="Atkinson Hyperlegible"/>
                <a:sym typeface="Atkinson Hyperlegible"/>
              </a:rPr>
              <a:t>proteggono i cittadini </a:t>
            </a:r>
            <a:r>
              <a:rPr lang="en-US" sz="3600" b="0" i="0" u="none" strike="noStrike" cap="none">
                <a:solidFill>
                  <a:srgbClr val="000000"/>
                </a:solidFill>
                <a:latin typeface="Atkinson Hyperlegible"/>
                <a:ea typeface="Atkinson Hyperlegible"/>
                <a:cs typeface="Atkinson Hyperlegible"/>
                <a:sym typeface="Atkinson Hyperlegible"/>
              </a:rPr>
              <a:t>dalle pratiche sleali e contribuiscono a mantenere la trasparenza.</a:t>
            </a:r>
            <a:endParaRPr sz="3600" b="0" i="0" u="none" strike="noStrike" cap="none">
              <a:solidFill>
                <a:srgbClr val="000000"/>
              </a:solidFill>
              <a:latin typeface="Atkinson Hyperlegible"/>
              <a:ea typeface="Atkinson Hyperlegible"/>
              <a:cs typeface="Atkinson Hyperlegible"/>
              <a:sym typeface="Atkinson Hyperlegible"/>
            </a:endParaRPr>
          </a:p>
        </p:txBody>
      </p:sp>
      <p:sp>
        <p:nvSpPr>
          <p:cNvPr id="875" name="Google Shape;875;p27"/>
          <p:cNvSpPr txBox="1"/>
          <p:nvPr/>
        </p:nvSpPr>
        <p:spPr>
          <a:xfrm rot="-799883">
            <a:off x="12944890" y="693048"/>
            <a:ext cx="5143755" cy="274812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0" i="0" u="none" strike="noStrike" cap="none">
                <a:solidFill>
                  <a:srgbClr val="3D2007"/>
                </a:solidFill>
                <a:latin typeface="Pirata One"/>
                <a:ea typeface="Pirata One"/>
                <a:cs typeface="Pirata One"/>
                <a:sym typeface="Pirata One"/>
              </a:rPr>
              <a:t>Nessuno può ottenere un vantaggio sleale violando la legge.</a:t>
            </a:r>
            <a:endParaRPr sz="5199" b="0" i="0" u="none" strike="noStrike" cap="none">
              <a:solidFill>
                <a:srgbClr val="3D2007"/>
              </a:solidFill>
              <a:latin typeface="Pirata One"/>
              <a:ea typeface="Pirata One"/>
              <a:cs typeface="Pirata One"/>
              <a:sym typeface="Pirata On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2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2" name="Google Shape;882;p28"/>
          <p:cNvSpPr/>
          <p:nvPr/>
        </p:nvSpPr>
        <p:spPr>
          <a:xfrm rot="-1273080">
            <a:off x="3778526" y="-231664"/>
            <a:ext cx="7687190" cy="5481806"/>
          </a:xfrm>
          <a:custGeom>
            <a:avLst/>
            <a:gdLst/>
            <a:ahLst/>
            <a:cxnLst/>
            <a:rect l="l" t="t" r="r" b="b"/>
            <a:pathLst>
              <a:path w="7687190" h="5481806" extrusionOk="0">
                <a:moveTo>
                  <a:pt x="0" y="0"/>
                </a:moveTo>
                <a:lnTo>
                  <a:pt x="7687190" y="0"/>
                </a:lnTo>
                <a:lnTo>
                  <a:pt x="7687190" y="5481806"/>
                </a:lnTo>
                <a:lnTo>
                  <a:pt x="0" y="5481806"/>
                </a:lnTo>
                <a:lnTo>
                  <a:pt x="0" y="0"/>
                </a:lnTo>
                <a:close/>
              </a:path>
            </a:pathLst>
          </a:custGeom>
          <a:blipFill rotWithShape="1">
            <a:blip r:embed="rId4">
              <a:alphaModFix amt="26000"/>
            </a:blip>
            <a:stretch>
              <a:fillRect l="-16835" t="-3134" r="-16431" b="-899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83" name="Google Shape;883;p28"/>
          <p:cNvGrpSpPr/>
          <p:nvPr/>
        </p:nvGrpSpPr>
        <p:grpSpPr>
          <a:xfrm rot="908934">
            <a:off x="9588462" y="-1422994"/>
            <a:ext cx="10088679" cy="6987344"/>
            <a:chOff x="0" y="0"/>
            <a:chExt cx="3429000" cy="2374900"/>
          </a:xfrm>
        </p:grpSpPr>
        <p:sp>
          <p:nvSpPr>
            <p:cNvPr id="884" name="Google Shape;884;p2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5" name="Google Shape;885;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86" name="Google Shape;886;p28"/>
          <p:cNvGrpSpPr/>
          <p:nvPr/>
        </p:nvGrpSpPr>
        <p:grpSpPr>
          <a:xfrm rot="-765726">
            <a:off x="11578513" y="-4599166"/>
            <a:ext cx="13281015" cy="9198332"/>
            <a:chOff x="0" y="0"/>
            <a:chExt cx="3429000" cy="2374900"/>
          </a:xfrm>
        </p:grpSpPr>
        <p:sp>
          <p:nvSpPr>
            <p:cNvPr id="887" name="Google Shape;887;p28"/>
            <p:cNvSpPr/>
            <p:nvPr/>
          </p:nvSpPr>
          <p:spPr>
            <a:xfrm flipH="1">
              <a:off x="59944" y="76200"/>
              <a:ext cx="3340100" cy="2235200"/>
            </a:xfrm>
            <a:custGeom>
              <a:avLst/>
              <a:gdLst/>
              <a:ahLst/>
              <a:cxnLst/>
              <a:rect l="l" t="t" r="r" b="b"/>
              <a:pathLst>
                <a:path w="3340100" h="2235200" extrusionOk="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rotWithShape="1">
              <a:blip r:embed="rId7">
                <a:alphaModFix/>
              </a:blip>
              <a:stretch>
                <a:fillRect t="-60863" b="-608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8" name="Google Shape;888;p2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89" name="Google Shape;889;p28"/>
          <p:cNvSpPr/>
          <p:nvPr/>
        </p:nvSpPr>
        <p:spPr>
          <a:xfrm rot="2905838">
            <a:off x="11746591" y="11311955"/>
            <a:ext cx="4991622" cy="1310301"/>
          </a:xfrm>
          <a:custGeom>
            <a:avLst/>
            <a:gdLst/>
            <a:ahLst/>
            <a:cxnLst/>
            <a:rect l="l" t="t" r="r" b="b"/>
            <a:pathLst>
              <a:path w="4991622" h="1310301" extrusionOk="0">
                <a:moveTo>
                  <a:pt x="0" y="0"/>
                </a:moveTo>
                <a:lnTo>
                  <a:pt x="4991623" y="0"/>
                </a:lnTo>
                <a:lnTo>
                  <a:pt x="4991623" y="1310301"/>
                </a:lnTo>
                <a:lnTo>
                  <a:pt x="0" y="13103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0" name="Google Shape;890;p28"/>
          <p:cNvSpPr/>
          <p:nvPr/>
        </p:nvSpPr>
        <p:spPr>
          <a:xfrm rot="5414970">
            <a:off x="902471" y="3056639"/>
            <a:ext cx="6375453" cy="8022149"/>
          </a:xfrm>
          <a:custGeom>
            <a:avLst/>
            <a:gdLst/>
            <a:ahLst/>
            <a:cxnLst/>
            <a:rect l="l" t="t" r="r" b="b"/>
            <a:pathLst>
              <a:path w="12025319" h="8022072" extrusionOk="0">
                <a:moveTo>
                  <a:pt x="12025319" y="8022072"/>
                </a:moveTo>
                <a:lnTo>
                  <a:pt x="0" y="8022072"/>
                </a:lnTo>
                <a:lnTo>
                  <a:pt x="0" y="0"/>
                </a:lnTo>
                <a:lnTo>
                  <a:pt x="12025319" y="0"/>
                </a:lnTo>
                <a:lnTo>
                  <a:pt x="12025319" y="8022072"/>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1" name="Google Shape;891;p28"/>
          <p:cNvSpPr/>
          <p:nvPr/>
        </p:nvSpPr>
        <p:spPr>
          <a:xfrm rot="-5400000">
            <a:off x="9995586" y="3074627"/>
            <a:ext cx="6186167" cy="8210333"/>
          </a:xfrm>
          <a:custGeom>
            <a:avLst/>
            <a:gdLst/>
            <a:ahLst/>
            <a:cxnLst/>
            <a:rect l="l" t="t" r="r" b="b"/>
            <a:pathLst>
              <a:path w="12025319" h="8022072" extrusionOk="0">
                <a:moveTo>
                  <a:pt x="12025320" y="8022072"/>
                </a:moveTo>
                <a:lnTo>
                  <a:pt x="0" y="8022072"/>
                </a:lnTo>
                <a:lnTo>
                  <a:pt x="0" y="0"/>
                </a:lnTo>
                <a:lnTo>
                  <a:pt x="12025320" y="0"/>
                </a:lnTo>
                <a:lnTo>
                  <a:pt x="12025320" y="8022072"/>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2" name="Google Shape;892;p28"/>
          <p:cNvSpPr/>
          <p:nvPr/>
        </p:nvSpPr>
        <p:spPr>
          <a:xfrm rot="199622">
            <a:off x="7634974" y="4855614"/>
            <a:ext cx="447385" cy="455933"/>
          </a:xfrm>
          <a:custGeom>
            <a:avLst/>
            <a:gdLst/>
            <a:ahLst/>
            <a:cxnLst/>
            <a:rect l="l" t="t" r="r" b="b"/>
            <a:pathLst>
              <a:path w="447385" h="455933" extrusionOk="0">
                <a:moveTo>
                  <a:pt x="0" y="0"/>
                </a:moveTo>
                <a:lnTo>
                  <a:pt x="447385" y="0"/>
                </a:lnTo>
                <a:lnTo>
                  <a:pt x="447385" y="455934"/>
                </a:lnTo>
                <a:lnTo>
                  <a:pt x="0" y="45593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93" name="Google Shape;893;p28"/>
          <p:cNvGrpSpPr/>
          <p:nvPr/>
        </p:nvGrpSpPr>
        <p:grpSpPr>
          <a:xfrm>
            <a:off x="287836" y="3676420"/>
            <a:ext cx="6030031" cy="164522"/>
            <a:chOff x="0" y="0"/>
            <a:chExt cx="8040040" cy="219362"/>
          </a:xfrm>
        </p:grpSpPr>
        <p:sp>
          <p:nvSpPr>
            <p:cNvPr id="894" name="Google Shape;894;p28"/>
            <p:cNvSpPr/>
            <p:nvPr/>
          </p:nvSpPr>
          <p:spPr>
            <a:xfrm>
              <a:off x="0" y="0"/>
              <a:ext cx="6164860" cy="190550"/>
            </a:xfrm>
            <a:custGeom>
              <a:avLst/>
              <a:gdLst/>
              <a:ahLst/>
              <a:cxnLst/>
              <a:rect l="l" t="t" r="r" b="b"/>
              <a:pathLst>
                <a:path w="6164860" h="190550" extrusionOk="0">
                  <a:moveTo>
                    <a:pt x="0" y="0"/>
                  </a:moveTo>
                  <a:lnTo>
                    <a:pt x="6164860" y="0"/>
                  </a:lnTo>
                  <a:lnTo>
                    <a:pt x="6164860" y="190550"/>
                  </a:lnTo>
                  <a:lnTo>
                    <a:pt x="0" y="19055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5" name="Google Shape;895;p28"/>
            <p:cNvSpPr/>
            <p:nvPr/>
          </p:nvSpPr>
          <p:spPr>
            <a:xfrm>
              <a:off x="5944489" y="28812"/>
              <a:ext cx="2095551" cy="190550"/>
            </a:xfrm>
            <a:custGeom>
              <a:avLst/>
              <a:gdLst/>
              <a:ahLst/>
              <a:cxnLst/>
              <a:rect l="l" t="t" r="r" b="b"/>
              <a:pathLst>
                <a:path w="2095551" h="190550" extrusionOk="0">
                  <a:moveTo>
                    <a:pt x="0" y="0"/>
                  </a:moveTo>
                  <a:lnTo>
                    <a:pt x="2095550" y="0"/>
                  </a:lnTo>
                  <a:lnTo>
                    <a:pt x="2095550" y="190550"/>
                  </a:lnTo>
                  <a:lnTo>
                    <a:pt x="0" y="190550"/>
                  </a:lnTo>
                  <a:lnTo>
                    <a:pt x="0" y="0"/>
                  </a:lnTo>
                  <a:close/>
                </a:path>
              </a:pathLst>
            </a:custGeom>
            <a:blipFill rotWithShape="1">
              <a:blip r:embed="rId11">
                <a:alphaModFix/>
              </a:blip>
              <a:stretch>
                <a:fillRect r="-19417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96" name="Google Shape;896;p28"/>
          <p:cNvSpPr/>
          <p:nvPr/>
        </p:nvSpPr>
        <p:spPr>
          <a:xfrm rot="-68087">
            <a:off x="16176235" y="4512105"/>
            <a:ext cx="457404" cy="466145"/>
          </a:xfrm>
          <a:custGeom>
            <a:avLst/>
            <a:gdLst/>
            <a:ahLst/>
            <a:cxnLst/>
            <a:rect l="l" t="t" r="r" b="b"/>
            <a:pathLst>
              <a:path w="457404" h="466145" extrusionOk="0">
                <a:moveTo>
                  <a:pt x="0" y="0"/>
                </a:moveTo>
                <a:lnTo>
                  <a:pt x="457405" y="0"/>
                </a:lnTo>
                <a:lnTo>
                  <a:pt x="457405" y="466145"/>
                </a:lnTo>
                <a:lnTo>
                  <a:pt x="0" y="46614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7" name="Google Shape;897;p28"/>
          <p:cNvSpPr/>
          <p:nvPr/>
        </p:nvSpPr>
        <p:spPr>
          <a:xfrm>
            <a:off x="287836" y="3174558"/>
            <a:ext cx="7099024" cy="219424"/>
          </a:xfrm>
          <a:custGeom>
            <a:avLst/>
            <a:gdLst/>
            <a:ahLst/>
            <a:cxnLst/>
            <a:rect l="l" t="t" r="r" b="b"/>
            <a:pathLst>
              <a:path w="7099024" h="219424" extrusionOk="0">
                <a:moveTo>
                  <a:pt x="0" y="0"/>
                </a:moveTo>
                <a:lnTo>
                  <a:pt x="7099024" y="0"/>
                </a:lnTo>
                <a:lnTo>
                  <a:pt x="7099024" y="219424"/>
                </a:lnTo>
                <a:lnTo>
                  <a:pt x="0" y="219424"/>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8" name="Google Shape;898;p28"/>
          <p:cNvSpPr/>
          <p:nvPr/>
        </p:nvSpPr>
        <p:spPr>
          <a:xfrm rot="-8281520">
            <a:off x="-219275" y="7386676"/>
            <a:ext cx="1142139" cy="2956995"/>
          </a:xfrm>
          <a:custGeom>
            <a:avLst/>
            <a:gdLst/>
            <a:ahLst/>
            <a:cxnLst/>
            <a:rect l="l" t="t" r="r" b="b"/>
            <a:pathLst>
              <a:path w="1142139" h="2956995" extrusionOk="0">
                <a:moveTo>
                  <a:pt x="0" y="0"/>
                </a:moveTo>
                <a:lnTo>
                  <a:pt x="1142140" y="0"/>
                </a:lnTo>
                <a:lnTo>
                  <a:pt x="1142140" y="2956995"/>
                </a:lnTo>
                <a:lnTo>
                  <a:pt x="0" y="2956995"/>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9" name="Google Shape;899;p28"/>
          <p:cNvSpPr/>
          <p:nvPr/>
        </p:nvSpPr>
        <p:spPr>
          <a:xfrm rot="9815928">
            <a:off x="9885967" y="-676838"/>
            <a:ext cx="1078271" cy="2791640"/>
          </a:xfrm>
          <a:custGeom>
            <a:avLst/>
            <a:gdLst/>
            <a:ahLst/>
            <a:cxnLst/>
            <a:rect l="l" t="t" r="r" b="b"/>
            <a:pathLst>
              <a:path w="1078271" h="2791640" extrusionOk="0">
                <a:moveTo>
                  <a:pt x="0" y="0"/>
                </a:moveTo>
                <a:lnTo>
                  <a:pt x="1078271" y="0"/>
                </a:lnTo>
                <a:lnTo>
                  <a:pt x="1078271" y="2791640"/>
                </a:lnTo>
                <a:lnTo>
                  <a:pt x="0" y="279164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0" name="Google Shape;900;p28"/>
          <p:cNvSpPr/>
          <p:nvPr/>
        </p:nvSpPr>
        <p:spPr>
          <a:xfrm rot="-3265068">
            <a:off x="-662749" y="9466722"/>
            <a:ext cx="2274498" cy="1546675"/>
          </a:xfrm>
          <a:custGeom>
            <a:avLst/>
            <a:gdLst/>
            <a:ahLst/>
            <a:cxnLst/>
            <a:rect l="l" t="t" r="r" b="b"/>
            <a:pathLst>
              <a:path w="2274498" h="1546675" extrusionOk="0">
                <a:moveTo>
                  <a:pt x="0" y="0"/>
                </a:moveTo>
                <a:lnTo>
                  <a:pt x="2274499" y="0"/>
                </a:lnTo>
                <a:lnTo>
                  <a:pt x="2274499" y="1546675"/>
                </a:lnTo>
                <a:lnTo>
                  <a:pt x="0" y="1546675"/>
                </a:lnTo>
                <a:lnTo>
                  <a:pt x="0" y="0"/>
                </a:lnTo>
                <a:close/>
              </a:path>
            </a:pathLst>
          </a:custGeom>
          <a:blipFill rotWithShape="1">
            <a:blip r:embed="rId14">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1" name="Google Shape;901;p28"/>
          <p:cNvSpPr/>
          <p:nvPr/>
        </p:nvSpPr>
        <p:spPr>
          <a:xfrm>
            <a:off x="11630920" y="5553893"/>
            <a:ext cx="4540744" cy="4540744"/>
          </a:xfrm>
          <a:custGeom>
            <a:avLst/>
            <a:gdLst/>
            <a:ahLst/>
            <a:cxnLst/>
            <a:rect l="l" t="t" r="r" b="b"/>
            <a:pathLst>
              <a:path w="4540744" h="4540744" extrusionOk="0">
                <a:moveTo>
                  <a:pt x="0" y="0"/>
                </a:moveTo>
                <a:lnTo>
                  <a:pt x="4540744" y="0"/>
                </a:lnTo>
                <a:lnTo>
                  <a:pt x="4540744" y="4540745"/>
                </a:lnTo>
                <a:lnTo>
                  <a:pt x="0" y="4540745"/>
                </a:lnTo>
                <a:lnTo>
                  <a:pt x="0" y="0"/>
                </a:lnTo>
                <a:close/>
              </a:path>
            </a:pathLst>
          </a:custGeom>
          <a:blipFill rotWithShape="1">
            <a:blip r:embed="rId15">
              <a:alphaModFix amt="55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2" name="Google Shape;902;p28"/>
          <p:cNvSpPr/>
          <p:nvPr/>
        </p:nvSpPr>
        <p:spPr>
          <a:xfrm>
            <a:off x="10172564" y="4829693"/>
            <a:ext cx="1458355" cy="1448401"/>
          </a:xfrm>
          <a:custGeom>
            <a:avLst/>
            <a:gdLst/>
            <a:ahLst/>
            <a:cxnLst/>
            <a:rect l="l" t="t" r="r" b="b"/>
            <a:pathLst>
              <a:path w="1458355" h="1448401" extrusionOk="0">
                <a:moveTo>
                  <a:pt x="0" y="0"/>
                </a:moveTo>
                <a:lnTo>
                  <a:pt x="1458356" y="0"/>
                </a:lnTo>
                <a:lnTo>
                  <a:pt x="1458356" y="1448401"/>
                </a:lnTo>
                <a:lnTo>
                  <a:pt x="0" y="1448401"/>
                </a:lnTo>
                <a:lnTo>
                  <a:pt x="0"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3" name="Google Shape;903;p28"/>
          <p:cNvSpPr/>
          <p:nvPr/>
        </p:nvSpPr>
        <p:spPr>
          <a:xfrm rot="-928889">
            <a:off x="12442967" y="-1077549"/>
            <a:ext cx="6723128" cy="5422122"/>
          </a:xfrm>
          <a:custGeom>
            <a:avLst/>
            <a:gdLst/>
            <a:ahLst/>
            <a:cxnLst/>
            <a:rect l="l" t="t" r="r" b="b"/>
            <a:pathLst>
              <a:path w="6723128" h="5422122" extrusionOk="0">
                <a:moveTo>
                  <a:pt x="0" y="0"/>
                </a:moveTo>
                <a:lnTo>
                  <a:pt x="6723128" y="0"/>
                </a:lnTo>
                <a:lnTo>
                  <a:pt x="6723128" y="5422122"/>
                </a:lnTo>
                <a:lnTo>
                  <a:pt x="0" y="5422122"/>
                </a:lnTo>
                <a:lnTo>
                  <a:pt x="0" y="0"/>
                </a:lnTo>
                <a:close/>
              </a:path>
            </a:pathLst>
          </a:custGeom>
          <a:blipFill rotWithShape="1">
            <a:blip r:embed="rId17">
              <a:alphaModFix amt="25000"/>
            </a:blip>
            <a:stretch>
              <a:fillRect l="-10522" r="-1051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4" name="Google Shape;904;p28"/>
          <p:cNvSpPr txBox="1"/>
          <p:nvPr/>
        </p:nvSpPr>
        <p:spPr>
          <a:xfrm>
            <a:off x="650202" y="4026276"/>
            <a:ext cx="7271717" cy="542917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600"/>
              <a:buFont typeface="Arial"/>
              <a:buNone/>
            </a:pPr>
            <a:r>
              <a:rPr lang="en-US" sz="3600" b="0" i="0" u="none" strike="noStrike" cap="none">
                <a:solidFill>
                  <a:srgbClr val="000000"/>
                </a:solidFill>
                <a:latin typeface="Atkinson Hyperlegible"/>
                <a:ea typeface="Atkinson Hyperlegible"/>
                <a:cs typeface="Atkinson Hyperlegible"/>
                <a:sym typeface="Atkinson Hyperlegible"/>
              </a:rPr>
              <a:t>L'UE collabora inoltre con i Paesi membri per indagare sui casi di corruzione.  </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3600"/>
              <a:buFont typeface="Arial"/>
              <a:buNone/>
            </a:pPr>
            <a:endParaRPr sz="3600" b="0" i="0" u="none" strike="noStrike" cap="none">
              <a:solidFill>
                <a:srgbClr val="000000"/>
              </a:solidFill>
              <a:latin typeface="Atkinson Hyperlegible"/>
              <a:ea typeface="Atkinson Hyperlegible"/>
              <a:cs typeface="Atkinson Hyperlegible"/>
              <a:sym typeface="Atkinson Hyperlegible"/>
            </a:endParaRPr>
          </a:p>
          <a:p>
            <a:pPr marL="0" marR="0" lvl="0" indent="0" algn="l" rtl="0">
              <a:lnSpc>
                <a:spcPct val="140000"/>
              </a:lnSpc>
              <a:spcBef>
                <a:spcPts val="0"/>
              </a:spcBef>
              <a:spcAft>
                <a:spcPts val="0"/>
              </a:spcAft>
              <a:buClr>
                <a:srgbClr val="000000"/>
              </a:buClr>
              <a:buSzPts val="3600"/>
              <a:buFont typeface="Arial"/>
              <a:buNone/>
            </a:pPr>
            <a:r>
              <a:rPr lang="en-US" sz="3600" b="1" i="0" u="none" strike="noStrike" cap="none">
                <a:solidFill>
                  <a:srgbClr val="000000"/>
                </a:solidFill>
                <a:latin typeface="Atkinson Hyperlegible"/>
                <a:ea typeface="Atkinson Hyperlegible"/>
                <a:cs typeface="Atkinson Hyperlegible"/>
                <a:sym typeface="Atkinson Hyperlegible"/>
              </a:rPr>
              <a:t>Ciò contribuisce a proteggere i cittadini e a creare fiducia nei governi e nelle istituzioni.</a:t>
            </a:r>
            <a:endParaRPr sz="3600" b="1" i="0" u="none" strike="noStrike" cap="none">
              <a:solidFill>
                <a:srgbClr val="000000"/>
              </a:solidFill>
              <a:latin typeface="Atkinson Hyperlegible"/>
              <a:ea typeface="Atkinson Hyperlegible"/>
              <a:cs typeface="Atkinson Hyperlegible"/>
              <a:sym typeface="Atkinson Hyperlegible"/>
            </a:endParaRPr>
          </a:p>
        </p:txBody>
      </p:sp>
      <p:sp>
        <p:nvSpPr>
          <p:cNvPr id="905" name="Google Shape;905;p28"/>
          <p:cNvSpPr txBox="1"/>
          <p:nvPr/>
        </p:nvSpPr>
        <p:spPr>
          <a:xfrm rot="-799883">
            <a:off x="12817124" y="805951"/>
            <a:ext cx="5108614" cy="274812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0" i="0" u="none" strike="noStrike" cap="none">
                <a:solidFill>
                  <a:srgbClr val="3D2007"/>
                </a:solidFill>
                <a:latin typeface="Pirata One"/>
                <a:ea typeface="Pirata One"/>
                <a:cs typeface="Pirata One"/>
                <a:sym typeface="Pirata One"/>
              </a:rPr>
              <a:t>Nessuno può ottenere un vantaggio sleale violando la legge.</a:t>
            </a:r>
            <a:endParaRPr sz="5199" b="0" i="0" u="none" strike="noStrike" cap="none">
              <a:solidFill>
                <a:srgbClr val="3D2007"/>
              </a:solidFill>
              <a:latin typeface="Pirata One"/>
              <a:ea typeface="Pirata One"/>
              <a:cs typeface="Pirata One"/>
              <a:sym typeface="Pirata One"/>
            </a:endParaRPr>
          </a:p>
        </p:txBody>
      </p:sp>
      <p:sp>
        <p:nvSpPr>
          <p:cNvPr id="906" name="Google Shape;906;p28"/>
          <p:cNvSpPr txBox="1"/>
          <p:nvPr/>
        </p:nvSpPr>
        <p:spPr>
          <a:xfrm>
            <a:off x="776396" y="350130"/>
            <a:ext cx="9741600" cy="3583200"/>
          </a:xfrm>
          <a:prstGeom prst="rect">
            <a:avLst/>
          </a:prstGeom>
          <a:noFill/>
          <a:ln>
            <a:noFill/>
          </a:ln>
        </p:spPr>
        <p:txBody>
          <a:bodyPr spcFirstLastPara="1" wrap="square" lIns="0" tIns="0" rIns="0" bIns="0" anchor="t" anchorCtr="0">
            <a:spAutoFit/>
          </a:bodyPr>
          <a:lstStyle/>
          <a:p>
            <a:pPr marL="0" marR="0" lvl="0" indent="0" algn="l" rtl="0">
              <a:lnSpc>
                <a:spcPct val="96999"/>
              </a:lnSpc>
              <a:spcBef>
                <a:spcPts val="0"/>
              </a:spcBef>
              <a:spcAft>
                <a:spcPts val="0"/>
              </a:spcAft>
              <a:buClr>
                <a:srgbClr val="000000"/>
              </a:buClr>
              <a:buSzPts val="8799"/>
              <a:buFont typeface="Arial"/>
              <a:buNone/>
            </a:pPr>
            <a:r>
              <a:rPr lang="en-US" sz="8000" b="0" i="0" u="none" strike="noStrike" cap="none">
                <a:solidFill>
                  <a:srgbClr val="FFFBF2"/>
                </a:solidFill>
                <a:latin typeface="Play"/>
                <a:ea typeface="Play"/>
                <a:cs typeface="Play"/>
                <a:sym typeface="Play"/>
              </a:rPr>
              <a:t>Regolamenti </a:t>
            </a:r>
            <a:br>
              <a:rPr lang="en-US" sz="8000" b="0" i="0" u="none" strike="noStrike" cap="none">
                <a:solidFill>
                  <a:srgbClr val="FFFBF2"/>
                </a:solidFill>
                <a:latin typeface="Play"/>
                <a:ea typeface="Play"/>
                <a:cs typeface="Play"/>
                <a:sym typeface="Play"/>
              </a:rPr>
            </a:br>
            <a:r>
              <a:rPr lang="en-US" sz="8000" b="0" i="0" u="none" strike="noStrike" cap="none">
                <a:solidFill>
                  <a:srgbClr val="FFFBF2"/>
                </a:solidFill>
                <a:latin typeface="Play"/>
                <a:ea typeface="Play"/>
                <a:cs typeface="Play"/>
                <a:sym typeface="Play"/>
              </a:rPr>
              <a:t>europei anticorruzione :</a:t>
            </a:r>
            <a:endParaRPr sz="80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2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13" name="Google Shape;913;p29"/>
          <p:cNvGrpSpPr/>
          <p:nvPr/>
        </p:nvGrpSpPr>
        <p:grpSpPr>
          <a:xfrm rot="-9182015">
            <a:off x="-2124369" y="5931532"/>
            <a:ext cx="7989165" cy="5533237"/>
            <a:chOff x="0" y="0"/>
            <a:chExt cx="3429000" cy="2374900"/>
          </a:xfrm>
        </p:grpSpPr>
        <p:sp>
          <p:nvSpPr>
            <p:cNvPr id="914" name="Google Shape;914;p2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5" name="Google Shape;915;p2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916" name="Google Shape;916;p29"/>
          <p:cNvGrpSpPr/>
          <p:nvPr/>
        </p:nvGrpSpPr>
        <p:grpSpPr>
          <a:xfrm>
            <a:off x="734279" y="386155"/>
            <a:ext cx="16819442" cy="9514689"/>
            <a:chOff x="0" y="0"/>
            <a:chExt cx="22425922" cy="12686252"/>
          </a:xfrm>
        </p:grpSpPr>
        <p:sp>
          <p:nvSpPr>
            <p:cNvPr id="917" name="Google Shape;917;p29"/>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8" name="Google Shape;918;p29"/>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19" name="Google Shape;919;p29"/>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0" name="Google Shape;920;p29"/>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1" name="Google Shape;921;p29"/>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2" name="Google Shape;922;p29"/>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Roleplay: </a:t>
            </a:r>
            <a:endParaRPr sz="1400" b="0" i="0" u="none" strike="noStrike" cap="none">
              <a:solidFill>
                <a:srgbClr val="000000"/>
              </a:solidFill>
              <a:latin typeface="Arial"/>
              <a:ea typeface="Arial"/>
              <a:cs typeface="Arial"/>
              <a:sym typeface="Arial"/>
            </a:endParaRPr>
          </a:p>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a:t>
            </a:r>
            <a:r>
              <a:rPr lang="en-US" sz="7600" b="1" i="0" u="none" strike="noStrike" cap="none">
                <a:solidFill>
                  <a:schemeClr val="dk1"/>
                </a:solidFill>
                <a:latin typeface="Play"/>
                <a:ea typeface="Play"/>
                <a:cs typeface="Play"/>
                <a:sym typeface="Play"/>
              </a:rPr>
              <a:t>Giusto o sbagliato</a:t>
            </a:r>
            <a:r>
              <a:rPr lang="en-US" sz="7600" b="0" i="0" u="none" strike="noStrike" cap="none">
                <a:solidFill>
                  <a:srgbClr val="402B2B"/>
                </a:solidFill>
                <a:latin typeface="Play"/>
                <a:ea typeface="Play"/>
                <a:cs typeface="Play"/>
                <a:sym typeface="Play"/>
              </a:rPr>
              <a:t>"</a:t>
            </a:r>
            <a:endParaRPr sz="1400" b="0" i="0" u="none" strike="noStrike" cap="none">
              <a:solidFill>
                <a:srgbClr val="000000"/>
              </a:solidFill>
              <a:latin typeface="Arial"/>
              <a:ea typeface="Arial"/>
              <a:cs typeface="Arial"/>
              <a:sym typeface="Arial"/>
            </a:endParaRPr>
          </a:p>
        </p:txBody>
      </p:sp>
      <p:sp>
        <p:nvSpPr>
          <p:cNvPr id="923" name="Google Shape;923;p29"/>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4" name="Google Shape;924;p29"/>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5" name="Google Shape;925;p29"/>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6" name="Google Shape;926;p29"/>
          <p:cNvSpPr txBox="1"/>
          <p:nvPr/>
        </p:nvSpPr>
        <p:spPr>
          <a:xfrm>
            <a:off x="7446764" y="1686610"/>
            <a:ext cx="3754636"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5 </a:t>
            </a:r>
            <a:endParaRPr sz="1400" b="0" i="0" u="none" strike="noStrike" cap="none">
              <a:solidFill>
                <a:srgbClr val="000000"/>
              </a:solidFill>
              <a:latin typeface="Arial"/>
              <a:ea typeface="Arial"/>
              <a:cs typeface="Arial"/>
              <a:sym typeface="Arial"/>
            </a:endParaRPr>
          </a:p>
        </p:txBody>
      </p:sp>
      <p:sp>
        <p:nvSpPr>
          <p:cNvPr id="927" name="Google Shape;927;p29"/>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3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4" name="Google Shape;934;p30"/>
          <p:cNvSpPr/>
          <p:nvPr/>
        </p:nvSpPr>
        <p:spPr>
          <a:xfrm>
            <a:off x="70055" y="-719535"/>
            <a:ext cx="12067169" cy="11006535"/>
          </a:xfrm>
          <a:custGeom>
            <a:avLst/>
            <a:gdLst/>
            <a:ahLst/>
            <a:cxnLst/>
            <a:rect l="l" t="t" r="r" b="b"/>
            <a:pathLst>
              <a:path w="12067169" h="11006535" extrusionOk="0">
                <a:moveTo>
                  <a:pt x="0" y="0"/>
                </a:moveTo>
                <a:lnTo>
                  <a:pt x="12067170" y="0"/>
                </a:lnTo>
                <a:lnTo>
                  <a:pt x="12067170" y="11006535"/>
                </a:lnTo>
                <a:lnTo>
                  <a:pt x="0" y="11006535"/>
                </a:lnTo>
                <a:lnTo>
                  <a:pt x="0" y="0"/>
                </a:lnTo>
                <a:close/>
              </a:path>
            </a:pathLst>
          </a:custGeom>
          <a:blipFill rotWithShape="1">
            <a:blip r:embed="rId4">
              <a:alphaModFix amt="16000"/>
            </a:blip>
            <a:stretch>
              <a:fillRect t="-4816" b="-48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5" name="Google Shape;935;p30"/>
          <p:cNvSpPr/>
          <p:nvPr/>
        </p:nvSpPr>
        <p:spPr>
          <a:xfrm rot="5255018">
            <a:off x="-464109" y="2456209"/>
            <a:ext cx="7187018" cy="4794449"/>
          </a:xfrm>
          <a:custGeom>
            <a:avLst/>
            <a:gdLst/>
            <a:ahLst/>
            <a:cxnLst/>
            <a:rect l="l" t="t" r="r" b="b"/>
            <a:pathLst>
              <a:path w="7187018" h="4794449" extrusionOk="0">
                <a:moveTo>
                  <a:pt x="7187018" y="4794449"/>
                </a:moveTo>
                <a:lnTo>
                  <a:pt x="0" y="4794449"/>
                </a:lnTo>
                <a:lnTo>
                  <a:pt x="0" y="0"/>
                </a:lnTo>
                <a:lnTo>
                  <a:pt x="7187018" y="0"/>
                </a:lnTo>
                <a:lnTo>
                  <a:pt x="7187018" y="4794449"/>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6" name="Google Shape;936;p30"/>
          <p:cNvSpPr/>
          <p:nvPr/>
        </p:nvSpPr>
        <p:spPr>
          <a:xfrm rot="-213070">
            <a:off x="2730752" y="1192003"/>
            <a:ext cx="512387" cy="522178"/>
          </a:xfrm>
          <a:custGeom>
            <a:avLst/>
            <a:gdLst/>
            <a:ahLst/>
            <a:cxnLst/>
            <a:rect l="l" t="t" r="r" b="b"/>
            <a:pathLst>
              <a:path w="512387" h="522178" extrusionOk="0">
                <a:moveTo>
                  <a:pt x="0" y="0"/>
                </a:moveTo>
                <a:lnTo>
                  <a:pt x="512387" y="0"/>
                </a:lnTo>
                <a:lnTo>
                  <a:pt x="512387" y="522178"/>
                </a:lnTo>
                <a:lnTo>
                  <a:pt x="0" y="5221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7" name="Google Shape;937;p30"/>
          <p:cNvSpPr/>
          <p:nvPr/>
        </p:nvSpPr>
        <p:spPr>
          <a:xfrm rot="-5400000" flipH="1">
            <a:off x="9252855" y="1265283"/>
            <a:ext cx="10776812" cy="7636653"/>
          </a:xfrm>
          <a:custGeom>
            <a:avLst/>
            <a:gdLst/>
            <a:ahLst/>
            <a:cxnLst/>
            <a:rect l="l" t="t" r="r" b="b"/>
            <a:pathLst>
              <a:path w="15194115" h="10135970" extrusionOk="0">
                <a:moveTo>
                  <a:pt x="0" y="10135970"/>
                </a:moveTo>
                <a:lnTo>
                  <a:pt x="15194114" y="10135970"/>
                </a:lnTo>
                <a:lnTo>
                  <a:pt x="15194114" y="0"/>
                </a:lnTo>
                <a:lnTo>
                  <a:pt x="0" y="0"/>
                </a:lnTo>
                <a:lnTo>
                  <a:pt x="0" y="1013597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8" name="Google Shape;938;p30"/>
          <p:cNvSpPr/>
          <p:nvPr/>
        </p:nvSpPr>
        <p:spPr>
          <a:xfrm rot="-181145">
            <a:off x="1404200" y="1890727"/>
            <a:ext cx="3514284" cy="5932762"/>
          </a:xfrm>
          <a:custGeom>
            <a:avLst/>
            <a:gdLst/>
            <a:ahLst/>
            <a:cxnLst/>
            <a:rect l="l" t="t" r="r" b="b"/>
            <a:pathLst>
              <a:path w="3514284" h="5932762" extrusionOk="0">
                <a:moveTo>
                  <a:pt x="0" y="0"/>
                </a:moveTo>
                <a:lnTo>
                  <a:pt x="3514285" y="0"/>
                </a:lnTo>
                <a:lnTo>
                  <a:pt x="3514285" y="5932762"/>
                </a:lnTo>
                <a:lnTo>
                  <a:pt x="0" y="5932762"/>
                </a:lnTo>
                <a:lnTo>
                  <a:pt x="0" y="0"/>
                </a:lnTo>
                <a:close/>
              </a:path>
            </a:pathLst>
          </a:custGeom>
          <a:blipFill rotWithShape="1">
            <a:blip r:embed="rId7">
              <a:alphaModFix/>
            </a:blip>
            <a:stretch>
              <a:fillRect l="-20031" r="-2003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9" name="Google Shape;939;p30"/>
          <p:cNvSpPr/>
          <p:nvPr/>
        </p:nvSpPr>
        <p:spPr>
          <a:xfrm>
            <a:off x="11928519" y="3344882"/>
            <a:ext cx="5333130" cy="164842"/>
          </a:xfrm>
          <a:custGeom>
            <a:avLst/>
            <a:gdLst/>
            <a:ahLst/>
            <a:cxnLst/>
            <a:rect l="l" t="t" r="r" b="b"/>
            <a:pathLst>
              <a:path w="5333130" h="164842" extrusionOk="0">
                <a:moveTo>
                  <a:pt x="0" y="0"/>
                </a:moveTo>
                <a:lnTo>
                  <a:pt x="5333130" y="0"/>
                </a:lnTo>
                <a:lnTo>
                  <a:pt x="5333130" y="164842"/>
                </a:lnTo>
                <a:lnTo>
                  <a:pt x="0" y="1648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40" name="Google Shape;940;p30"/>
          <p:cNvGrpSpPr/>
          <p:nvPr/>
        </p:nvGrpSpPr>
        <p:grpSpPr>
          <a:xfrm rot="-202858">
            <a:off x="488020" y="7153150"/>
            <a:ext cx="1524767" cy="1718794"/>
            <a:chOff x="0" y="0"/>
            <a:chExt cx="2033023" cy="2291725"/>
          </a:xfrm>
        </p:grpSpPr>
        <p:sp>
          <p:nvSpPr>
            <p:cNvPr id="941" name="Google Shape;941;p30"/>
            <p:cNvSpPr/>
            <p:nvPr/>
          </p:nvSpPr>
          <p:spPr>
            <a:xfrm rot="10800000">
              <a:off x="0" y="1598721"/>
              <a:ext cx="2033023" cy="693004"/>
            </a:xfrm>
            <a:custGeom>
              <a:avLst/>
              <a:gdLst/>
              <a:ahLst/>
              <a:cxnLst/>
              <a:rect l="l" t="t" r="r" b="b"/>
              <a:pathLst>
                <a:path w="2033023" h="693004" extrusionOk="0">
                  <a:moveTo>
                    <a:pt x="0" y="0"/>
                  </a:moveTo>
                  <a:lnTo>
                    <a:pt x="2033023" y="0"/>
                  </a:lnTo>
                  <a:lnTo>
                    <a:pt x="2033023" y="693004"/>
                  </a:lnTo>
                  <a:lnTo>
                    <a:pt x="0" y="693004"/>
                  </a:lnTo>
                  <a:lnTo>
                    <a:pt x="0" y="0"/>
                  </a:lnTo>
                  <a:close/>
                </a:path>
              </a:pathLst>
            </a:custGeom>
            <a:blipFill rotWithShape="1">
              <a:blip r:embed="rId9">
                <a:alphaModFix amt="70000"/>
              </a:blip>
              <a:stretch>
                <a:fillRect r="-7480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2" name="Google Shape;942;p30"/>
            <p:cNvSpPr/>
            <p:nvPr/>
          </p:nvSpPr>
          <p:spPr>
            <a:xfrm rot="-5485466">
              <a:off x="-393427" y="579453"/>
              <a:ext cx="1835250" cy="693004"/>
            </a:xfrm>
            <a:custGeom>
              <a:avLst/>
              <a:gdLst/>
              <a:ahLst/>
              <a:cxnLst/>
              <a:rect l="l" t="t" r="r" b="b"/>
              <a:pathLst>
                <a:path w="1835250" h="693004" extrusionOk="0">
                  <a:moveTo>
                    <a:pt x="0" y="0"/>
                  </a:moveTo>
                  <a:lnTo>
                    <a:pt x="1835250" y="0"/>
                  </a:lnTo>
                  <a:lnTo>
                    <a:pt x="1835250" y="693004"/>
                  </a:lnTo>
                  <a:lnTo>
                    <a:pt x="0" y="693004"/>
                  </a:lnTo>
                  <a:lnTo>
                    <a:pt x="0" y="0"/>
                  </a:lnTo>
                  <a:close/>
                </a:path>
              </a:pathLst>
            </a:custGeom>
            <a:blipFill rotWithShape="1">
              <a:blip r:embed="rId9">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43" name="Google Shape;943;p30"/>
          <p:cNvSpPr/>
          <p:nvPr/>
        </p:nvSpPr>
        <p:spPr>
          <a:xfrm rot="5912487">
            <a:off x="9662976" y="-454488"/>
            <a:ext cx="2977170" cy="1124202"/>
          </a:xfrm>
          <a:custGeom>
            <a:avLst/>
            <a:gdLst/>
            <a:ahLst/>
            <a:cxnLst/>
            <a:rect l="l" t="t" r="r" b="b"/>
            <a:pathLst>
              <a:path w="2977170" h="1124202" extrusionOk="0">
                <a:moveTo>
                  <a:pt x="0" y="0"/>
                </a:moveTo>
                <a:lnTo>
                  <a:pt x="2977170" y="0"/>
                </a:lnTo>
                <a:lnTo>
                  <a:pt x="2977170" y="1124202"/>
                </a:lnTo>
                <a:lnTo>
                  <a:pt x="0" y="1124202"/>
                </a:lnTo>
                <a:lnTo>
                  <a:pt x="0" y="0"/>
                </a:lnTo>
                <a:close/>
              </a:path>
            </a:pathLst>
          </a:custGeom>
          <a:blipFill rotWithShape="1">
            <a:blip r:embed="rId9">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4" name="Google Shape;944;p30"/>
          <p:cNvSpPr/>
          <p:nvPr/>
        </p:nvSpPr>
        <p:spPr>
          <a:xfrm>
            <a:off x="16200246" y="-2044237"/>
            <a:ext cx="4175509" cy="3846535"/>
          </a:xfrm>
          <a:custGeom>
            <a:avLst/>
            <a:gdLst/>
            <a:ahLst/>
            <a:cxnLst/>
            <a:rect l="l" t="t" r="r" b="b"/>
            <a:pathLst>
              <a:path w="4175509" h="3846535" extrusionOk="0">
                <a:moveTo>
                  <a:pt x="0" y="0"/>
                </a:moveTo>
                <a:lnTo>
                  <a:pt x="4175508" y="0"/>
                </a:lnTo>
                <a:lnTo>
                  <a:pt x="4175508" y="3846535"/>
                </a:lnTo>
                <a:lnTo>
                  <a:pt x="0" y="3846535"/>
                </a:lnTo>
                <a:lnTo>
                  <a:pt x="0" y="0"/>
                </a:lnTo>
                <a:close/>
              </a:path>
            </a:pathLst>
          </a:custGeom>
          <a:blipFill rotWithShape="1">
            <a:blip r:embed="rId10">
              <a:alphaModFix amt="79000"/>
            </a:blip>
            <a:stretch>
              <a:fillRect t="-23788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45" name="Google Shape;945;p30"/>
          <p:cNvGrpSpPr/>
          <p:nvPr/>
        </p:nvGrpSpPr>
        <p:grpSpPr>
          <a:xfrm rot="-9182015">
            <a:off x="6496762" y="9130877"/>
            <a:ext cx="8587908" cy="5947921"/>
            <a:chOff x="0" y="0"/>
            <a:chExt cx="3429000" cy="2374900"/>
          </a:xfrm>
        </p:grpSpPr>
        <p:sp>
          <p:nvSpPr>
            <p:cNvPr id="946" name="Google Shape;946;p3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7" name="Google Shape;947;p3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48" name="Google Shape;948;p30"/>
          <p:cNvSpPr/>
          <p:nvPr/>
        </p:nvSpPr>
        <p:spPr>
          <a:xfrm rot="-5270522" flipH="1">
            <a:off x="5281529" y="3979944"/>
            <a:ext cx="6502927" cy="4338092"/>
          </a:xfrm>
          <a:custGeom>
            <a:avLst/>
            <a:gdLst/>
            <a:ahLst/>
            <a:cxnLst/>
            <a:rect l="l" t="t" r="r" b="b"/>
            <a:pathLst>
              <a:path w="6502927" h="4338092" extrusionOk="0">
                <a:moveTo>
                  <a:pt x="6502927" y="0"/>
                </a:moveTo>
                <a:lnTo>
                  <a:pt x="0" y="0"/>
                </a:lnTo>
                <a:lnTo>
                  <a:pt x="0" y="4338092"/>
                </a:lnTo>
                <a:lnTo>
                  <a:pt x="6502927" y="4338092"/>
                </a:lnTo>
                <a:lnTo>
                  <a:pt x="6502927"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9" name="Google Shape;949;p30"/>
          <p:cNvSpPr/>
          <p:nvPr/>
        </p:nvSpPr>
        <p:spPr>
          <a:xfrm rot="61389">
            <a:off x="8418073" y="2835591"/>
            <a:ext cx="463616" cy="472475"/>
          </a:xfrm>
          <a:custGeom>
            <a:avLst/>
            <a:gdLst/>
            <a:ahLst/>
            <a:cxnLst/>
            <a:rect l="l" t="t" r="r" b="b"/>
            <a:pathLst>
              <a:path w="463616" h="472475" extrusionOk="0">
                <a:moveTo>
                  <a:pt x="0" y="0"/>
                </a:moveTo>
                <a:lnTo>
                  <a:pt x="463616" y="0"/>
                </a:lnTo>
                <a:lnTo>
                  <a:pt x="463616" y="472474"/>
                </a:lnTo>
                <a:lnTo>
                  <a:pt x="0" y="47247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0" name="Google Shape;950;p30"/>
          <p:cNvSpPr/>
          <p:nvPr/>
        </p:nvSpPr>
        <p:spPr>
          <a:xfrm rot="128385">
            <a:off x="6827060" y="3513854"/>
            <a:ext cx="3396840" cy="5173880"/>
          </a:xfrm>
          <a:custGeom>
            <a:avLst/>
            <a:gdLst/>
            <a:ahLst/>
            <a:cxnLst/>
            <a:rect l="l" t="t" r="r" b="b"/>
            <a:pathLst>
              <a:path w="3396840" h="5173880" extrusionOk="0">
                <a:moveTo>
                  <a:pt x="0" y="0"/>
                </a:moveTo>
                <a:lnTo>
                  <a:pt x="3396840" y="0"/>
                </a:lnTo>
                <a:lnTo>
                  <a:pt x="3396840" y="5173880"/>
                </a:lnTo>
                <a:lnTo>
                  <a:pt x="0" y="5173880"/>
                </a:lnTo>
                <a:lnTo>
                  <a:pt x="0" y="0"/>
                </a:lnTo>
                <a:close/>
              </a:path>
            </a:pathLst>
          </a:custGeom>
          <a:blipFill rotWithShape="1">
            <a:blip r:embed="rId13">
              <a:alphaModFix/>
            </a:blip>
            <a:stretch>
              <a:fillRect l="-15581" r="-11328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1" name="Google Shape;951;p30"/>
          <p:cNvSpPr/>
          <p:nvPr/>
        </p:nvSpPr>
        <p:spPr>
          <a:xfrm rot="-6687178">
            <a:off x="-1071836" y="-148691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2" name="Google Shape;952;p30"/>
          <p:cNvSpPr/>
          <p:nvPr/>
        </p:nvSpPr>
        <p:spPr>
          <a:xfrm>
            <a:off x="16538391" y="-1191730"/>
            <a:ext cx="2939549" cy="2921278"/>
          </a:xfrm>
          <a:custGeom>
            <a:avLst/>
            <a:gdLst/>
            <a:ahLst/>
            <a:cxnLst/>
            <a:rect l="l" t="t" r="r" b="b"/>
            <a:pathLst>
              <a:path w="2939549" h="2921278" extrusionOk="0">
                <a:moveTo>
                  <a:pt x="0" y="0"/>
                </a:moveTo>
                <a:lnTo>
                  <a:pt x="2939550" y="0"/>
                </a:lnTo>
                <a:lnTo>
                  <a:pt x="2939550" y="2921278"/>
                </a:lnTo>
                <a:lnTo>
                  <a:pt x="0" y="2921278"/>
                </a:lnTo>
                <a:lnTo>
                  <a:pt x="0" y="0"/>
                </a:lnTo>
                <a:close/>
              </a:path>
            </a:pathLst>
          </a:custGeom>
          <a:blipFill rotWithShape="1">
            <a:blip r:embed="rId15">
              <a:alphaModFix amt="46000"/>
            </a:blip>
            <a:stretch>
              <a:fillRect t="-11677" r="-11177" b="-19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3" name="Google Shape;953;p30"/>
          <p:cNvSpPr txBox="1"/>
          <p:nvPr/>
        </p:nvSpPr>
        <p:spPr>
          <a:xfrm>
            <a:off x="11056711" y="220398"/>
            <a:ext cx="6882900" cy="3016800"/>
          </a:xfrm>
          <a:prstGeom prst="rect">
            <a:avLst/>
          </a:prstGeom>
          <a:noFill/>
          <a:ln>
            <a:noFill/>
          </a:ln>
        </p:spPr>
        <p:txBody>
          <a:bodyPr spcFirstLastPara="1" wrap="square" lIns="0" tIns="0" rIns="0" bIns="0" anchor="t" anchorCtr="0">
            <a:spAutoFit/>
          </a:bodyPr>
          <a:lstStyle/>
          <a:p>
            <a:pPr marL="0" marR="0" lvl="0" indent="0" algn="l" rtl="0">
              <a:lnSpc>
                <a:spcPct val="97998"/>
              </a:lnSpc>
              <a:spcBef>
                <a:spcPts val="0"/>
              </a:spcBef>
              <a:spcAft>
                <a:spcPts val="0"/>
              </a:spcAft>
              <a:buClr>
                <a:srgbClr val="000000"/>
              </a:buClr>
              <a:buSzPts val="10692"/>
              <a:buFont typeface="Arial"/>
              <a:buNone/>
            </a:pPr>
            <a:r>
              <a:rPr lang="en-US" sz="10000" b="0" i="0" u="none" strike="noStrike" cap="none">
                <a:solidFill>
                  <a:srgbClr val="3D2007"/>
                </a:solidFill>
                <a:latin typeface="Play"/>
                <a:ea typeface="Play"/>
                <a:cs typeface="Play"/>
                <a:sym typeface="Play"/>
              </a:rPr>
              <a:t>Protezione dei minori:</a:t>
            </a:r>
            <a:endParaRPr sz="10000" b="0" i="0" u="none" strike="noStrike" cap="none">
              <a:solidFill>
                <a:srgbClr val="000000"/>
              </a:solidFill>
              <a:latin typeface="Arial"/>
              <a:ea typeface="Arial"/>
              <a:cs typeface="Arial"/>
              <a:sym typeface="Arial"/>
            </a:endParaRPr>
          </a:p>
        </p:txBody>
      </p:sp>
      <p:sp>
        <p:nvSpPr>
          <p:cNvPr id="954" name="Google Shape;954;p30"/>
          <p:cNvSpPr txBox="1"/>
          <p:nvPr/>
        </p:nvSpPr>
        <p:spPr>
          <a:xfrm>
            <a:off x="11425470" y="3427303"/>
            <a:ext cx="6620091" cy="6450227"/>
          </a:xfrm>
          <a:prstGeom prst="rect">
            <a:avLst/>
          </a:prstGeom>
          <a:noFill/>
          <a:ln>
            <a:noFill/>
          </a:ln>
        </p:spPr>
        <p:txBody>
          <a:bodyPr spcFirstLastPara="1" wrap="square" lIns="0" tIns="0" rIns="0" bIns="0" anchor="t" anchorCtr="0">
            <a:spAutoFit/>
          </a:bodyPr>
          <a:lstStyle/>
          <a:p>
            <a:pPr marL="0" marR="0" lvl="0" indent="0" algn="l" rtl="0">
              <a:lnSpc>
                <a:spcPct val="126010"/>
              </a:lnSpc>
              <a:spcBef>
                <a:spcPts val="0"/>
              </a:spcBef>
              <a:spcAft>
                <a:spcPts val="0"/>
              </a:spcAft>
              <a:buClr>
                <a:srgbClr val="000000"/>
              </a:buClr>
              <a:buSzPts val="2772"/>
              <a:buFont typeface="Arial"/>
              <a:buNone/>
            </a:pPr>
            <a:r>
              <a:rPr lang="en-US" sz="2772" b="0" i="0" u="none" strike="noStrike" cap="none">
                <a:solidFill>
                  <a:srgbClr val="3D2007"/>
                </a:solidFill>
                <a:latin typeface="Atkinson Hyperlegible"/>
                <a:ea typeface="Atkinson Hyperlegible"/>
                <a:cs typeface="Atkinson Hyperlegible"/>
                <a:sym typeface="Atkinson Hyperlegible"/>
              </a:rPr>
              <a:t>L'UE dispone di norme speciali per proteggere i bambini e gli adolescenti (minori) da contenuti dannosi su Internet, prodotti non sicuri e condizioni di lavoro pericolose.  Queste norme </a:t>
            </a:r>
            <a:r>
              <a:rPr lang="en-US" sz="2772" b="1" i="0" u="none" strike="noStrike" cap="none">
                <a:solidFill>
                  <a:srgbClr val="3D2007"/>
                </a:solidFill>
                <a:latin typeface="Atkinson Hyperlegible"/>
                <a:ea typeface="Atkinson Hyperlegible"/>
                <a:cs typeface="Atkinson Hyperlegible"/>
                <a:sym typeface="Atkinson Hyperlegible"/>
              </a:rPr>
              <a:t>garantiscono la sicurezza dei giovani online, a scuola e nella vita quotidiana. </a:t>
            </a:r>
            <a:endParaRPr sz="1400" b="0" i="0" u="none" strike="noStrike" cap="none">
              <a:solidFill>
                <a:srgbClr val="000000"/>
              </a:solidFill>
              <a:latin typeface="Arial"/>
              <a:ea typeface="Arial"/>
              <a:cs typeface="Arial"/>
              <a:sym typeface="Arial"/>
            </a:endParaRPr>
          </a:p>
          <a:p>
            <a:pPr marL="0" marR="0" lvl="0" indent="0" algn="l" rtl="0">
              <a:lnSpc>
                <a:spcPct val="126010"/>
              </a:lnSpc>
              <a:spcBef>
                <a:spcPts val="0"/>
              </a:spcBef>
              <a:spcAft>
                <a:spcPts val="0"/>
              </a:spcAft>
              <a:buClr>
                <a:srgbClr val="000000"/>
              </a:buClr>
              <a:buSzPts val="2772"/>
              <a:buFont typeface="Arial"/>
              <a:buNone/>
            </a:pPr>
            <a:endParaRPr sz="2772" b="0" i="0" u="none" strike="noStrike" cap="none">
              <a:solidFill>
                <a:srgbClr val="3D2007"/>
              </a:solidFill>
              <a:latin typeface="Atkinson Hyperlegible"/>
              <a:ea typeface="Atkinson Hyperlegible"/>
              <a:cs typeface="Atkinson Hyperlegible"/>
              <a:sym typeface="Atkinson Hyperlegible"/>
            </a:endParaRPr>
          </a:p>
          <a:p>
            <a:pPr marL="0" marR="0" lvl="0" indent="0" algn="l" rtl="0">
              <a:lnSpc>
                <a:spcPct val="126010"/>
              </a:lnSpc>
              <a:spcBef>
                <a:spcPts val="0"/>
              </a:spcBef>
              <a:spcAft>
                <a:spcPts val="0"/>
              </a:spcAft>
              <a:buClr>
                <a:srgbClr val="000000"/>
              </a:buClr>
              <a:buSzPts val="2772"/>
              <a:buFont typeface="Arial"/>
              <a:buNone/>
            </a:pPr>
            <a:r>
              <a:rPr lang="en-US" sz="2772" b="1" i="0" u="none" strike="noStrike" cap="none">
                <a:solidFill>
                  <a:srgbClr val="3D2007"/>
                </a:solidFill>
                <a:latin typeface="Atkinson Hyperlegible"/>
                <a:ea typeface="Atkinson Hyperlegible"/>
                <a:cs typeface="Atkinson Hyperlegible"/>
                <a:sym typeface="Atkinson Hyperlegible"/>
              </a:rPr>
              <a:t>L'obiettivo è mantenere i bambini al sicuro e garantire loro il diritto di crescere in un ambiente sano e protetto.</a:t>
            </a:r>
            <a:endParaRPr sz="2772" b="1" i="0" u="none" strike="noStrike" cap="none">
              <a:solidFill>
                <a:srgbClr val="3D2007"/>
              </a:solidFill>
              <a:latin typeface="Atkinson Hyperlegible"/>
              <a:ea typeface="Atkinson Hyperlegible"/>
              <a:cs typeface="Atkinson Hyperlegible"/>
              <a:sym typeface="Atkinson Hyperlegibl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3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61" name="Google Shape;961;p32"/>
          <p:cNvGrpSpPr/>
          <p:nvPr/>
        </p:nvGrpSpPr>
        <p:grpSpPr>
          <a:xfrm rot="-9182015">
            <a:off x="-2124369" y="5931532"/>
            <a:ext cx="7989165" cy="5533237"/>
            <a:chOff x="0" y="0"/>
            <a:chExt cx="3429000" cy="2374900"/>
          </a:xfrm>
        </p:grpSpPr>
        <p:sp>
          <p:nvSpPr>
            <p:cNvPr id="962" name="Google Shape;962;p3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3" name="Google Shape;963;p3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964" name="Google Shape;964;p32"/>
          <p:cNvGrpSpPr/>
          <p:nvPr/>
        </p:nvGrpSpPr>
        <p:grpSpPr>
          <a:xfrm>
            <a:off x="734279" y="386155"/>
            <a:ext cx="16819442" cy="9514689"/>
            <a:chOff x="0" y="0"/>
            <a:chExt cx="22425922" cy="12686252"/>
          </a:xfrm>
        </p:grpSpPr>
        <p:sp>
          <p:nvSpPr>
            <p:cNvPr id="965" name="Google Shape;965;p32"/>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6" name="Google Shape;966;p32"/>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67" name="Google Shape;967;p32"/>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8" name="Google Shape;968;p32"/>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9" name="Google Shape;969;p32"/>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0" name="Google Shape;970;p32"/>
          <p:cNvSpPr/>
          <p:nvPr/>
        </p:nvSpPr>
        <p:spPr>
          <a:xfrm>
            <a:off x="5397514" y="865238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10">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1" name="Google Shape;971;p32"/>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2" name="Google Shape;972;p32"/>
          <p:cNvSpPr/>
          <p:nvPr/>
        </p:nvSpPr>
        <p:spPr>
          <a:xfrm>
            <a:off x="964156" y="1028700"/>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2">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3" name="Google Shape;973;p32"/>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74" name="Google Shape;974;p32"/>
          <p:cNvGrpSpPr/>
          <p:nvPr/>
        </p:nvGrpSpPr>
        <p:grpSpPr>
          <a:xfrm>
            <a:off x="5397514" y="5646616"/>
            <a:ext cx="858320" cy="469394"/>
            <a:chOff x="0" y="-38100"/>
            <a:chExt cx="812800" cy="444500"/>
          </a:xfrm>
        </p:grpSpPr>
        <p:sp>
          <p:nvSpPr>
            <p:cNvPr id="975" name="Google Shape;975;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6" name="Google Shape;976;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77" name="Google Shape;977;p32"/>
          <p:cNvSpPr txBox="1"/>
          <p:nvPr/>
        </p:nvSpPr>
        <p:spPr>
          <a:xfrm>
            <a:off x="7010400" y="1686610"/>
            <a:ext cx="3846314"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6 </a:t>
            </a:r>
            <a:endParaRPr sz="1400" b="0" i="0" u="none" strike="noStrike" cap="none">
              <a:solidFill>
                <a:srgbClr val="000000"/>
              </a:solidFill>
              <a:latin typeface="Arial"/>
              <a:ea typeface="Arial"/>
              <a:cs typeface="Arial"/>
              <a:sym typeface="Arial"/>
            </a:endParaRPr>
          </a:p>
        </p:txBody>
      </p:sp>
      <p:sp>
        <p:nvSpPr>
          <p:cNvPr id="978" name="Google Shape;978;p32"/>
          <p:cNvSpPr txBox="1"/>
          <p:nvPr/>
        </p:nvSpPr>
        <p:spPr>
          <a:xfrm>
            <a:off x="6642380" y="5620175"/>
            <a:ext cx="5809712" cy="2420856"/>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Clr>
                <a:srgbClr val="000000"/>
              </a:buClr>
              <a:buSzPts val="3399"/>
              <a:buFont typeface="Arial"/>
              <a:buNone/>
            </a:pPr>
            <a:r>
              <a:rPr lang="en-US" sz="3399" b="0" i="1" u="none" strike="noStrike" cap="none">
                <a:solidFill>
                  <a:srgbClr val="000000"/>
                </a:solidFill>
                <a:latin typeface="Sansita"/>
                <a:ea typeface="Sansita"/>
                <a:cs typeface="Sansita"/>
                <a:sym typeface="Sansita"/>
              </a:rPr>
              <a:t>Spostamento dei cittadini</a:t>
            </a:r>
            <a:endParaRPr sz="3399" b="0" i="1" u="none" strike="noStrike" cap="none">
              <a:solidFill>
                <a:srgbClr val="000000"/>
              </a:solidFill>
              <a:latin typeface="Sansita"/>
              <a:ea typeface="Sansita"/>
              <a:cs typeface="Sansita"/>
              <a:sym typeface="Sansita"/>
            </a:endParaRPr>
          </a:p>
          <a:p>
            <a:pPr marL="0" marR="0" lvl="0" indent="0" algn="l" rtl="0">
              <a:lnSpc>
                <a:spcPct val="140011"/>
              </a:lnSpc>
              <a:spcBef>
                <a:spcPts val="0"/>
              </a:spcBef>
              <a:spcAft>
                <a:spcPts val="0"/>
              </a:spcAft>
              <a:buClr>
                <a:srgbClr val="000000"/>
              </a:buClr>
              <a:buSzPts val="3399"/>
              <a:buFont typeface="Arial"/>
              <a:buNone/>
            </a:pPr>
            <a:r>
              <a:rPr lang="en-US" sz="3399" b="0" i="1" u="none" strike="noStrike" cap="none">
                <a:solidFill>
                  <a:srgbClr val="000000"/>
                </a:solidFill>
                <a:latin typeface="Sansita"/>
                <a:ea typeface="Sansita"/>
                <a:cs typeface="Sansita"/>
                <a:sym typeface="Sansita"/>
              </a:rPr>
              <a:t>Protezione della Privacy</a:t>
            </a:r>
            <a:endParaRPr sz="1400" b="0" i="0" u="none" strike="noStrike" cap="none">
              <a:solidFill>
                <a:srgbClr val="000000"/>
              </a:solidFill>
              <a:latin typeface="Arial"/>
              <a:ea typeface="Arial"/>
              <a:cs typeface="Arial"/>
              <a:sym typeface="Arial"/>
            </a:endParaRPr>
          </a:p>
          <a:p>
            <a:pPr marL="0" marR="0" lvl="0" indent="0" algn="l" rtl="0">
              <a:lnSpc>
                <a:spcPct val="140011"/>
              </a:lnSpc>
              <a:spcBef>
                <a:spcPts val="0"/>
              </a:spcBef>
              <a:spcAft>
                <a:spcPts val="0"/>
              </a:spcAft>
              <a:buClr>
                <a:srgbClr val="000000"/>
              </a:buClr>
              <a:buSzPts val="3399"/>
              <a:buFont typeface="Arial"/>
              <a:buNone/>
            </a:pPr>
            <a:r>
              <a:rPr lang="en-US" sz="3399" b="0" i="1" u="none" strike="noStrike" cap="none">
                <a:solidFill>
                  <a:srgbClr val="000000"/>
                </a:solidFill>
                <a:latin typeface="Sansita"/>
                <a:ea typeface="Sansita"/>
                <a:cs typeface="Sansita"/>
                <a:sym typeface="Sansita"/>
              </a:rPr>
              <a:t>Anticorruzione</a:t>
            </a:r>
            <a:endParaRPr sz="3399" b="0" i="1" u="none" strike="noStrike" cap="none">
              <a:solidFill>
                <a:srgbClr val="000000"/>
              </a:solidFill>
              <a:latin typeface="Sansita"/>
              <a:ea typeface="Sansita"/>
              <a:cs typeface="Sansita"/>
              <a:sym typeface="Sansita"/>
            </a:endParaRPr>
          </a:p>
          <a:p>
            <a:pPr marL="0" marR="0" lvl="0" indent="0" algn="l" rtl="0">
              <a:lnSpc>
                <a:spcPct val="140011"/>
              </a:lnSpc>
              <a:spcBef>
                <a:spcPts val="0"/>
              </a:spcBef>
              <a:spcAft>
                <a:spcPts val="0"/>
              </a:spcAft>
              <a:buClr>
                <a:srgbClr val="000000"/>
              </a:buClr>
              <a:buSzPts val="3399"/>
              <a:buFont typeface="Arial"/>
              <a:buNone/>
            </a:pPr>
            <a:r>
              <a:rPr lang="en-US" sz="3399" b="0" i="1" u="none" strike="noStrike" cap="none">
                <a:solidFill>
                  <a:srgbClr val="000000"/>
                </a:solidFill>
                <a:latin typeface="Sansita"/>
                <a:ea typeface="Sansita"/>
                <a:cs typeface="Sansita"/>
                <a:sym typeface="Sansita"/>
              </a:rPr>
              <a:t>Protezione dei minori</a:t>
            </a:r>
            <a:endParaRPr sz="3399" b="0" i="1" u="none" strike="noStrike" cap="none">
              <a:solidFill>
                <a:srgbClr val="000000"/>
              </a:solidFill>
              <a:latin typeface="Sansita"/>
              <a:ea typeface="Sansita"/>
              <a:cs typeface="Sansita"/>
              <a:sym typeface="Sansita"/>
            </a:endParaRPr>
          </a:p>
        </p:txBody>
      </p:sp>
      <p:grpSp>
        <p:nvGrpSpPr>
          <p:cNvPr id="979" name="Google Shape;979;p32"/>
          <p:cNvGrpSpPr/>
          <p:nvPr/>
        </p:nvGrpSpPr>
        <p:grpSpPr>
          <a:xfrm>
            <a:off x="5397514" y="6374426"/>
            <a:ext cx="858320" cy="469394"/>
            <a:chOff x="0" y="-38100"/>
            <a:chExt cx="812800" cy="444500"/>
          </a:xfrm>
        </p:grpSpPr>
        <p:sp>
          <p:nvSpPr>
            <p:cNvPr id="980" name="Google Shape;980;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1" name="Google Shape;981;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982" name="Google Shape;982;p32"/>
          <p:cNvGrpSpPr/>
          <p:nvPr/>
        </p:nvGrpSpPr>
        <p:grpSpPr>
          <a:xfrm>
            <a:off x="5397514" y="7003611"/>
            <a:ext cx="858320" cy="469394"/>
            <a:chOff x="0" y="-38100"/>
            <a:chExt cx="812800" cy="444500"/>
          </a:xfrm>
        </p:grpSpPr>
        <p:sp>
          <p:nvSpPr>
            <p:cNvPr id="983" name="Google Shape;983;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4" name="Google Shape;984;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985" name="Google Shape;985;p32"/>
          <p:cNvGrpSpPr/>
          <p:nvPr/>
        </p:nvGrpSpPr>
        <p:grpSpPr>
          <a:xfrm>
            <a:off x="5397514" y="7597414"/>
            <a:ext cx="858320" cy="469394"/>
            <a:chOff x="0" y="-38100"/>
            <a:chExt cx="812800" cy="444500"/>
          </a:xfrm>
        </p:grpSpPr>
        <p:sp>
          <p:nvSpPr>
            <p:cNvPr id="986" name="Google Shape;986;p32"/>
            <p:cNvSpPr/>
            <p:nvPr/>
          </p:nvSpPr>
          <p:spPr>
            <a:xfrm>
              <a:off x="0" y="0"/>
              <a:ext cx="812800" cy="406400"/>
            </a:xfrm>
            <a:custGeom>
              <a:avLst/>
              <a:gdLst/>
              <a:ahLst/>
              <a:cxnLst/>
              <a:rect l="l" t="t" r="r" b="b"/>
              <a:pathLst>
                <a:path w="812800" h="406400" extrusionOk="0">
                  <a:moveTo>
                    <a:pt x="0" y="0"/>
                  </a:moveTo>
                  <a:lnTo>
                    <a:pt x="609600" y="0"/>
                  </a:lnTo>
                  <a:lnTo>
                    <a:pt x="812800" y="203200"/>
                  </a:lnTo>
                  <a:lnTo>
                    <a:pt x="609600" y="406400"/>
                  </a:lnTo>
                  <a:lnTo>
                    <a:pt x="0" y="406400"/>
                  </a:lnTo>
                  <a:lnTo>
                    <a:pt x="203200" y="203200"/>
                  </a:lnTo>
                  <a:lnTo>
                    <a:pt x="0" y="0"/>
                  </a:lnTo>
                  <a:close/>
                </a:path>
              </a:pathLst>
            </a:custGeom>
            <a:solidFill>
              <a:srgbClr val="82520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7" name="Google Shape;987;p32"/>
            <p:cNvSpPr txBox="1"/>
            <p:nvPr/>
          </p:nvSpPr>
          <p:spPr>
            <a:xfrm>
              <a:off x="177800" y="-38100"/>
              <a:ext cx="558800"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88" name="Google Shape;988;p32"/>
          <p:cNvSpPr txBox="1"/>
          <p:nvPr/>
        </p:nvSpPr>
        <p:spPr>
          <a:xfrm>
            <a:off x="2353181" y="2859474"/>
            <a:ext cx="14191405" cy="215443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5000"/>
              <a:buFont typeface="Arial"/>
              <a:buNone/>
            </a:pPr>
            <a:r>
              <a:rPr lang="en-US" sz="5000" b="0" i="0" u="none" strike="noStrike" cap="none">
                <a:solidFill>
                  <a:srgbClr val="402B2B"/>
                </a:solidFill>
                <a:latin typeface="Play"/>
                <a:ea typeface="Play"/>
                <a:cs typeface="Play"/>
                <a:sym typeface="Play"/>
              </a:rPr>
              <a:t>Descrivete con parole vostre i quattro regolamenti che avete visto in queste slide!</a:t>
            </a:r>
            <a:endParaRPr sz="5000" b="0" i="0" u="none" strike="noStrike" cap="none">
              <a:solidFill>
                <a:srgbClr val="402B2B"/>
              </a:solidFill>
              <a:latin typeface="Play"/>
              <a:ea typeface="Play"/>
              <a:cs typeface="Play"/>
              <a:sym typeface="Play"/>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3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5" name="Google Shape;995;p33"/>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96" name="Google Shape;996;p33"/>
          <p:cNvGrpSpPr/>
          <p:nvPr/>
        </p:nvGrpSpPr>
        <p:grpSpPr>
          <a:xfrm rot="-9182015">
            <a:off x="-2124369" y="5931532"/>
            <a:ext cx="7989165" cy="5533237"/>
            <a:chOff x="0" y="0"/>
            <a:chExt cx="3429000" cy="2374900"/>
          </a:xfrm>
        </p:grpSpPr>
        <p:sp>
          <p:nvSpPr>
            <p:cNvPr id="997" name="Google Shape;997;p3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8" name="Google Shape;998;p3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999" name="Google Shape;999;p33"/>
          <p:cNvGrpSpPr/>
          <p:nvPr/>
        </p:nvGrpSpPr>
        <p:grpSpPr>
          <a:xfrm>
            <a:off x="734279" y="386155"/>
            <a:ext cx="16819442" cy="9514689"/>
            <a:chOff x="0" y="0"/>
            <a:chExt cx="22425922" cy="12686252"/>
          </a:xfrm>
        </p:grpSpPr>
        <p:sp>
          <p:nvSpPr>
            <p:cNvPr id="1000" name="Google Shape;1000;p33"/>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1" name="Google Shape;1001;p33"/>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02" name="Google Shape;1002;p33"/>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3" name="Google Shape;1003;p33"/>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4" name="Google Shape;1004;p33"/>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5" name="Google Shape;1005;p33"/>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6" name="Google Shape;1006;p33"/>
          <p:cNvSpPr txBox="1"/>
          <p:nvPr/>
        </p:nvSpPr>
        <p:spPr>
          <a:xfrm>
            <a:off x="2834878" y="2082986"/>
            <a:ext cx="12457946" cy="55399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0"/>
              <a:buFont typeface="Arial"/>
              <a:buNone/>
            </a:pPr>
            <a:r>
              <a:rPr lang="en-US" sz="12000" b="0" i="0" u="none" strike="noStrike" cap="none">
                <a:solidFill>
                  <a:srgbClr val="945A02"/>
                </a:solidFill>
                <a:latin typeface="Play"/>
                <a:ea typeface="Play"/>
                <a:cs typeface="Play"/>
                <a:sym typeface="Play"/>
              </a:rPr>
              <a:t>4.</a:t>
            </a:r>
            <a:r>
              <a:rPr lang="en-US" sz="12000" b="0" i="0" u="none" strike="noStrike" cap="none">
                <a:solidFill>
                  <a:srgbClr val="402B2B"/>
                </a:solidFill>
                <a:latin typeface="Play"/>
                <a:ea typeface="Play"/>
                <a:cs typeface="Play"/>
                <a:sym typeface="Play"/>
              </a:rPr>
              <a:t> Valori, doveri e diritti del cittadino europeo</a:t>
            </a:r>
            <a:endParaRPr sz="12000" b="0" i="0" u="none" strike="noStrike" cap="none">
              <a:solidFill>
                <a:srgbClr val="402B2B"/>
              </a:solidFill>
              <a:latin typeface="Play"/>
              <a:ea typeface="Play"/>
              <a:cs typeface="Play"/>
              <a:sym typeface="Play"/>
            </a:endParaRPr>
          </a:p>
        </p:txBody>
      </p:sp>
      <p:sp>
        <p:nvSpPr>
          <p:cNvPr id="1007" name="Google Shape;1007;p33"/>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34"/>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1" t="-25934" r="-6977" b="-81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4" name="Google Shape;1014;p34"/>
          <p:cNvSpPr/>
          <p:nvPr/>
        </p:nvSpPr>
        <p:spPr>
          <a:xfrm>
            <a:off x="-1098250" y="-4672871"/>
            <a:ext cx="20136296" cy="14822359"/>
          </a:xfrm>
          <a:custGeom>
            <a:avLst/>
            <a:gdLst/>
            <a:ahLst/>
            <a:cxnLst/>
            <a:rect l="l" t="t" r="r" b="b"/>
            <a:pathLst>
              <a:path w="5661644" h="4167545" extrusionOk="0">
                <a:moveTo>
                  <a:pt x="5658618" y="3687778"/>
                </a:moveTo>
                <a:cubicBezTo>
                  <a:pt x="5655591" y="2646527"/>
                  <a:pt x="5619276" y="1238861"/>
                  <a:pt x="5619276" y="200246"/>
                </a:cubicBezTo>
                <a:cubicBezTo>
                  <a:pt x="5619276" y="184429"/>
                  <a:pt x="5622302" y="168613"/>
                  <a:pt x="5622302" y="155433"/>
                </a:cubicBezTo>
                <a:cubicBezTo>
                  <a:pt x="5619276" y="152796"/>
                  <a:pt x="5616250" y="152796"/>
                  <a:pt x="5613223" y="150160"/>
                </a:cubicBezTo>
                <a:cubicBezTo>
                  <a:pt x="5613223" y="150160"/>
                  <a:pt x="5610197" y="152796"/>
                  <a:pt x="5610197" y="155433"/>
                </a:cubicBezTo>
                <a:cubicBezTo>
                  <a:pt x="5604145" y="168613"/>
                  <a:pt x="5592040" y="168613"/>
                  <a:pt x="5579934" y="168613"/>
                </a:cubicBezTo>
                <a:cubicBezTo>
                  <a:pt x="5564803" y="165977"/>
                  <a:pt x="5549672" y="152796"/>
                  <a:pt x="5531515" y="158069"/>
                </a:cubicBezTo>
                <a:cubicBezTo>
                  <a:pt x="5525462" y="160705"/>
                  <a:pt x="5513357" y="155433"/>
                  <a:pt x="5510331" y="150160"/>
                </a:cubicBezTo>
                <a:cubicBezTo>
                  <a:pt x="5501252" y="139616"/>
                  <a:pt x="5489147" y="139616"/>
                  <a:pt x="5477042" y="144888"/>
                </a:cubicBezTo>
                <a:cubicBezTo>
                  <a:pt x="5470990" y="147524"/>
                  <a:pt x="5464937" y="144888"/>
                  <a:pt x="5458884" y="144888"/>
                </a:cubicBezTo>
                <a:cubicBezTo>
                  <a:pt x="5449806" y="144888"/>
                  <a:pt x="5437700" y="142252"/>
                  <a:pt x="5428622" y="139616"/>
                </a:cubicBezTo>
                <a:cubicBezTo>
                  <a:pt x="5425596" y="139616"/>
                  <a:pt x="5419543" y="136980"/>
                  <a:pt x="5416517" y="136980"/>
                </a:cubicBezTo>
                <a:cubicBezTo>
                  <a:pt x="5407438" y="134344"/>
                  <a:pt x="5398359" y="126436"/>
                  <a:pt x="5389281" y="136980"/>
                </a:cubicBezTo>
                <a:cubicBezTo>
                  <a:pt x="5389281" y="136980"/>
                  <a:pt x="5383228" y="136980"/>
                  <a:pt x="5380202" y="134344"/>
                </a:cubicBezTo>
                <a:cubicBezTo>
                  <a:pt x="5377176" y="129072"/>
                  <a:pt x="5374149" y="121164"/>
                  <a:pt x="5371123" y="115891"/>
                </a:cubicBezTo>
                <a:cubicBezTo>
                  <a:pt x="5365070" y="107983"/>
                  <a:pt x="5365070" y="94803"/>
                  <a:pt x="5355992" y="89531"/>
                </a:cubicBezTo>
                <a:cubicBezTo>
                  <a:pt x="5349939" y="86895"/>
                  <a:pt x="5346913" y="84258"/>
                  <a:pt x="5343887" y="78986"/>
                </a:cubicBezTo>
                <a:cubicBezTo>
                  <a:pt x="5343887" y="76350"/>
                  <a:pt x="5337834" y="73714"/>
                  <a:pt x="5337834" y="71078"/>
                </a:cubicBezTo>
                <a:lnTo>
                  <a:pt x="5328756" y="63170"/>
                </a:lnTo>
                <a:cubicBezTo>
                  <a:pt x="5325729" y="57898"/>
                  <a:pt x="5322702" y="49989"/>
                  <a:pt x="5316650" y="47353"/>
                </a:cubicBezTo>
                <a:cubicBezTo>
                  <a:pt x="5304545" y="39445"/>
                  <a:pt x="5301519" y="28901"/>
                  <a:pt x="5307571" y="15720"/>
                </a:cubicBezTo>
                <a:cubicBezTo>
                  <a:pt x="5298493" y="13084"/>
                  <a:pt x="5292440" y="7812"/>
                  <a:pt x="5283361" y="7812"/>
                </a:cubicBezTo>
                <a:cubicBezTo>
                  <a:pt x="5247046" y="10448"/>
                  <a:pt x="5207705" y="15720"/>
                  <a:pt x="5171390" y="18356"/>
                </a:cubicBezTo>
                <a:cubicBezTo>
                  <a:pt x="5165337" y="18356"/>
                  <a:pt x="5156258" y="20993"/>
                  <a:pt x="5153233" y="23629"/>
                </a:cubicBezTo>
                <a:cubicBezTo>
                  <a:pt x="5129022" y="36809"/>
                  <a:pt x="5104812" y="26265"/>
                  <a:pt x="5080602" y="23629"/>
                </a:cubicBezTo>
                <a:cubicBezTo>
                  <a:pt x="5062445" y="23629"/>
                  <a:pt x="5044287" y="15720"/>
                  <a:pt x="5026129" y="13084"/>
                </a:cubicBezTo>
                <a:cubicBezTo>
                  <a:pt x="5004946" y="10448"/>
                  <a:pt x="4986788" y="13084"/>
                  <a:pt x="4965605" y="10448"/>
                </a:cubicBezTo>
                <a:cubicBezTo>
                  <a:pt x="4962578" y="10448"/>
                  <a:pt x="4959551" y="7812"/>
                  <a:pt x="4956526" y="5176"/>
                </a:cubicBezTo>
                <a:cubicBezTo>
                  <a:pt x="4950473" y="0"/>
                  <a:pt x="4938368" y="1270"/>
                  <a:pt x="4932315" y="2540"/>
                </a:cubicBezTo>
                <a:cubicBezTo>
                  <a:pt x="4923237" y="7812"/>
                  <a:pt x="4920211" y="15720"/>
                  <a:pt x="4914158" y="23629"/>
                </a:cubicBezTo>
                <a:cubicBezTo>
                  <a:pt x="4899026" y="26265"/>
                  <a:pt x="4877843" y="28901"/>
                  <a:pt x="4862712" y="36809"/>
                </a:cubicBezTo>
                <a:cubicBezTo>
                  <a:pt x="4850606" y="42081"/>
                  <a:pt x="4844554" y="44717"/>
                  <a:pt x="4835475" y="39445"/>
                </a:cubicBezTo>
                <a:lnTo>
                  <a:pt x="4832449" y="42081"/>
                </a:lnTo>
                <a:cubicBezTo>
                  <a:pt x="4838501" y="47353"/>
                  <a:pt x="4841528" y="55262"/>
                  <a:pt x="4847580" y="60534"/>
                </a:cubicBezTo>
                <a:cubicBezTo>
                  <a:pt x="4838501" y="63170"/>
                  <a:pt x="4826396" y="68442"/>
                  <a:pt x="4820344" y="65806"/>
                </a:cubicBezTo>
                <a:cubicBezTo>
                  <a:pt x="4805213" y="63170"/>
                  <a:pt x="4799160" y="68442"/>
                  <a:pt x="4787055" y="73714"/>
                </a:cubicBezTo>
                <a:cubicBezTo>
                  <a:pt x="4774950" y="81622"/>
                  <a:pt x="4759819" y="86895"/>
                  <a:pt x="4747714" y="92167"/>
                </a:cubicBezTo>
                <a:cubicBezTo>
                  <a:pt x="4744687" y="92167"/>
                  <a:pt x="4741661" y="92167"/>
                  <a:pt x="4738635" y="89531"/>
                </a:cubicBezTo>
                <a:cubicBezTo>
                  <a:pt x="4735608" y="89531"/>
                  <a:pt x="4732582" y="86895"/>
                  <a:pt x="4732582" y="86895"/>
                </a:cubicBezTo>
                <a:cubicBezTo>
                  <a:pt x="4717451" y="92167"/>
                  <a:pt x="4702319" y="97439"/>
                  <a:pt x="4687188" y="92167"/>
                </a:cubicBezTo>
                <a:cubicBezTo>
                  <a:pt x="4684162" y="92167"/>
                  <a:pt x="4684162" y="94803"/>
                  <a:pt x="4681136" y="94803"/>
                </a:cubicBezTo>
                <a:cubicBezTo>
                  <a:pt x="4662978" y="100075"/>
                  <a:pt x="4650873" y="118527"/>
                  <a:pt x="4626663" y="118527"/>
                </a:cubicBezTo>
                <a:cubicBezTo>
                  <a:pt x="4608506" y="118527"/>
                  <a:pt x="4590348" y="131708"/>
                  <a:pt x="4572191" y="131708"/>
                </a:cubicBezTo>
                <a:cubicBezTo>
                  <a:pt x="4551007" y="134344"/>
                  <a:pt x="4532850" y="139616"/>
                  <a:pt x="4514692" y="147524"/>
                </a:cubicBezTo>
                <a:cubicBezTo>
                  <a:pt x="4508639" y="150160"/>
                  <a:pt x="4502587" y="150160"/>
                  <a:pt x="4499560" y="150160"/>
                </a:cubicBezTo>
                <a:cubicBezTo>
                  <a:pt x="4484429" y="144888"/>
                  <a:pt x="4475350" y="152796"/>
                  <a:pt x="4469298" y="160705"/>
                </a:cubicBezTo>
                <a:cubicBezTo>
                  <a:pt x="4454166" y="179157"/>
                  <a:pt x="4429956" y="184429"/>
                  <a:pt x="4408773" y="189702"/>
                </a:cubicBezTo>
                <a:cubicBezTo>
                  <a:pt x="4381536" y="194974"/>
                  <a:pt x="4354300" y="197610"/>
                  <a:pt x="4327064" y="200246"/>
                </a:cubicBezTo>
                <a:cubicBezTo>
                  <a:pt x="4324037" y="200246"/>
                  <a:pt x="4321011" y="208154"/>
                  <a:pt x="4314959" y="210790"/>
                </a:cubicBezTo>
                <a:cubicBezTo>
                  <a:pt x="4311932" y="210790"/>
                  <a:pt x="4308906" y="208154"/>
                  <a:pt x="4308906" y="208154"/>
                </a:cubicBezTo>
                <a:cubicBezTo>
                  <a:pt x="4293775" y="223971"/>
                  <a:pt x="4284696" y="247695"/>
                  <a:pt x="4254434" y="245059"/>
                </a:cubicBezTo>
                <a:lnTo>
                  <a:pt x="4251407" y="245059"/>
                </a:lnTo>
                <a:cubicBezTo>
                  <a:pt x="4227197" y="258240"/>
                  <a:pt x="4202987" y="252967"/>
                  <a:pt x="4181803" y="247695"/>
                </a:cubicBezTo>
                <a:cubicBezTo>
                  <a:pt x="4175751" y="247695"/>
                  <a:pt x="4166672" y="242423"/>
                  <a:pt x="4163646" y="237151"/>
                </a:cubicBezTo>
                <a:cubicBezTo>
                  <a:pt x="4154567" y="221335"/>
                  <a:pt x="4130357" y="216062"/>
                  <a:pt x="4112199" y="221335"/>
                </a:cubicBezTo>
                <a:cubicBezTo>
                  <a:pt x="4097068" y="226607"/>
                  <a:pt x="4081936" y="229243"/>
                  <a:pt x="4066805" y="234515"/>
                </a:cubicBezTo>
                <a:cubicBezTo>
                  <a:pt x="4042595" y="239787"/>
                  <a:pt x="4021411" y="242423"/>
                  <a:pt x="3997202" y="231879"/>
                </a:cubicBezTo>
                <a:cubicBezTo>
                  <a:pt x="3972991" y="221335"/>
                  <a:pt x="3954834" y="229243"/>
                  <a:pt x="3942729" y="252967"/>
                </a:cubicBezTo>
                <a:cubicBezTo>
                  <a:pt x="3933650" y="268784"/>
                  <a:pt x="3909440" y="271420"/>
                  <a:pt x="3894309" y="258240"/>
                </a:cubicBezTo>
                <a:cubicBezTo>
                  <a:pt x="3885230" y="250331"/>
                  <a:pt x="3879177" y="252967"/>
                  <a:pt x="3870099" y="258240"/>
                </a:cubicBezTo>
                <a:lnTo>
                  <a:pt x="3851941" y="274056"/>
                </a:lnTo>
                <a:cubicBezTo>
                  <a:pt x="3848915" y="276692"/>
                  <a:pt x="3842862" y="276692"/>
                  <a:pt x="3839836" y="276692"/>
                </a:cubicBezTo>
                <a:lnTo>
                  <a:pt x="3821679" y="276692"/>
                </a:lnTo>
                <a:cubicBezTo>
                  <a:pt x="3809574" y="276692"/>
                  <a:pt x="3797468" y="274056"/>
                  <a:pt x="3785363" y="271420"/>
                </a:cubicBezTo>
                <a:cubicBezTo>
                  <a:pt x="3770232" y="268784"/>
                  <a:pt x="3758127" y="260876"/>
                  <a:pt x="3742996" y="258240"/>
                </a:cubicBezTo>
                <a:cubicBezTo>
                  <a:pt x="3718786" y="255604"/>
                  <a:pt x="3712733" y="237151"/>
                  <a:pt x="3703654" y="223971"/>
                </a:cubicBezTo>
                <a:cubicBezTo>
                  <a:pt x="3697602" y="216062"/>
                  <a:pt x="3685497" y="205518"/>
                  <a:pt x="3673392" y="208154"/>
                </a:cubicBezTo>
                <a:cubicBezTo>
                  <a:pt x="3661287" y="213426"/>
                  <a:pt x="3649182" y="208154"/>
                  <a:pt x="3640103" y="205518"/>
                </a:cubicBezTo>
                <a:cubicBezTo>
                  <a:pt x="3637077" y="205518"/>
                  <a:pt x="3631024" y="202882"/>
                  <a:pt x="3627998" y="202882"/>
                </a:cubicBezTo>
                <a:cubicBezTo>
                  <a:pt x="3606814" y="197610"/>
                  <a:pt x="3591683" y="208154"/>
                  <a:pt x="3576551" y="221335"/>
                </a:cubicBezTo>
                <a:lnTo>
                  <a:pt x="3564447" y="231879"/>
                </a:lnTo>
                <a:cubicBezTo>
                  <a:pt x="3561420" y="234515"/>
                  <a:pt x="3561420" y="239787"/>
                  <a:pt x="3558394" y="242423"/>
                </a:cubicBezTo>
                <a:cubicBezTo>
                  <a:pt x="3540236" y="255604"/>
                  <a:pt x="3522079" y="250331"/>
                  <a:pt x="3500895" y="242423"/>
                </a:cubicBezTo>
                <a:cubicBezTo>
                  <a:pt x="3482737" y="234515"/>
                  <a:pt x="3461554" y="242423"/>
                  <a:pt x="3455501" y="258240"/>
                </a:cubicBezTo>
                <a:cubicBezTo>
                  <a:pt x="3452475" y="268784"/>
                  <a:pt x="3449449" y="276692"/>
                  <a:pt x="3434317" y="281964"/>
                </a:cubicBezTo>
                <a:cubicBezTo>
                  <a:pt x="3419186" y="289873"/>
                  <a:pt x="3401029" y="295145"/>
                  <a:pt x="3398002" y="313597"/>
                </a:cubicBezTo>
                <a:cubicBezTo>
                  <a:pt x="3398002" y="316233"/>
                  <a:pt x="3394976" y="318869"/>
                  <a:pt x="3391950" y="318869"/>
                </a:cubicBezTo>
                <a:cubicBezTo>
                  <a:pt x="3382871" y="321506"/>
                  <a:pt x="3376819" y="324142"/>
                  <a:pt x="3367740" y="326778"/>
                </a:cubicBezTo>
                <a:lnTo>
                  <a:pt x="3340503" y="326778"/>
                </a:lnTo>
                <a:cubicBezTo>
                  <a:pt x="3322346" y="324142"/>
                  <a:pt x="3304188" y="318869"/>
                  <a:pt x="3286031" y="316233"/>
                </a:cubicBezTo>
                <a:cubicBezTo>
                  <a:pt x="3264847" y="313597"/>
                  <a:pt x="3246689" y="324142"/>
                  <a:pt x="3225505" y="326778"/>
                </a:cubicBezTo>
                <a:lnTo>
                  <a:pt x="3222479" y="329414"/>
                </a:lnTo>
                <a:cubicBezTo>
                  <a:pt x="3216427" y="337322"/>
                  <a:pt x="3207348" y="334686"/>
                  <a:pt x="3201296" y="329414"/>
                </a:cubicBezTo>
                <a:cubicBezTo>
                  <a:pt x="3189190" y="318869"/>
                  <a:pt x="3168006" y="316233"/>
                  <a:pt x="3152875" y="321506"/>
                </a:cubicBezTo>
                <a:cubicBezTo>
                  <a:pt x="3134718" y="329414"/>
                  <a:pt x="3116560" y="334686"/>
                  <a:pt x="3098403" y="339958"/>
                </a:cubicBezTo>
                <a:cubicBezTo>
                  <a:pt x="3092350" y="339958"/>
                  <a:pt x="3086298" y="337322"/>
                  <a:pt x="3083271" y="337322"/>
                </a:cubicBezTo>
                <a:cubicBezTo>
                  <a:pt x="3077219" y="337322"/>
                  <a:pt x="3068140" y="334686"/>
                  <a:pt x="3065114" y="337322"/>
                </a:cubicBezTo>
                <a:cubicBezTo>
                  <a:pt x="3040904" y="353139"/>
                  <a:pt x="3016693" y="347866"/>
                  <a:pt x="2995510" y="337322"/>
                </a:cubicBezTo>
                <a:cubicBezTo>
                  <a:pt x="2983405" y="332050"/>
                  <a:pt x="2965247" y="326778"/>
                  <a:pt x="2959195" y="310961"/>
                </a:cubicBezTo>
                <a:cubicBezTo>
                  <a:pt x="2956168" y="300417"/>
                  <a:pt x="2944064" y="289873"/>
                  <a:pt x="2934985" y="281964"/>
                </a:cubicBezTo>
                <a:cubicBezTo>
                  <a:pt x="2919853" y="268784"/>
                  <a:pt x="2904722" y="250331"/>
                  <a:pt x="2877486" y="250331"/>
                </a:cubicBezTo>
                <a:cubicBezTo>
                  <a:pt x="2871433" y="250331"/>
                  <a:pt x="2865381" y="239787"/>
                  <a:pt x="2862354" y="242423"/>
                </a:cubicBezTo>
                <a:cubicBezTo>
                  <a:pt x="2850249" y="245059"/>
                  <a:pt x="2850249" y="239787"/>
                  <a:pt x="2844197" y="234515"/>
                </a:cubicBezTo>
                <a:cubicBezTo>
                  <a:pt x="2838144" y="229243"/>
                  <a:pt x="2829066" y="223971"/>
                  <a:pt x="2823013" y="216062"/>
                </a:cubicBezTo>
                <a:cubicBezTo>
                  <a:pt x="2813934" y="205518"/>
                  <a:pt x="2804855" y="192338"/>
                  <a:pt x="2795777" y="181793"/>
                </a:cubicBezTo>
                <a:cubicBezTo>
                  <a:pt x="2786698" y="171249"/>
                  <a:pt x="2780645" y="158069"/>
                  <a:pt x="2771567" y="147524"/>
                </a:cubicBezTo>
                <a:cubicBezTo>
                  <a:pt x="2768540" y="144888"/>
                  <a:pt x="2759461" y="142252"/>
                  <a:pt x="2756435" y="144888"/>
                </a:cubicBezTo>
                <a:lnTo>
                  <a:pt x="2720120" y="160705"/>
                </a:lnTo>
                <a:cubicBezTo>
                  <a:pt x="2714068" y="163341"/>
                  <a:pt x="2711041" y="168613"/>
                  <a:pt x="2708015" y="173885"/>
                </a:cubicBezTo>
                <a:lnTo>
                  <a:pt x="2704989" y="171249"/>
                </a:lnTo>
                <a:cubicBezTo>
                  <a:pt x="2708015" y="163341"/>
                  <a:pt x="2711041" y="155433"/>
                  <a:pt x="2714068" y="152796"/>
                </a:cubicBezTo>
                <a:lnTo>
                  <a:pt x="2677753" y="144888"/>
                </a:lnTo>
                <a:cubicBezTo>
                  <a:pt x="2668674" y="142252"/>
                  <a:pt x="2653543" y="142252"/>
                  <a:pt x="2647490" y="142252"/>
                </a:cubicBezTo>
                <a:lnTo>
                  <a:pt x="2599070" y="142252"/>
                </a:lnTo>
                <a:cubicBezTo>
                  <a:pt x="2580912" y="142252"/>
                  <a:pt x="2565781" y="139616"/>
                  <a:pt x="2547623" y="142252"/>
                </a:cubicBezTo>
                <a:cubicBezTo>
                  <a:pt x="2535519" y="144888"/>
                  <a:pt x="2526440" y="139616"/>
                  <a:pt x="2517361" y="134344"/>
                </a:cubicBezTo>
                <a:cubicBezTo>
                  <a:pt x="2493151" y="118527"/>
                  <a:pt x="2468941" y="100075"/>
                  <a:pt x="2435652" y="107983"/>
                </a:cubicBezTo>
                <a:cubicBezTo>
                  <a:pt x="2432626" y="107983"/>
                  <a:pt x="2426573" y="105347"/>
                  <a:pt x="2423547" y="102711"/>
                </a:cubicBezTo>
                <a:cubicBezTo>
                  <a:pt x="2414468" y="100075"/>
                  <a:pt x="2408415" y="94803"/>
                  <a:pt x="2396310" y="89531"/>
                </a:cubicBezTo>
                <a:cubicBezTo>
                  <a:pt x="2396310" y="97439"/>
                  <a:pt x="2396310" y="100075"/>
                  <a:pt x="2399337" y="105347"/>
                </a:cubicBezTo>
                <a:cubicBezTo>
                  <a:pt x="2393284" y="110619"/>
                  <a:pt x="2390258" y="107983"/>
                  <a:pt x="2387232" y="105347"/>
                </a:cubicBezTo>
                <a:cubicBezTo>
                  <a:pt x="2384206" y="107983"/>
                  <a:pt x="2381179" y="113255"/>
                  <a:pt x="2378153" y="113255"/>
                </a:cubicBezTo>
                <a:cubicBezTo>
                  <a:pt x="2363022" y="118527"/>
                  <a:pt x="2347890" y="121164"/>
                  <a:pt x="2332759" y="126436"/>
                </a:cubicBezTo>
                <a:cubicBezTo>
                  <a:pt x="2326707" y="129072"/>
                  <a:pt x="2320654" y="131708"/>
                  <a:pt x="2317628" y="134344"/>
                </a:cubicBezTo>
                <a:cubicBezTo>
                  <a:pt x="2305523" y="142252"/>
                  <a:pt x="2296444" y="155433"/>
                  <a:pt x="2275260" y="152796"/>
                </a:cubicBezTo>
                <a:cubicBezTo>
                  <a:pt x="2272234" y="152796"/>
                  <a:pt x="2266181" y="158069"/>
                  <a:pt x="2260129" y="158069"/>
                </a:cubicBezTo>
                <a:cubicBezTo>
                  <a:pt x="2254076" y="160705"/>
                  <a:pt x="2244998" y="160705"/>
                  <a:pt x="2238945" y="163341"/>
                </a:cubicBezTo>
                <a:lnTo>
                  <a:pt x="2232893" y="163341"/>
                </a:lnTo>
                <a:cubicBezTo>
                  <a:pt x="2214735" y="168613"/>
                  <a:pt x="2199604" y="173885"/>
                  <a:pt x="2181446" y="176521"/>
                </a:cubicBezTo>
                <a:lnTo>
                  <a:pt x="2169341" y="176521"/>
                </a:lnTo>
                <a:cubicBezTo>
                  <a:pt x="2154210" y="176521"/>
                  <a:pt x="2142105" y="173885"/>
                  <a:pt x="2126974" y="173885"/>
                </a:cubicBezTo>
                <a:cubicBezTo>
                  <a:pt x="2111842" y="173885"/>
                  <a:pt x="2096711" y="179157"/>
                  <a:pt x="2081580" y="179157"/>
                </a:cubicBezTo>
                <a:cubicBezTo>
                  <a:pt x="2063422" y="179157"/>
                  <a:pt x="2042238" y="179157"/>
                  <a:pt x="2027107" y="168613"/>
                </a:cubicBezTo>
                <a:cubicBezTo>
                  <a:pt x="2024081" y="165977"/>
                  <a:pt x="2015002" y="165977"/>
                  <a:pt x="2008950" y="168613"/>
                </a:cubicBezTo>
                <a:cubicBezTo>
                  <a:pt x="1987766" y="171249"/>
                  <a:pt x="1966582" y="173885"/>
                  <a:pt x="1948424" y="179157"/>
                </a:cubicBezTo>
                <a:cubicBezTo>
                  <a:pt x="1930267" y="184429"/>
                  <a:pt x="1921188" y="179157"/>
                  <a:pt x="1915135" y="165977"/>
                </a:cubicBezTo>
                <a:cubicBezTo>
                  <a:pt x="1912109" y="160705"/>
                  <a:pt x="1906057" y="155433"/>
                  <a:pt x="1900004" y="150160"/>
                </a:cubicBezTo>
                <a:cubicBezTo>
                  <a:pt x="1890925" y="144888"/>
                  <a:pt x="1881847" y="136980"/>
                  <a:pt x="1872768" y="136980"/>
                </a:cubicBezTo>
                <a:cubicBezTo>
                  <a:pt x="1851584" y="136980"/>
                  <a:pt x="1839479" y="126436"/>
                  <a:pt x="1824348" y="118527"/>
                </a:cubicBezTo>
                <a:cubicBezTo>
                  <a:pt x="1800138" y="105347"/>
                  <a:pt x="1778954" y="89531"/>
                  <a:pt x="1748691" y="92167"/>
                </a:cubicBezTo>
                <a:lnTo>
                  <a:pt x="1748691" y="78986"/>
                </a:lnTo>
                <a:cubicBezTo>
                  <a:pt x="1754744" y="78986"/>
                  <a:pt x="1760796" y="78986"/>
                  <a:pt x="1766849" y="76350"/>
                </a:cubicBezTo>
                <a:cubicBezTo>
                  <a:pt x="1757770" y="71078"/>
                  <a:pt x="1757770" y="63170"/>
                  <a:pt x="1751718" y="57898"/>
                </a:cubicBezTo>
                <a:cubicBezTo>
                  <a:pt x="1739612" y="49989"/>
                  <a:pt x="1727507" y="47353"/>
                  <a:pt x="1715402" y="42081"/>
                </a:cubicBezTo>
                <a:cubicBezTo>
                  <a:pt x="1706324" y="39445"/>
                  <a:pt x="1694219" y="39445"/>
                  <a:pt x="1700271" y="52625"/>
                </a:cubicBezTo>
                <a:cubicBezTo>
                  <a:pt x="1685140" y="55262"/>
                  <a:pt x="1673035" y="55262"/>
                  <a:pt x="1666982" y="60534"/>
                </a:cubicBezTo>
                <a:cubicBezTo>
                  <a:pt x="1654877" y="68442"/>
                  <a:pt x="1642772" y="63170"/>
                  <a:pt x="1633693" y="57898"/>
                </a:cubicBezTo>
                <a:cubicBezTo>
                  <a:pt x="1627641" y="55262"/>
                  <a:pt x="1621588" y="52625"/>
                  <a:pt x="1615536" y="55262"/>
                </a:cubicBezTo>
                <a:cubicBezTo>
                  <a:pt x="1579221" y="71078"/>
                  <a:pt x="1542906" y="63170"/>
                  <a:pt x="1506590" y="63170"/>
                </a:cubicBezTo>
                <a:cubicBezTo>
                  <a:pt x="1500538" y="63170"/>
                  <a:pt x="1494485" y="60534"/>
                  <a:pt x="1485407" y="60534"/>
                </a:cubicBezTo>
                <a:cubicBezTo>
                  <a:pt x="1473302" y="57898"/>
                  <a:pt x="1464223" y="52625"/>
                  <a:pt x="1452118" y="49989"/>
                </a:cubicBezTo>
                <a:cubicBezTo>
                  <a:pt x="1440013" y="47353"/>
                  <a:pt x="1424881" y="44717"/>
                  <a:pt x="1412776" y="42081"/>
                </a:cubicBezTo>
                <a:lnTo>
                  <a:pt x="1403698" y="42081"/>
                </a:lnTo>
                <a:cubicBezTo>
                  <a:pt x="1382514" y="42081"/>
                  <a:pt x="1361330" y="44717"/>
                  <a:pt x="1343173" y="44717"/>
                </a:cubicBezTo>
                <a:cubicBezTo>
                  <a:pt x="1328041" y="44717"/>
                  <a:pt x="1312910" y="39445"/>
                  <a:pt x="1294752" y="36809"/>
                </a:cubicBezTo>
                <a:cubicBezTo>
                  <a:pt x="1291726" y="15720"/>
                  <a:pt x="1267516" y="20993"/>
                  <a:pt x="1252385" y="10448"/>
                </a:cubicBezTo>
                <a:cubicBezTo>
                  <a:pt x="1249358" y="7812"/>
                  <a:pt x="1243306" y="10448"/>
                  <a:pt x="1240280" y="10448"/>
                </a:cubicBezTo>
                <a:cubicBezTo>
                  <a:pt x="1222122" y="7812"/>
                  <a:pt x="1210017" y="15720"/>
                  <a:pt x="1203965" y="28901"/>
                </a:cubicBezTo>
                <a:cubicBezTo>
                  <a:pt x="1194886" y="42081"/>
                  <a:pt x="1170676" y="47353"/>
                  <a:pt x="1179754" y="68442"/>
                </a:cubicBezTo>
                <a:cubicBezTo>
                  <a:pt x="1182781" y="71078"/>
                  <a:pt x="1188833" y="73714"/>
                  <a:pt x="1191860" y="78986"/>
                </a:cubicBezTo>
                <a:cubicBezTo>
                  <a:pt x="1191860" y="86895"/>
                  <a:pt x="1188833" y="92167"/>
                  <a:pt x="1179754" y="89531"/>
                </a:cubicBezTo>
                <a:cubicBezTo>
                  <a:pt x="1176728" y="89531"/>
                  <a:pt x="1173702" y="94803"/>
                  <a:pt x="1170676" y="97439"/>
                </a:cubicBezTo>
                <a:cubicBezTo>
                  <a:pt x="1167649" y="100075"/>
                  <a:pt x="1167649" y="105347"/>
                  <a:pt x="1164623" y="105347"/>
                </a:cubicBezTo>
                <a:cubicBezTo>
                  <a:pt x="1146466" y="110619"/>
                  <a:pt x="1134361" y="123800"/>
                  <a:pt x="1113177" y="121164"/>
                </a:cubicBezTo>
                <a:lnTo>
                  <a:pt x="1107124" y="121164"/>
                </a:lnTo>
                <a:cubicBezTo>
                  <a:pt x="1088967" y="134344"/>
                  <a:pt x="1070809" y="131708"/>
                  <a:pt x="1049625" y="129072"/>
                </a:cubicBezTo>
                <a:cubicBezTo>
                  <a:pt x="1040547" y="126436"/>
                  <a:pt x="1028442" y="129072"/>
                  <a:pt x="1016336" y="129072"/>
                </a:cubicBezTo>
                <a:cubicBezTo>
                  <a:pt x="1007258" y="129072"/>
                  <a:pt x="998179" y="129072"/>
                  <a:pt x="989100" y="123800"/>
                </a:cubicBezTo>
                <a:cubicBezTo>
                  <a:pt x="976995" y="118527"/>
                  <a:pt x="964890" y="110619"/>
                  <a:pt x="952785" y="105347"/>
                </a:cubicBezTo>
                <a:cubicBezTo>
                  <a:pt x="940680" y="100075"/>
                  <a:pt x="925549" y="100075"/>
                  <a:pt x="925549" y="81622"/>
                </a:cubicBezTo>
                <a:cubicBezTo>
                  <a:pt x="925549" y="78986"/>
                  <a:pt x="919496" y="76350"/>
                  <a:pt x="919496" y="73714"/>
                </a:cubicBezTo>
                <a:cubicBezTo>
                  <a:pt x="898312" y="89531"/>
                  <a:pt x="880155" y="102711"/>
                  <a:pt x="861997" y="115891"/>
                </a:cubicBezTo>
                <a:cubicBezTo>
                  <a:pt x="852919" y="123800"/>
                  <a:pt x="840813" y="134344"/>
                  <a:pt x="846866" y="147524"/>
                </a:cubicBezTo>
                <a:cubicBezTo>
                  <a:pt x="846866" y="150160"/>
                  <a:pt x="843840" y="152797"/>
                  <a:pt x="843840" y="155433"/>
                </a:cubicBezTo>
                <a:cubicBezTo>
                  <a:pt x="840813" y="160705"/>
                  <a:pt x="837787" y="165977"/>
                  <a:pt x="831735" y="168613"/>
                </a:cubicBezTo>
                <a:cubicBezTo>
                  <a:pt x="825682" y="176521"/>
                  <a:pt x="819630" y="184429"/>
                  <a:pt x="813577" y="194974"/>
                </a:cubicBezTo>
                <a:lnTo>
                  <a:pt x="795420" y="210790"/>
                </a:lnTo>
                <a:cubicBezTo>
                  <a:pt x="789367" y="218698"/>
                  <a:pt x="783315" y="226607"/>
                  <a:pt x="774236" y="231879"/>
                </a:cubicBezTo>
                <a:cubicBezTo>
                  <a:pt x="753052" y="247695"/>
                  <a:pt x="731868" y="263512"/>
                  <a:pt x="707658" y="279328"/>
                </a:cubicBezTo>
                <a:cubicBezTo>
                  <a:pt x="695553" y="289873"/>
                  <a:pt x="680422" y="297781"/>
                  <a:pt x="668317" y="308325"/>
                </a:cubicBezTo>
                <a:cubicBezTo>
                  <a:pt x="647133" y="324142"/>
                  <a:pt x="622923" y="337322"/>
                  <a:pt x="610818" y="361047"/>
                </a:cubicBezTo>
                <a:cubicBezTo>
                  <a:pt x="610818" y="363683"/>
                  <a:pt x="604765" y="366319"/>
                  <a:pt x="601739" y="368955"/>
                </a:cubicBezTo>
                <a:cubicBezTo>
                  <a:pt x="586608" y="379499"/>
                  <a:pt x="562398" y="379499"/>
                  <a:pt x="562398" y="400588"/>
                </a:cubicBezTo>
                <a:cubicBezTo>
                  <a:pt x="538188" y="400588"/>
                  <a:pt x="526083" y="416404"/>
                  <a:pt x="513978" y="429585"/>
                </a:cubicBezTo>
                <a:cubicBezTo>
                  <a:pt x="504899" y="440129"/>
                  <a:pt x="495820" y="453309"/>
                  <a:pt x="483715" y="461218"/>
                </a:cubicBezTo>
                <a:cubicBezTo>
                  <a:pt x="471610" y="466490"/>
                  <a:pt x="456479" y="463854"/>
                  <a:pt x="441347" y="463854"/>
                </a:cubicBezTo>
                <a:cubicBezTo>
                  <a:pt x="435295" y="463854"/>
                  <a:pt x="429242" y="463854"/>
                  <a:pt x="429242" y="466490"/>
                </a:cubicBezTo>
                <a:cubicBezTo>
                  <a:pt x="417137" y="477034"/>
                  <a:pt x="402006" y="484942"/>
                  <a:pt x="392927" y="498123"/>
                </a:cubicBezTo>
                <a:cubicBezTo>
                  <a:pt x="383848" y="511303"/>
                  <a:pt x="374770" y="519211"/>
                  <a:pt x="359638" y="521848"/>
                </a:cubicBezTo>
                <a:cubicBezTo>
                  <a:pt x="344507" y="524484"/>
                  <a:pt x="329376" y="537664"/>
                  <a:pt x="308192" y="529756"/>
                </a:cubicBezTo>
                <a:cubicBezTo>
                  <a:pt x="290034" y="524484"/>
                  <a:pt x="268851" y="529756"/>
                  <a:pt x="256746" y="519211"/>
                </a:cubicBezTo>
                <a:cubicBezTo>
                  <a:pt x="232535" y="521848"/>
                  <a:pt x="214378" y="527120"/>
                  <a:pt x="193194" y="529756"/>
                </a:cubicBezTo>
                <a:cubicBezTo>
                  <a:pt x="168984" y="535028"/>
                  <a:pt x="141748" y="532392"/>
                  <a:pt x="120564" y="548208"/>
                </a:cubicBezTo>
                <a:cubicBezTo>
                  <a:pt x="102406" y="561389"/>
                  <a:pt x="87275" y="574569"/>
                  <a:pt x="60039" y="571933"/>
                </a:cubicBezTo>
                <a:cubicBezTo>
                  <a:pt x="63065" y="587750"/>
                  <a:pt x="66091" y="600930"/>
                  <a:pt x="69117" y="616746"/>
                </a:cubicBezTo>
                <a:cubicBezTo>
                  <a:pt x="75170" y="658924"/>
                  <a:pt x="81223" y="701101"/>
                  <a:pt x="84249" y="743278"/>
                </a:cubicBezTo>
                <a:cubicBezTo>
                  <a:pt x="93328" y="796000"/>
                  <a:pt x="96354" y="846085"/>
                  <a:pt x="90301" y="896171"/>
                </a:cubicBezTo>
                <a:cubicBezTo>
                  <a:pt x="84249" y="967345"/>
                  <a:pt x="57012" y="3403082"/>
                  <a:pt x="29776" y="3468984"/>
                </a:cubicBezTo>
                <a:lnTo>
                  <a:pt x="2540" y="3524342"/>
                </a:lnTo>
                <a:cubicBezTo>
                  <a:pt x="0" y="3537522"/>
                  <a:pt x="5566" y="3545430"/>
                  <a:pt x="20697" y="3548066"/>
                </a:cubicBezTo>
                <a:cubicBezTo>
                  <a:pt x="38855" y="3550702"/>
                  <a:pt x="44907" y="3561246"/>
                  <a:pt x="50960" y="3574427"/>
                </a:cubicBezTo>
                <a:cubicBezTo>
                  <a:pt x="57012" y="3595516"/>
                  <a:pt x="47934" y="3616604"/>
                  <a:pt x="60039" y="3637693"/>
                </a:cubicBezTo>
                <a:cubicBezTo>
                  <a:pt x="66091" y="3648237"/>
                  <a:pt x="60039" y="3666690"/>
                  <a:pt x="57012" y="3682506"/>
                </a:cubicBezTo>
                <a:cubicBezTo>
                  <a:pt x="53986" y="3703595"/>
                  <a:pt x="60039" y="3724683"/>
                  <a:pt x="69117" y="3743136"/>
                </a:cubicBezTo>
                <a:cubicBezTo>
                  <a:pt x="90301" y="3774769"/>
                  <a:pt x="93328" y="3811674"/>
                  <a:pt x="93328" y="3845943"/>
                </a:cubicBezTo>
                <a:cubicBezTo>
                  <a:pt x="93328" y="3853851"/>
                  <a:pt x="96354" y="3861759"/>
                  <a:pt x="99380" y="3867032"/>
                </a:cubicBezTo>
                <a:cubicBezTo>
                  <a:pt x="105433" y="3872304"/>
                  <a:pt x="117538" y="3877576"/>
                  <a:pt x="129643" y="3880212"/>
                </a:cubicBezTo>
                <a:lnTo>
                  <a:pt x="202273" y="3911845"/>
                </a:lnTo>
                <a:cubicBezTo>
                  <a:pt x="235562" y="3927661"/>
                  <a:pt x="262798" y="3925025"/>
                  <a:pt x="293061" y="3906573"/>
                </a:cubicBezTo>
                <a:cubicBezTo>
                  <a:pt x="296087" y="3903937"/>
                  <a:pt x="305166" y="3901300"/>
                  <a:pt x="308192" y="3901300"/>
                </a:cubicBezTo>
                <a:cubicBezTo>
                  <a:pt x="329376" y="3903937"/>
                  <a:pt x="350560" y="3903937"/>
                  <a:pt x="368717" y="3919754"/>
                </a:cubicBezTo>
                <a:cubicBezTo>
                  <a:pt x="389901" y="3935570"/>
                  <a:pt x="420164" y="3946114"/>
                  <a:pt x="444374" y="3959295"/>
                </a:cubicBezTo>
                <a:cubicBezTo>
                  <a:pt x="459505" y="3967203"/>
                  <a:pt x="477662" y="3977747"/>
                  <a:pt x="486741" y="3988291"/>
                </a:cubicBezTo>
                <a:cubicBezTo>
                  <a:pt x="492794" y="3993563"/>
                  <a:pt x="498846" y="3998836"/>
                  <a:pt x="504899" y="4001471"/>
                </a:cubicBezTo>
                <a:cubicBezTo>
                  <a:pt x="538188" y="4012016"/>
                  <a:pt x="556345" y="4038377"/>
                  <a:pt x="577529" y="4059465"/>
                </a:cubicBezTo>
                <a:cubicBezTo>
                  <a:pt x="595686" y="4077918"/>
                  <a:pt x="619897" y="4088462"/>
                  <a:pt x="647133" y="4091099"/>
                </a:cubicBezTo>
                <a:cubicBezTo>
                  <a:pt x="677396" y="4096371"/>
                  <a:pt x="707658" y="4099007"/>
                  <a:pt x="737921" y="4104279"/>
                </a:cubicBezTo>
                <a:cubicBezTo>
                  <a:pt x="750026" y="4106915"/>
                  <a:pt x="765157" y="4109551"/>
                  <a:pt x="777262" y="4114823"/>
                </a:cubicBezTo>
                <a:cubicBezTo>
                  <a:pt x="792393" y="4120095"/>
                  <a:pt x="807525" y="4120095"/>
                  <a:pt x="819630" y="4128004"/>
                </a:cubicBezTo>
                <a:cubicBezTo>
                  <a:pt x="837787" y="4141184"/>
                  <a:pt x="855945" y="4149092"/>
                  <a:pt x="880155" y="4143820"/>
                </a:cubicBezTo>
                <a:cubicBezTo>
                  <a:pt x="889234" y="4141184"/>
                  <a:pt x="901339" y="4146456"/>
                  <a:pt x="910417" y="4149092"/>
                </a:cubicBezTo>
                <a:cubicBezTo>
                  <a:pt x="913444" y="4149092"/>
                  <a:pt x="916470" y="4151728"/>
                  <a:pt x="919496" y="4151728"/>
                </a:cubicBezTo>
                <a:cubicBezTo>
                  <a:pt x="952785" y="4154364"/>
                  <a:pt x="983048" y="4149092"/>
                  <a:pt x="1013310" y="4143820"/>
                </a:cubicBezTo>
                <a:cubicBezTo>
                  <a:pt x="1025415" y="4141184"/>
                  <a:pt x="1037520" y="4138548"/>
                  <a:pt x="1049625" y="4133275"/>
                </a:cubicBezTo>
                <a:cubicBezTo>
                  <a:pt x="1082914" y="4120095"/>
                  <a:pt x="1116203" y="4106915"/>
                  <a:pt x="1146466" y="4091099"/>
                </a:cubicBezTo>
                <a:cubicBezTo>
                  <a:pt x="1167649" y="4080554"/>
                  <a:pt x="1188833" y="4070010"/>
                  <a:pt x="1213043" y="4080554"/>
                </a:cubicBezTo>
                <a:lnTo>
                  <a:pt x="1225148" y="4080554"/>
                </a:lnTo>
                <a:cubicBezTo>
                  <a:pt x="1246332" y="4080554"/>
                  <a:pt x="1267516" y="4077918"/>
                  <a:pt x="1285674" y="4075282"/>
                </a:cubicBezTo>
                <a:cubicBezTo>
                  <a:pt x="1288700" y="4075282"/>
                  <a:pt x="1294752" y="4075282"/>
                  <a:pt x="1294752" y="4072646"/>
                </a:cubicBezTo>
                <a:cubicBezTo>
                  <a:pt x="1303831" y="4062102"/>
                  <a:pt x="1318962" y="4062102"/>
                  <a:pt x="1334094" y="4059465"/>
                </a:cubicBezTo>
                <a:cubicBezTo>
                  <a:pt x="1358304" y="4056829"/>
                  <a:pt x="1382514" y="4056829"/>
                  <a:pt x="1400671" y="4043649"/>
                </a:cubicBezTo>
                <a:cubicBezTo>
                  <a:pt x="1418829" y="4033104"/>
                  <a:pt x="1436986" y="4030469"/>
                  <a:pt x="1458170" y="4027832"/>
                </a:cubicBezTo>
                <a:cubicBezTo>
                  <a:pt x="1461197" y="4027832"/>
                  <a:pt x="1467249" y="4025196"/>
                  <a:pt x="1470275" y="4025196"/>
                </a:cubicBezTo>
                <a:cubicBezTo>
                  <a:pt x="1485407" y="4022561"/>
                  <a:pt x="1500538" y="4014652"/>
                  <a:pt x="1512643" y="4017288"/>
                </a:cubicBezTo>
                <a:cubicBezTo>
                  <a:pt x="1539879" y="4022561"/>
                  <a:pt x="1551984" y="4014652"/>
                  <a:pt x="1570142" y="3993563"/>
                </a:cubicBezTo>
                <a:cubicBezTo>
                  <a:pt x="1573168" y="3988291"/>
                  <a:pt x="1582247" y="3985655"/>
                  <a:pt x="1588299" y="3983019"/>
                </a:cubicBezTo>
                <a:cubicBezTo>
                  <a:pt x="1603431" y="3980383"/>
                  <a:pt x="1618562" y="3983019"/>
                  <a:pt x="1633693" y="3980383"/>
                </a:cubicBezTo>
                <a:cubicBezTo>
                  <a:pt x="1642772" y="3980383"/>
                  <a:pt x="1651851" y="3972475"/>
                  <a:pt x="1657903" y="3972475"/>
                </a:cubicBezTo>
                <a:cubicBezTo>
                  <a:pt x="1682113" y="3975111"/>
                  <a:pt x="1709350" y="3967203"/>
                  <a:pt x="1730534" y="3980383"/>
                </a:cubicBezTo>
                <a:cubicBezTo>
                  <a:pt x="1733560" y="3983019"/>
                  <a:pt x="1739612" y="3983019"/>
                  <a:pt x="1745665" y="3983019"/>
                </a:cubicBezTo>
                <a:cubicBezTo>
                  <a:pt x="1785006" y="3985655"/>
                  <a:pt x="1818295" y="3996200"/>
                  <a:pt x="1845531" y="4017288"/>
                </a:cubicBezTo>
                <a:cubicBezTo>
                  <a:pt x="1854610" y="4025196"/>
                  <a:pt x="1866715" y="4030469"/>
                  <a:pt x="1875794" y="4035741"/>
                </a:cubicBezTo>
                <a:cubicBezTo>
                  <a:pt x="1884873" y="4041013"/>
                  <a:pt x="1896978" y="4041013"/>
                  <a:pt x="1906057" y="4043649"/>
                </a:cubicBezTo>
                <a:cubicBezTo>
                  <a:pt x="1915135" y="4046285"/>
                  <a:pt x="1921188" y="4048921"/>
                  <a:pt x="1930267" y="4048921"/>
                </a:cubicBezTo>
                <a:cubicBezTo>
                  <a:pt x="1945398" y="4048921"/>
                  <a:pt x="1957503" y="4054193"/>
                  <a:pt x="1966582" y="4064738"/>
                </a:cubicBezTo>
                <a:cubicBezTo>
                  <a:pt x="1969608" y="4067374"/>
                  <a:pt x="1972634" y="4070010"/>
                  <a:pt x="1975661" y="4075282"/>
                </a:cubicBezTo>
                <a:cubicBezTo>
                  <a:pt x="1972634" y="4083190"/>
                  <a:pt x="1990792" y="4104279"/>
                  <a:pt x="2002897" y="4104279"/>
                </a:cubicBezTo>
                <a:cubicBezTo>
                  <a:pt x="2024081" y="4104279"/>
                  <a:pt x="2045265" y="4109551"/>
                  <a:pt x="2063422" y="4122732"/>
                </a:cubicBezTo>
                <a:cubicBezTo>
                  <a:pt x="2066448" y="4125367"/>
                  <a:pt x="2072501" y="4125367"/>
                  <a:pt x="2078553" y="4122732"/>
                </a:cubicBezTo>
                <a:cubicBezTo>
                  <a:pt x="2087632" y="4120095"/>
                  <a:pt x="2093685" y="4120095"/>
                  <a:pt x="2099737" y="4128004"/>
                </a:cubicBezTo>
                <a:cubicBezTo>
                  <a:pt x="2102763" y="4130640"/>
                  <a:pt x="2114868" y="4130640"/>
                  <a:pt x="2120921" y="4130640"/>
                </a:cubicBezTo>
                <a:cubicBezTo>
                  <a:pt x="2136052" y="4130640"/>
                  <a:pt x="2154210" y="4128004"/>
                  <a:pt x="2169341" y="4130640"/>
                </a:cubicBezTo>
                <a:cubicBezTo>
                  <a:pt x="2196577" y="4133275"/>
                  <a:pt x="2220788" y="4135912"/>
                  <a:pt x="2248024" y="4141184"/>
                </a:cubicBezTo>
                <a:cubicBezTo>
                  <a:pt x="2254076" y="4141184"/>
                  <a:pt x="2260129" y="4143820"/>
                  <a:pt x="2263155" y="4146456"/>
                </a:cubicBezTo>
                <a:cubicBezTo>
                  <a:pt x="2269208" y="4159636"/>
                  <a:pt x="2284339" y="4159636"/>
                  <a:pt x="2293418" y="4162273"/>
                </a:cubicBezTo>
                <a:cubicBezTo>
                  <a:pt x="2302497" y="4164908"/>
                  <a:pt x="2314602" y="4167545"/>
                  <a:pt x="2320654" y="4167545"/>
                </a:cubicBezTo>
                <a:cubicBezTo>
                  <a:pt x="2323680" y="4164908"/>
                  <a:pt x="2329733" y="4162273"/>
                  <a:pt x="2335785" y="4157000"/>
                </a:cubicBezTo>
                <a:cubicBezTo>
                  <a:pt x="2323680" y="4157000"/>
                  <a:pt x="2317628" y="4159636"/>
                  <a:pt x="2311575" y="4159636"/>
                </a:cubicBezTo>
                <a:cubicBezTo>
                  <a:pt x="2323680" y="4146456"/>
                  <a:pt x="2335785" y="4143820"/>
                  <a:pt x="2350917" y="4151728"/>
                </a:cubicBezTo>
                <a:cubicBezTo>
                  <a:pt x="2369074" y="4164908"/>
                  <a:pt x="2384206" y="4164908"/>
                  <a:pt x="2405389" y="4151728"/>
                </a:cubicBezTo>
                <a:lnTo>
                  <a:pt x="2423547" y="4143820"/>
                </a:lnTo>
                <a:lnTo>
                  <a:pt x="2423547" y="4130640"/>
                </a:lnTo>
                <a:cubicBezTo>
                  <a:pt x="2432626" y="4133275"/>
                  <a:pt x="2441704" y="4138548"/>
                  <a:pt x="2447757" y="4138548"/>
                </a:cubicBezTo>
                <a:cubicBezTo>
                  <a:pt x="2465914" y="4130640"/>
                  <a:pt x="2484072" y="4122732"/>
                  <a:pt x="2499203" y="4112187"/>
                </a:cubicBezTo>
                <a:cubicBezTo>
                  <a:pt x="2517361" y="4101643"/>
                  <a:pt x="2532492" y="4088462"/>
                  <a:pt x="2547623" y="4077918"/>
                </a:cubicBezTo>
                <a:cubicBezTo>
                  <a:pt x="2550650" y="4077918"/>
                  <a:pt x="2550650" y="4075282"/>
                  <a:pt x="2553676" y="4075282"/>
                </a:cubicBezTo>
                <a:cubicBezTo>
                  <a:pt x="2574860" y="4070010"/>
                  <a:pt x="2593017" y="4067374"/>
                  <a:pt x="2614201" y="4062102"/>
                </a:cubicBezTo>
                <a:cubicBezTo>
                  <a:pt x="2626306" y="4059465"/>
                  <a:pt x="2635385" y="4054193"/>
                  <a:pt x="2647490" y="4051557"/>
                </a:cubicBezTo>
                <a:cubicBezTo>
                  <a:pt x="2656569" y="4048921"/>
                  <a:pt x="2662621" y="4048921"/>
                  <a:pt x="2671700" y="4046285"/>
                </a:cubicBezTo>
                <a:lnTo>
                  <a:pt x="2701963" y="4046285"/>
                </a:lnTo>
                <a:cubicBezTo>
                  <a:pt x="2708015" y="4046285"/>
                  <a:pt x="2717094" y="4046285"/>
                  <a:pt x="2723146" y="4043649"/>
                </a:cubicBezTo>
                <a:cubicBezTo>
                  <a:pt x="2726173" y="4038377"/>
                  <a:pt x="2732225" y="4030469"/>
                  <a:pt x="2735251" y="4030469"/>
                </a:cubicBezTo>
                <a:cubicBezTo>
                  <a:pt x="2744330" y="4030469"/>
                  <a:pt x="2750383" y="4035741"/>
                  <a:pt x="2759461" y="4038377"/>
                </a:cubicBezTo>
                <a:cubicBezTo>
                  <a:pt x="2762488" y="4038377"/>
                  <a:pt x="2762488" y="4041013"/>
                  <a:pt x="2762488" y="4043649"/>
                </a:cubicBezTo>
                <a:cubicBezTo>
                  <a:pt x="2774593" y="4054193"/>
                  <a:pt x="2783672" y="4067374"/>
                  <a:pt x="2795777" y="4077918"/>
                </a:cubicBezTo>
                <a:cubicBezTo>
                  <a:pt x="2810908" y="4091099"/>
                  <a:pt x="2826039" y="4091099"/>
                  <a:pt x="2835118" y="4083190"/>
                </a:cubicBezTo>
                <a:cubicBezTo>
                  <a:pt x="2850249" y="4072646"/>
                  <a:pt x="2862354" y="4064738"/>
                  <a:pt x="2883538" y="4070010"/>
                </a:cubicBezTo>
                <a:cubicBezTo>
                  <a:pt x="2886565" y="4070010"/>
                  <a:pt x="2892617" y="4072646"/>
                  <a:pt x="2895643" y="4070010"/>
                </a:cubicBezTo>
                <a:cubicBezTo>
                  <a:pt x="2910775" y="4064738"/>
                  <a:pt x="2928932" y="4059465"/>
                  <a:pt x="2944064" y="4051557"/>
                </a:cubicBezTo>
                <a:cubicBezTo>
                  <a:pt x="2953142" y="4048921"/>
                  <a:pt x="2965247" y="4048921"/>
                  <a:pt x="2968274" y="4043649"/>
                </a:cubicBezTo>
                <a:cubicBezTo>
                  <a:pt x="2977352" y="4027832"/>
                  <a:pt x="2992484" y="4019924"/>
                  <a:pt x="3007615" y="4009380"/>
                </a:cubicBezTo>
                <a:cubicBezTo>
                  <a:pt x="3016693" y="4001471"/>
                  <a:pt x="3025772" y="3990928"/>
                  <a:pt x="3034851" y="3988291"/>
                </a:cubicBezTo>
                <a:cubicBezTo>
                  <a:pt x="3056035" y="3983019"/>
                  <a:pt x="3071166" y="3967203"/>
                  <a:pt x="3089324" y="3956658"/>
                </a:cubicBezTo>
                <a:cubicBezTo>
                  <a:pt x="3104455" y="3948750"/>
                  <a:pt x="3113534" y="3932934"/>
                  <a:pt x="3128665" y="3930298"/>
                </a:cubicBezTo>
                <a:cubicBezTo>
                  <a:pt x="3152875" y="3925025"/>
                  <a:pt x="3171033" y="3911845"/>
                  <a:pt x="3192217" y="3898665"/>
                </a:cubicBezTo>
                <a:cubicBezTo>
                  <a:pt x="3204322" y="3890757"/>
                  <a:pt x="3219453" y="3885484"/>
                  <a:pt x="3234584" y="3888120"/>
                </a:cubicBezTo>
                <a:cubicBezTo>
                  <a:pt x="3243663" y="3890757"/>
                  <a:pt x="3255768" y="3888120"/>
                  <a:pt x="3261821" y="3885484"/>
                </a:cubicBezTo>
                <a:cubicBezTo>
                  <a:pt x="3273926" y="3880212"/>
                  <a:pt x="3286031" y="3872304"/>
                  <a:pt x="3298136" y="3867032"/>
                </a:cubicBezTo>
                <a:cubicBezTo>
                  <a:pt x="3307215" y="3861759"/>
                  <a:pt x="3316293" y="3856487"/>
                  <a:pt x="3325372" y="3856487"/>
                </a:cubicBezTo>
                <a:cubicBezTo>
                  <a:pt x="3355635" y="3853851"/>
                  <a:pt x="3379845" y="3848579"/>
                  <a:pt x="3394976" y="3822218"/>
                </a:cubicBezTo>
                <a:cubicBezTo>
                  <a:pt x="3401029" y="3811674"/>
                  <a:pt x="3431291" y="3798494"/>
                  <a:pt x="3443396" y="3803766"/>
                </a:cubicBezTo>
                <a:cubicBezTo>
                  <a:pt x="3464580" y="3811674"/>
                  <a:pt x="3479711" y="3806402"/>
                  <a:pt x="3491816" y="3790585"/>
                </a:cubicBezTo>
                <a:cubicBezTo>
                  <a:pt x="3500895" y="3782677"/>
                  <a:pt x="3513000" y="3785313"/>
                  <a:pt x="3522079" y="3790585"/>
                </a:cubicBezTo>
                <a:cubicBezTo>
                  <a:pt x="3528131" y="3795857"/>
                  <a:pt x="3534184" y="3798494"/>
                  <a:pt x="3540236" y="3798494"/>
                </a:cubicBezTo>
                <a:cubicBezTo>
                  <a:pt x="3561420" y="3801130"/>
                  <a:pt x="3585630" y="3798494"/>
                  <a:pt x="3606814" y="3801130"/>
                </a:cubicBezTo>
                <a:cubicBezTo>
                  <a:pt x="3624972" y="3803766"/>
                  <a:pt x="3643129" y="3798494"/>
                  <a:pt x="3655234" y="3787950"/>
                </a:cubicBezTo>
                <a:cubicBezTo>
                  <a:pt x="3667339" y="3777405"/>
                  <a:pt x="3676418" y="3777405"/>
                  <a:pt x="3694575" y="3782677"/>
                </a:cubicBezTo>
                <a:cubicBezTo>
                  <a:pt x="3709707" y="3787950"/>
                  <a:pt x="3721812" y="3801130"/>
                  <a:pt x="3742996" y="3798494"/>
                </a:cubicBezTo>
                <a:cubicBezTo>
                  <a:pt x="3761153" y="3795857"/>
                  <a:pt x="3782337" y="3803766"/>
                  <a:pt x="3803521" y="3795857"/>
                </a:cubicBezTo>
                <a:lnTo>
                  <a:pt x="3815626" y="3795857"/>
                </a:lnTo>
                <a:cubicBezTo>
                  <a:pt x="3833783" y="3801130"/>
                  <a:pt x="3851941" y="3803766"/>
                  <a:pt x="3867072" y="3816946"/>
                </a:cubicBezTo>
                <a:cubicBezTo>
                  <a:pt x="3885230" y="3830127"/>
                  <a:pt x="3888256" y="3732592"/>
                  <a:pt x="3906414" y="3743136"/>
                </a:cubicBezTo>
                <a:cubicBezTo>
                  <a:pt x="3933650" y="3758953"/>
                  <a:pt x="3927598" y="3743136"/>
                  <a:pt x="3954834" y="3756316"/>
                </a:cubicBezTo>
                <a:cubicBezTo>
                  <a:pt x="3976018" y="3764225"/>
                  <a:pt x="3966939" y="3735228"/>
                  <a:pt x="3991149" y="3740500"/>
                </a:cubicBezTo>
                <a:cubicBezTo>
                  <a:pt x="3994175" y="3740500"/>
                  <a:pt x="4030490" y="3761589"/>
                  <a:pt x="4030490" y="3758953"/>
                </a:cubicBezTo>
                <a:cubicBezTo>
                  <a:pt x="4045622" y="3751044"/>
                  <a:pt x="4060753" y="3671962"/>
                  <a:pt x="4075884" y="3674598"/>
                </a:cubicBezTo>
                <a:cubicBezTo>
                  <a:pt x="4106146" y="3682506"/>
                  <a:pt x="4133383" y="3677234"/>
                  <a:pt x="4160620" y="3666690"/>
                </a:cubicBezTo>
                <a:cubicBezTo>
                  <a:pt x="4175751" y="3661417"/>
                  <a:pt x="4199961" y="3642965"/>
                  <a:pt x="4212066" y="3650873"/>
                </a:cubicBezTo>
                <a:cubicBezTo>
                  <a:pt x="4233250" y="3664053"/>
                  <a:pt x="4254434" y="3669326"/>
                  <a:pt x="4278643" y="3671962"/>
                </a:cubicBezTo>
                <a:cubicBezTo>
                  <a:pt x="4281670" y="3671962"/>
                  <a:pt x="4284696" y="3674598"/>
                  <a:pt x="4287722" y="3677234"/>
                </a:cubicBezTo>
                <a:cubicBezTo>
                  <a:pt x="4296801" y="3687778"/>
                  <a:pt x="4339168" y="3658782"/>
                  <a:pt x="4348247" y="3669326"/>
                </a:cubicBezTo>
                <a:cubicBezTo>
                  <a:pt x="4360353" y="3685142"/>
                  <a:pt x="4372457" y="3700959"/>
                  <a:pt x="4384562" y="3714139"/>
                </a:cubicBezTo>
                <a:cubicBezTo>
                  <a:pt x="4390615" y="3719411"/>
                  <a:pt x="4399694" y="3722047"/>
                  <a:pt x="4402720" y="3727320"/>
                </a:cubicBezTo>
                <a:cubicBezTo>
                  <a:pt x="4405746" y="3740500"/>
                  <a:pt x="4411799" y="3745772"/>
                  <a:pt x="4426930" y="3745772"/>
                </a:cubicBezTo>
                <a:cubicBezTo>
                  <a:pt x="4436009" y="3745772"/>
                  <a:pt x="4445087" y="3748408"/>
                  <a:pt x="4451141" y="3753680"/>
                </a:cubicBezTo>
                <a:cubicBezTo>
                  <a:pt x="4466272" y="3761589"/>
                  <a:pt x="4478376" y="3769497"/>
                  <a:pt x="4490482" y="3777405"/>
                </a:cubicBezTo>
                <a:cubicBezTo>
                  <a:pt x="4505613" y="3785313"/>
                  <a:pt x="4520744" y="3793221"/>
                  <a:pt x="4526797" y="3806402"/>
                </a:cubicBezTo>
                <a:cubicBezTo>
                  <a:pt x="4529823" y="3811674"/>
                  <a:pt x="4532850" y="3814310"/>
                  <a:pt x="4535875" y="3816946"/>
                </a:cubicBezTo>
                <a:cubicBezTo>
                  <a:pt x="4547981" y="3827491"/>
                  <a:pt x="4560085" y="3835399"/>
                  <a:pt x="4572191" y="3845943"/>
                </a:cubicBezTo>
                <a:cubicBezTo>
                  <a:pt x="4590348" y="3859124"/>
                  <a:pt x="4605479" y="3874940"/>
                  <a:pt x="4623637" y="3888120"/>
                </a:cubicBezTo>
                <a:cubicBezTo>
                  <a:pt x="4629689" y="3890757"/>
                  <a:pt x="4635742" y="3896028"/>
                  <a:pt x="4641794" y="3898665"/>
                </a:cubicBezTo>
                <a:cubicBezTo>
                  <a:pt x="4653900" y="3903937"/>
                  <a:pt x="4666005" y="3909209"/>
                  <a:pt x="4675083" y="3917117"/>
                </a:cubicBezTo>
                <a:cubicBezTo>
                  <a:pt x="4684162" y="3925025"/>
                  <a:pt x="4726530" y="3877576"/>
                  <a:pt x="4732582" y="3888120"/>
                </a:cubicBezTo>
                <a:cubicBezTo>
                  <a:pt x="4732582" y="3890757"/>
                  <a:pt x="4735608" y="3890757"/>
                  <a:pt x="4738635" y="3890757"/>
                </a:cubicBezTo>
                <a:cubicBezTo>
                  <a:pt x="4756792" y="3903937"/>
                  <a:pt x="4774950" y="3898665"/>
                  <a:pt x="4793107" y="3893393"/>
                </a:cubicBezTo>
                <a:cubicBezTo>
                  <a:pt x="4799160" y="3890757"/>
                  <a:pt x="4805213" y="3888120"/>
                  <a:pt x="4808239" y="3890757"/>
                </a:cubicBezTo>
                <a:cubicBezTo>
                  <a:pt x="4829423" y="3898665"/>
                  <a:pt x="4844554" y="3917117"/>
                  <a:pt x="4871790" y="3919754"/>
                </a:cubicBezTo>
                <a:cubicBezTo>
                  <a:pt x="4871790" y="3919754"/>
                  <a:pt x="4874817" y="3919754"/>
                  <a:pt x="4874817" y="3922389"/>
                </a:cubicBezTo>
                <a:cubicBezTo>
                  <a:pt x="4880869" y="3938206"/>
                  <a:pt x="4899026" y="3938206"/>
                  <a:pt x="4914158" y="3940842"/>
                </a:cubicBezTo>
                <a:cubicBezTo>
                  <a:pt x="4923237" y="3940842"/>
                  <a:pt x="4932315" y="3943478"/>
                  <a:pt x="4938368" y="3946114"/>
                </a:cubicBezTo>
                <a:cubicBezTo>
                  <a:pt x="4956526" y="3954022"/>
                  <a:pt x="4974683" y="3964567"/>
                  <a:pt x="4995867" y="3969839"/>
                </a:cubicBezTo>
                <a:cubicBezTo>
                  <a:pt x="5023103" y="3977747"/>
                  <a:pt x="5050339" y="3983019"/>
                  <a:pt x="5071524" y="3996200"/>
                </a:cubicBezTo>
                <a:cubicBezTo>
                  <a:pt x="5074549" y="3996200"/>
                  <a:pt x="5077576" y="3996200"/>
                  <a:pt x="5077576" y="3998836"/>
                </a:cubicBezTo>
                <a:cubicBezTo>
                  <a:pt x="5086655" y="4004108"/>
                  <a:pt x="5101786" y="4006744"/>
                  <a:pt x="5107838" y="4014652"/>
                </a:cubicBezTo>
                <a:cubicBezTo>
                  <a:pt x="5116917" y="4030469"/>
                  <a:pt x="5141127" y="4027832"/>
                  <a:pt x="5153233" y="4041013"/>
                </a:cubicBezTo>
                <a:lnTo>
                  <a:pt x="5156258" y="4041013"/>
                </a:lnTo>
                <a:cubicBezTo>
                  <a:pt x="5168364" y="4041013"/>
                  <a:pt x="5180469" y="4043649"/>
                  <a:pt x="5195600" y="4043649"/>
                </a:cubicBezTo>
                <a:cubicBezTo>
                  <a:pt x="5201652" y="4041013"/>
                  <a:pt x="5210731" y="4035741"/>
                  <a:pt x="5216784" y="4035741"/>
                </a:cubicBezTo>
                <a:cubicBezTo>
                  <a:pt x="5244020" y="4043649"/>
                  <a:pt x="5271256" y="4043649"/>
                  <a:pt x="5289414" y="4022561"/>
                </a:cubicBezTo>
                <a:cubicBezTo>
                  <a:pt x="5292440" y="4019924"/>
                  <a:pt x="5298493" y="4019924"/>
                  <a:pt x="5304545" y="4019924"/>
                </a:cubicBezTo>
                <a:lnTo>
                  <a:pt x="5328756" y="4019924"/>
                </a:lnTo>
                <a:cubicBezTo>
                  <a:pt x="5355992" y="4014652"/>
                  <a:pt x="5380202" y="4009380"/>
                  <a:pt x="5407438" y="4006744"/>
                </a:cubicBezTo>
                <a:cubicBezTo>
                  <a:pt x="5419543" y="4004108"/>
                  <a:pt x="5434675" y="4009380"/>
                  <a:pt x="5446779" y="4012016"/>
                </a:cubicBezTo>
                <a:cubicBezTo>
                  <a:pt x="5458884" y="4014652"/>
                  <a:pt x="5470990" y="4014652"/>
                  <a:pt x="5483095" y="4014652"/>
                </a:cubicBezTo>
                <a:cubicBezTo>
                  <a:pt x="5498226" y="4014652"/>
                  <a:pt x="5510331" y="4009380"/>
                  <a:pt x="5525462" y="4009380"/>
                </a:cubicBezTo>
                <a:cubicBezTo>
                  <a:pt x="5537567" y="4006744"/>
                  <a:pt x="5552699" y="4006744"/>
                  <a:pt x="5564803" y="4004108"/>
                </a:cubicBezTo>
                <a:cubicBezTo>
                  <a:pt x="5592040" y="3998836"/>
                  <a:pt x="5616250" y="3993563"/>
                  <a:pt x="5643486" y="3990928"/>
                </a:cubicBezTo>
                <a:cubicBezTo>
                  <a:pt x="5661644" y="3901300"/>
                  <a:pt x="5658618" y="3795857"/>
                  <a:pt x="5658618" y="3687778"/>
                </a:cubicBezTo>
                <a:close/>
              </a:path>
            </a:pathLst>
          </a:custGeom>
          <a:blipFill rotWithShape="1">
            <a:blip r:embed="rId4">
              <a:alphaModFix amt="13000"/>
            </a:blip>
            <a:stretch>
              <a:fillRect l="-51" t="-5128" r="-10" b="-504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5" name="Google Shape;1015;p34"/>
          <p:cNvSpPr/>
          <p:nvPr/>
        </p:nvSpPr>
        <p:spPr>
          <a:xfrm>
            <a:off x="6304851" y="5538442"/>
            <a:ext cx="4890977" cy="151176"/>
          </a:xfrm>
          <a:custGeom>
            <a:avLst/>
            <a:gdLst/>
            <a:ahLst/>
            <a:cxnLst/>
            <a:rect l="l" t="t" r="r" b="b"/>
            <a:pathLst>
              <a:path w="4890977" h="151176" extrusionOk="0">
                <a:moveTo>
                  <a:pt x="0" y="0"/>
                </a:moveTo>
                <a:lnTo>
                  <a:pt x="4890977" y="0"/>
                </a:lnTo>
                <a:lnTo>
                  <a:pt x="4890977" y="151176"/>
                </a:lnTo>
                <a:lnTo>
                  <a:pt x="0" y="1511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6" name="Google Shape;1016;p34"/>
          <p:cNvSpPr/>
          <p:nvPr/>
        </p:nvSpPr>
        <p:spPr>
          <a:xfrm rot="564876">
            <a:off x="8238748" y="108922"/>
            <a:ext cx="561594" cy="572325"/>
          </a:xfrm>
          <a:custGeom>
            <a:avLst/>
            <a:gdLst/>
            <a:ahLst/>
            <a:cxnLst/>
            <a:rect l="l" t="t" r="r" b="b"/>
            <a:pathLst>
              <a:path w="561594" h="572325" extrusionOk="0">
                <a:moveTo>
                  <a:pt x="0" y="0"/>
                </a:moveTo>
                <a:lnTo>
                  <a:pt x="561594" y="0"/>
                </a:lnTo>
                <a:lnTo>
                  <a:pt x="561594" y="572326"/>
                </a:lnTo>
                <a:lnTo>
                  <a:pt x="0" y="57232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17" name="Google Shape;1017;p34"/>
          <p:cNvGrpSpPr/>
          <p:nvPr/>
        </p:nvGrpSpPr>
        <p:grpSpPr>
          <a:xfrm rot="3047705">
            <a:off x="-5953092" y="-2399286"/>
            <a:ext cx="8708432" cy="6031395"/>
            <a:chOff x="0" y="0"/>
            <a:chExt cx="3429000" cy="2374900"/>
          </a:xfrm>
        </p:grpSpPr>
        <p:sp>
          <p:nvSpPr>
            <p:cNvPr id="1018" name="Google Shape;1018;p3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7">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9" name="Google Shape;1019;p3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8">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20" name="Google Shape;1020;p34"/>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1" name="Google Shape;1021;p34"/>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0">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2" name="Google Shape;1022;p34"/>
          <p:cNvSpPr/>
          <p:nvPr/>
        </p:nvSpPr>
        <p:spPr>
          <a:xfrm rot="-1855457">
            <a:off x="17179307" y="7029479"/>
            <a:ext cx="1506778" cy="3901043"/>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9">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3" name="Google Shape;1023;p34"/>
          <p:cNvSpPr/>
          <p:nvPr/>
        </p:nvSpPr>
        <p:spPr>
          <a:xfrm rot="-148964" flipH="1">
            <a:off x="14083673" y="360249"/>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4" name="Google Shape;1024;p34"/>
          <p:cNvSpPr txBox="1"/>
          <p:nvPr/>
        </p:nvSpPr>
        <p:spPr>
          <a:xfrm>
            <a:off x="749891" y="680459"/>
            <a:ext cx="14891657" cy="4372223"/>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Clr>
                <a:srgbClr val="000000"/>
              </a:buClr>
              <a:buSzPts val="6399"/>
              <a:buFont typeface="Arial"/>
              <a:buNone/>
            </a:pPr>
            <a:r>
              <a:rPr lang="en-US" sz="6399" b="0" i="0" u="none" strike="noStrike" cap="none">
                <a:solidFill>
                  <a:srgbClr val="402B2B"/>
                </a:solidFill>
                <a:latin typeface="Play"/>
                <a:ea typeface="Play"/>
                <a:cs typeface="Play"/>
                <a:sym typeface="Play"/>
              </a:rPr>
              <a:t>La cittadinanza europea si fonda su un insieme di valori e principi che definiscono i diritti e i doveri di ogni cittadino dell'UE. </a:t>
            </a:r>
            <a:endParaRPr sz="1400" b="0" i="0" u="none" strike="noStrike" cap="none">
              <a:solidFill>
                <a:srgbClr val="000000"/>
              </a:solidFill>
              <a:latin typeface="Arial"/>
              <a:ea typeface="Arial"/>
              <a:cs typeface="Arial"/>
              <a:sym typeface="Arial"/>
            </a:endParaRPr>
          </a:p>
        </p:txBody>
      </p:sp>
      <p:sp>
        <p:nvSpPr>
          <p:cNvPr id="1025" name="Google Shape;1025;p34"/>
          <p:cNvSpPr txBox="1"/>
          <p:nvPr/>
        </p:nvSpPr>
        <p:spPr>
          <a:xfrm>
            <a:off x="1100846" y="5096333"/>
            <a:ext cx="15536036" cy="5498621"/>
          </a:xfrm>
          <a:prstGeom prst="rect">
            <a:avLst/>
          </a:prstGeom>
          <a:noFill/>
          <a:ln>
            <a:noFill/>
          </a:ln>
        </p:spPr>
        <p:txBody>
          <a:bodyPr spcFirstLastPara="1" wrap="square" lIns="0" tIns="0" rIns="0" bIns="0" anchor="t" anchorCtr="0">
            <a:spAutoFit/>
          </a:bodyPr>
          <a:lstStyle/>
          <a:p>
            <a:pPr marL="0" marR="0" lvl="0" indent="0" algn="ctr" rtl="0">
              <a:lnSpc>
                <a:spcPct val="26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0011"/>
              </a:lnSpc>
              <a:spcBef>
                <a:spcPts val="0"/>
              </a:spcBef>
              <a:spcAft>
                <a:spcPts val="0"/>
              </a:spcAft>
              <a:buClr>
                <a:srgbClr val="000000"/>
              </a:buClr>
              <a:buSzPts val="3399"/>
              <a:buFont typeface="Arial"/>
              <a:buNone/>
            </a:pPr>
            <a:r>
              <a:rPr lang="en-US" sz="3399" b="0" i="0" u="none" strike="noStrike" cap="none">
                <a:solidFill>
                  <a:srgbClr val="402B2B"/>
                </a:solidFill>
                <a:latin typeface="Arial"/>
                <a:ea typeface="Arial"/>
                <a:cs typeface="Arial"/>
                <a:sym typeface="Arial"/>
              </a:rPr>
              <a:t>Questi diritti e responsabilità sono codificati nella </a:t>
            </a:r>
            <a:r>
              <a:rPr lang="en-US" sz="3399" b="1" i="0" u="none" strike="noStrike" cap="none">
                <a:solidFill>
                  <a:srgbClr val="402B2B"/>
                </a:solidFill>
                <a:latin typeface="Arial"/>
                <a:ea typeface="Arial"/>
                <a:cs typeface="Arial"/>
                <a:sym typeface="Arial"/>
              </a:rPr>
              <a:t>Carta dei diritti fondamentali dell'Unione europea</a:t>
            </a:r>
            <a:r>
              <a:rPr lang="en-US" sz="3399" b="0" i="0" u="none" strike="noStrike" cap="none">
                <a:solidFill>
                  <a:srgbClr val="402B2B"/>
                </a:solidFill>
                <a:latin typeface="Arial"/>
                <a:ea typeface="Arial"/>
                <a:cs typeface="Arial"/>
                <a:sym typeface="Arial"/>
              </a:rPr>
              <a:t>, che garantisce ai cittadini protezione, parità di trattamento e libertà di partecipare alla vita politica e sociale dell'Unione. </a:t>
            </a:r>
            <a:endParaRPr sz="1400" b="0" i="0" u="none" strike="noStrike" cap="none">
              <a:solidFill>
                <a:srgbClr val="000000"/>
              </a:solidFill>
              <a:latin typeface="Arial"/>
              <a:ea typeface="Arial"/>
              <a:cs typeface="Arial"/>
              <a:sym typeface="Arial"/>
            </a:endParaRPr>
          </a:p>
          <a:p>
            <a:pPr marL="0" marR="0" lvl="0" indent="0" algn="ctr" rtl="0">
              <a:lnSpc>
                <a:spcPct val="140011"/>
              </a:lnSpc>
              <a:spcBef>
                <a:spcPts val="0"/>
              </a:spcBef>
              <a:spcAft>
                <a:spcPts val="0"/>
              </a:spcAft>
              <a:buClr>
                <a:srgbClr val="000000"/>
              </a:buClr>
              <a:buSzPts val="3399"/>
              <a:buFont typeface="Arial"/>
              <a:buNone/>
            </a:pPr>
            <a:r>
              <a:rPr lang="en-US" sz="3399" b="1" i="0" u="none" strike="noStrike" cap="none">
                <a:solidFill>
                  <a:srgbClr val="402B2B"/>
                </a:solidFill>
                <a:latin typeface="Arial"/>
                <a:ea typeface="Arial"/>
                <a:cs typeface="Arial"/>
                <a:sym typeface="Arial"/>
              </a:rPr>
              <a:t>Questi valori promuovono l'unità, il rispetto della dignità umana, la democrazia e la solidarietà tra tutti gli Stati membri.</a:t>
            </a:r>
            <a:endParaRPr sz="3399" b="1" i="0" u="none" strike="noStrike" cap="none">
              <a:solidFill>
                <a:srgbClr val="402B2B"/>
              </a:solidFill>
              <a:latin typeface="Arial"/>
              <a:ea typeface="Arial"/>
              <a:cs typeface="Arial"/>
              <a:sym typeface="Arial"/>
            </a:endParaRPr>
          </a:p>
          <a:p>
            <a:pPr marL="0" marR="0" lvl="0" indent="0" algn="ctr" rtl="0">
              <a:lnSpc>
                <a:spcPct val="140011"/>
              </a:lnSpc>
              <a:spcBef>
                <a:spcPts val="0"/>
              </a:spcBef>
              <a:spcAft>
                <a:spcPts val="0"/>
              </a:spcAft>
              <a:buClr>
                <a:srgbClr val="000000"/>
              </a:buClr>
              <a:buSzPts val="3399"/>
              <a:buFont typeface="Arial"/>
              <a:buNone/>
            </a:pPr>
            <a:endParaRPr sz="3399" b="0" i="0" u="none" strike="noStrike" cap="none">
              <a:solidFill>
                <a:srgbClr val="402B2B"/>
              </a:solidFill>
              <a:latin typeface="Arial"/>
              <a:ea typeface="Arial"/>
              <a:cs typeface="Arial"/>
              <a:sym typeface="Arial"/>
            </a:endParaRPr>
          </a:p>
          <a:p>
            <a:pPr marL="0" marR="0" lvl="0" indent="0" algn="ctr" rtl="0">
              <a:lnSpc>
                <a:spcPct val="140011"/>
              </a:lnSpc>
              <a:spcBef>
                <a:spcPts val="0"/>
              </a:spcBef>
              <a:spcAft>
                <a:spcPts val="0"/>
              </a:spcAft>
              <a:buClr>
                <a:srgbClr val="000000"/>
              </a:buClr>
              <a:buSzPts val="3399"/>
              <a:buFont typeface="Arial"/>
              <a:buNone/>
            </a:pPr>
            <a:endParaRPr sz="3399" b="0" i="0" u="none" strike="noStrike" cap="none">
              <a:solidFill>
                <a:srgbClr val="402B2B"/>
              </a:solidFill>
              <a:latin typeface="Arial"/>
              <a:ea typeface="Arial"/>
              <a:cs typeface="Arial"/>
              <a:sym typeface="Arial"/>
            </a:endParaRPr>
          </a:p>
        </p:txBody>
      </p:sp>
      <p:sp>
        <p:nvSpPr>
          <p:cNvPr id="1026" name="Google Shape;1026;p34"/>
          <p:cNvSpPr/>
          <p:nvPr/>
        </p:nvSpPr>
        <p:spPr>
          <a:xfrm>
            <a:off x="245452" y="7679300"/>
            <a:ext cx="2319347" cy="2351682"/>
          </a:xfrm>
          <a:custGeom>
            <a:avLst/>
            <a:gdLst/>
            <a:ahLst/>
            <a:cxnLst/>
            <a:rect l="l" t="t" r="r" b="b"/>
            <a:pathLst>
              <a:path w="2319347" h="2351682" extrusionOk="0">
                <a:moveTo>
                  <a:pt x="0" y="0"/>
                </a:moveTo>
                <a:lnTo>
                  <a:pt x="2319347" y="0"/>
                </a:lnTo>
                <a:lnTo>
                  <a:pt x="2319347" y="2351683"/>
                </a:lnTo>
                <a:lnTo>
                  <a:pt x="0" y="2351683"/>
                </a:lnTo>
                <a:lnTo>
                  <a:pt x="0" y="0"/>
                </a:lnTo>
                <a:close/>
              </a:path>
            </a:pathLst>
          </a:custGeom>
          <a:blipFill rotWithShape="1">
            <a:blip r:embed="rId12">
              <a:alphaModFix amt="58999"/>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35"/>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1" t="-25934" r="-6977" b="-81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33" name="Google Shape;1033;p35"/>
          <p:cNvSpPr/>
          <p:nvPr/>
        </p:nvSpPr>
        <p:spPr>
          <a:xfrm>
            <a:off x="6306406" y="3237735"/>
            <a:ext cx="4890977" cy="151176"/>
          </a:xfrm>
          <a:custGeom>
            <a:avLst/>
            <a:gdLst/>
            <a:ahLst/>
            <a:cxnLst/>
            <a:rect l="l" t="t" r="r" b="b"/>
            <a:pathLst>
              <a:path w="4890977" h="151176" extrusionOk="0">
                <a:moveTo>
                  <a:pt x="0" y="0"/>
                </a:moveTo>
                <a:lnTo>
                  <a:pt x="4890977" y="0"/>
                </a:lnTo>
                <a:lnTo>
                  <a:pt x="4890977" y="151175"/>
                </a:lnTo>
                <a:lnTo>
                  <a:pt x="0" y="1511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34" name="Google Shape;1034;p35"/>
          <p:cNvSpPr txBox="1"/>
          <p:nvPr/>
        </p:nvSpPr>
        <p:spPr>
          <a:xfrm>
            <a:off x="712302" y="8155302"/>
            <a:ext cx="3446214" cy="14909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Il diritto di circolare e risiedere liberamente all'interno dell'UE</a:t>
            </a:r>
            <a:endParaRPr sz="2799" b="0" i="0" u="none" strike="noStrike" cap="none">
              <a:solidFill>
                <a:srgbClr val="402B2B"/>
              </a:solidFill>
              <a:latin typeface="Play"/>
              <a:ea typeface="Play"/>
              <a:cs typeface="Play"/>
              <a:sym typeface="Play"/>
            </a:endParaRPr>
          </a:p>
        </p:txBody>
      </p:sp>
      <p:sp>
        <p:nvSpPr>
          <p:cNvPr id="1035" name="Google Shape;1035;p35"/>
          <p:cNvSpPr txBox="1"/>
          <p:nvPr/>
        </p:nvSpPr>
        <p:spPr>
          <a:xfrm>
            <a:off x="4851283" y="8186801"/>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Il diritto di partecipare alla vita democratica dell'UE</a:t>
            </a:r>
            <a:endParaRPr sz="2799" b="0" i="0" u="none" strike="noStrike" cap="none">
              <a:solidFill>
                <a:srgbClr val="402B2B"/>
              </a:solidFill>
              <a:latin typeface="Play"/>
              <a:ea typeface="Play"/>
              <a:cs typeface="Play"/>
              <a:sym typeface="Play"/>
            </a:endParaRPr>
          </a:p>
        </p:txBody>
      </p:sp>
      <p:grpSp>
        <p:nvGrpSpPr>
          <p:cNvPr id="1036" name="Google Shape;1036;p35"/>
          <p:cNvGrpSpPr/>
          <p:nvPr/>
        </p:nvGrpSpPr>
        <p:grpSpPr>
          <a:xfrm rot="-71184">
            <a:off x="563436" y="4502432"/>
            <a:ext cx="3642449" cy="3979643"/>
            <a:chOff x="0" y="0"/>
            <a:chExt cx="4856598" cy="5306191"/>
          </a:xfrm>
        </p:grpSpPr>
        <p:sp>
          <p:nvSpPr>
            <p:cNvPr id="1037" name="Google Shape;1037;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38" name="Google Shape;1038;p35"/>
            <p:cNvGrpSpPr/>
            <p:nvPr/>
          </p:nvGrpSpPr>
          <p:grpSpPr>
            <a:xfrm>
              <a:off x="189223" y="0"/>
              <a:ext cx="4667375" cy="4663005"/>
              <a:chOff x="0" y="0"/>
              <a:chExt cx="3255264" cy="3252216"/>
            </a:xfrm>
          </p:grpSpPr>
          <p:sp>
            <p:nvSpPr>
              <p:cNvPr id="1039" name="Google Shape;1039;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40" name="Google Shape;1040;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7">
                  <a:alphaModFix/>
                </a:blip>
                <a:stretch>
                  <a:fillRect l="-46215" r="-462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41" name="Google Shape;1041;p35"/>
          <p:cNvSpPr/>
          <p:nvPr/>
        </p:nvSpPr>
        <p:spPr>
          <a:xfrm rot="564876">
            <a:off x="3652107" y="4328658"/>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42" name="Google Shape;1042;p35"/>
          <p:cNvGrpSpPr/>
          <p:nvPr/>
        </p:nvGrpSpPr>
        <p:grpSpPr>
          <a:xfrm rot="-71184">
            <a:off x="9078223" y="4462227"/>
            <a:ext cx="3642449" cy="3979643"/>
            <a:chOff x="0" y="0"/>
            <a:chExt cx="4856598" cy="5306191"/>
          </a:xfrm>
        </p:grpSpPr>
        <p:sp>
          <p:nvSpPr>
            <p:cNvPr id="1043" name="Google Shape;1043;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44" name="Google Shape;1044;p35"/>
            <p:cNvGrpSpPr/>
            <p:nvPr/>
          </p:nvGrpSpPr>
          <p:grpSpPr>
            <a:xfrm>
              <a:off x="189223" y="0"/>
              <a:ext cx="4667375" cy="4663005"/>
              <a:chOff x="0" y="0"/>
              <a:chExt cx="3255264" cy="3252216"/>
            </a:xfrm>
          </p:grpSpPr>
          <p:sp>
            <p:nvSpPr>
              <p:cNvPr id="1045" name="Google Shape;1045;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46" name="Google Shape;1046;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9">
                  <a:alphaModFix/>
                </a:blip>
                <a:stretch>
                  <a:fillRect l="-49013" r="-49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47" name="Google Shape;1047;p35"/>
          <p:cNvSpPr/>
          <p:nvPr/>
        </p:nvSpPr>
        <p:spPr>
          <a:xfrm rot="564876">
            <a:off x="12214166"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48" name="Google Shape;1048;p35"/>
          <p:cNvGrpSpPr/>
          <p:nvPr/>
        </p:nvGrpSpPr>
        <p:grpSpPr>
          <a:xfrm rot="-71184">
            <a:off x="4824575" y="4502432"/>
            <a:ext cx="3642449" cy="3979643"/>
            <a:chOff x="0" y="0"/>
            <a:chExt cx="4856598" cy="5306191"/>
          </a:xfrm>
        </p:grpSpPr>
        <p:sp>
          <p:nvSpPr>
            <p:cNvPr id="1049" name="Google Shape;1049;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50" name="Google Shape;1050;p35"/>
            <p:cNvGrpSpPr/>
            <p:nvPr/>
          </p:nvGrpSpPr>
          <p:grpSpPr>
            <a:xfrm>
              <a:off x="189223" y="0"/>
              <a:ext cx="4667375" cy="4663005"/>
              <a:chOff x="0" y="0"/>
              <a:chExt cx="3255264" cy="3252216"/>
            </a:xfrm>
          </p:grpSpPr>
          <p:sp>
            <p:nvSpPr>
              <p:cNvPr id="1051" name="Google Shape;1051;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2" name="Google Shape;1052;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0">
                  <a:alphaModFix/>
                </a:blip>
                <a:stretch>
                  <a:fillRect l="-15455" r="-1545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53" name="Google Shape;1053;p35"/>
          <p:cNvSpPr/>
          <p:nvPr/>
        </p:nvSpPr>
        <p:spPr>
          <a:xfrm rot="564876">
            <a:off x="8056060"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54" name="Google Shape;1054;p35"/>
          <p:cNvGrpSpPr/>
          <p:nvPr/>
        </p:nvGrpSpPr>
        <p:grpSpPr>
          <a:xfrm rot="3047705">
            <a:off x="-5953092" y="-2399286"/>
            <a:ext cx="8708432" cy="6031395"/>
            <a:chOff x="0" y="0"/>
            <a:chExt cx="3429000" cy="2374900"/>
          </a:xfrm>
        </p:grpSpPr>
        <p:sp>
          <p:nvSpPr>
            <p:cNvPr id="1055" name="Google Shape;1055;p3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1">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6" name="Google Shape;1056;p3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2">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57" name="Google Shape;1057;p35"/>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8" name="Google Shape;1058;p35"/>
          <p:cNvSpPr txBox="1"/>
          <p:nvPr/>
        </p:nvSpPr>
        <p:spPr>
          <a:xfrm>
            <a:off x="3408729" y="461602"/>
            <a:ext cx="10178234" cy="2836418"/>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Clr>
                <a:srgbClr val="000000"/>
              </a:buClr>
              <a:buSzPts val="9600"/>
              <a:buFont typeface="Arial"/>
              <a:buNone/>
            </a:pPr>
            <a:r>
              <a:rPr lang="en-US" sz="9600" b="0" i="0" u="none" strike="noStrike" cap="none">
                <a:solidFill>
                  <a:srgbClr val="402B2B"/>
                </a:solidFill>
                <a:latin typeface="Play"/>
                <a:ea typeface="Play"/>
                <a:cs typeface="Play"/>
                <a:sym typeface="Play"/>
              </a:rPr>
              <a:t>Diritti dei cittadini Europei</a:t>
            </a:r>
            <a:endParaRPr sz="9600" b="0" i="0" u="none" strike="noStrike" cap="none">
              <a:solidFill>
                <a:srgbClr val="402B2B"/>
              </a:solidFill>
              <a:latin typeface="Play"/>
              <a:ea typeface="Play"/>
              <a:cs typeface="Play"/>
              <a:sym typeface="Play"/>
            </a:endParaRPr>
          </a:p>
        </p:txBody>
      </p:sp>
      <p:sp>
        <p:nvSpPr>
          <p:cNvPr id="1059" name="Google Shape;1059;p35"/>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4">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0" name="Google Shape;1060;p35"/>
          <p:cNvSpPr/>
          <p:nvPr/>
        </p:nvSpPr>
        <p:spPr>
          <a:xfrm rot="-1855457">
            <a:off x="17179307" y="7029479"/>
            <a:ext cx="1506778" cy="3901043"/>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3">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1" name="Google Shape;1061;p35"/>
          <p:cNvSpPr/>
          <p:nvPr/>
        </p:nvSpPr>
        <p:spPr>
          <a:xfrm rot="-148964" flipH="1">
            <a:off x="14083673" y="360249"/>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2" name="Google Shape;1062;p35"/>
          <p:cNvSpPr txBox="1"/>
          <p:nvPr/>
        </p:nvSpPr>
        <p:spPr>
          <a:xfrm>
            <a:off x="9162238" y="8231067"/>
            <a:ext cx="3656550" cy="466474"/>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Rispetto della dignità umana</a:t>
            </a:r>
            <a:endParaRPr sz="2799" b="0" i="0" u="none" strike="noStrike" cap="none">
              <a:solidFill>
                <a:srgbClr val="402B2B"/>
              </a:solidFill>
              <a:latin typeface="Play"/>
              <a:ea typeface="Play"/>
              <a:cs typeface="Play"/>
              <a:sym typeface="Play"/>
            </a:endParaRPr>
          </a:p>
        </p:txBody>
      </p:sp>
      <p:grpSp>
        <p:nvGrpSpPr>
          <p:cNvPr id="1063" name="Google Shape;1063;p35"/>
          <p:cNvGrpSpPr/>
          <p:nvPr/>
        </p:nvGrpSpPr>
        <p:grpSpPr>
          <a:xfrm rot="-71184">
            <a:off x="13240597" y="4441998"/>
            <a:ext cx="3642449" cy="3979643"/>
            <a:chOff x="0" y="0"/>
            <a:chExt cx="4856598" cy="5306191"/>
          </a:xfrm>
        </p:grpSpPr>
        <p:sp>
          <p:nvSpPr>
            <p:cNvPr id="1064" name="Google Shape;1064;p35"/>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65" name="Google Shape;1065;p35"/>
            <p:cNvGrpSpPr/>
            <p:nvPr/>
          </p:nvGrpSpPr>
          <p:grpSpPr>
            <a:xfrm>
              <a:off x="189223" y="0"/>
              <a:ext cx="4667375" cy="4663005"/>
              <a:chOff x="0" y="0"/>
              <a:chExt cx="3255264" cy="3252216"/>
            </a:xfrm>
          </p:grpSpPr>
          <p:sp>
            <p:nvSpPr>
              <p:cNvPr id="1066" name="Google Shape;1066;p35"/>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7" name="Google Shape;1067;p35"/>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6">
                  <a:alphaModFix/>
                </a:blip>
                <a:stretch>
                  <a:fillRect l="-21106" r="-2110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68" name="Google Shape;1068;p35"/>
          <p:cNvSpPr/>
          <p:nvPr/>
        </p:nvSpPr>
        <p:spPr>
          <a:xfrm rot="564876">
            <a:off x="16376540" y="423495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9" name="Google Shape;1069;p35"/>
          <p:cNvSpPr txBox="1"/>
          <p:nvPr/>
        </p:nvSpPr>
        <p:spPr>
          <a:xfrm>
            <a:off x="13324612" y="8210837"/>
            <a:ext cx="3656550" cy="466474"/>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Uguaglianza tra le persone.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36"/>
          <p:cNvSpPr/>
          <p:nvPr/>
        </p:nvSpPr>
        <p:spPr>
          <a:xfrm flipH="1">
            <a:off x="0" y="0"/>
            <a:ext cx="18288000" cy="10287000"/>
          </a:xfrm>
          <a:custGeom>
            <a:avLst/>
            <a:gdLst/>
            <a:ahLst/>
            <a:cxnLst/>
            <a:rect l="l" t="t" r="r" b="b"/>
            <a:pathLst>
              <a:path w="18288000" h="10287000" extrusionOk="0">
                <a:moveTo>
                  <a:pt x="18288000" y="0"/>
                </a:moveTo>
                <a:lnTo>
                  <a:pt x="0" y="0"/>
                </a:lnTo>
                <a:lnTo>
                  <a:pt x="0" y="10287000"/>
                </a:lnTo>
                <a:lnTo>
                  <a:pt x="18288000" y="10287000"/>
                </a:lnTo>
                <a:lnTo>
                  <a:pt x="18288000" y="0"/>
                </a:lnTo>
                <a:close/>
              </a:path>
            </a:pathLst>
          </a:custGeom>
          <a:blipFill rotWithShape="1">
            <a:blip r:embed="rId3">
              <a:alphaModFix/>
            </a:blip>
            <a:stretch>
              <a:fillRect l="-6051" t="-25934" r="-6977" b="-81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76" name="Google Shape;1076;p36"/>
          <p:cNvSpPr/>
          <p:nvPr/>
        </p:nvSpPr>
        <p:spPr>
          <a:xfrm>
            <a:off x="6306406" y="3237735"/>
            <a:ext cx="4890977" cy="151176"/>
          </a:xfrm>
          <a:custGeom>
            <a:avLst/>
            <a:gdLst/>
            <a:ahLst/>
            <a:cxnLst/>
            <a:rect l="l" t="t" r="r" b="b"/>
            <a:pathLst>
              <a:path w="4890977" h="151176" extrusionOk="0">
                <a:moveTo>
                  <a:pt x="0" y="0"/>
                </a:moveTo>
                <a:lnTo>
                  <a:pt x="4890977" y="0"/>
                </a:lnTo>
                <a:lnTo>
                  <a:pt x="4890977" y="151175"/>
                </a:lnTo>
                <a:lnTo>
                  <a:pt x="0" y="1511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77" name="Google Shape;1077;p36"/>
          <p:cNvSpPr txBox="1"/>
          <p:nvPr/>
        </p:nvSpPr>
        <p:spPr>
          <a:xfrm>
            <a:off x="13715304" y="8240350"/>
            <a:ext cx="3446214" cy="466474"/>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Rispetto della legge</a:t>
            </a:r>
            <a:endParaRPr sz="2799" b="0" i="0" u="none" strike="noStrike" cap="none">
              <a:solidFill>
                <a:srgbClr val="402B2B"/>
              </a:solidFill>
              <a:latin typeface="Play"/>
              <a:ea typeface="Play"/>
              <a:cs typeface="Play"/>
              <a:sym typeface="Play"/>
            </a:endParaRPr>
          </a:p>
        </p:txBody>
      </p:sp>
      <p:sp>
        <p:nvSpPr>
          <p:cNvPr id="1078" name="Google Shape;1078;p36"/>
          <p:cNvSpPr txBox="1"/>
          <p:nvPr/>
        </p:nvSpPr>
        <p:spPr>
          <a:xfrm>
            <a:off x="4851283" y="8186801"/>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Impegno nei processi democratici</a:t>
            </a:r>
            <a:endParaRPr sz="2799" b="0" i="0" u="none" strike="noStrike" cap="none">
              <a:solidFill>
                <a:srgbClr val="402B2B"/>
              </a:solidFill>
              <a:latin typeface="Play"/>
              <a:ea typeface="Play"/>
              <a:cs typeface="Play"/>
              <a:sym typeface="Play"/>
            </a:endParaRPr>
          </a:p>
        </p:txBody>
      </p:sp>
      <p:grpSp>
        <p:nvGrpSpPr>
          <p:cNvPr id="1079" name="Google Shape;1079;p36"/>
          <p:cNvGrpSpPr/>
          <p:nvPr/>
        </p:nvGrpSpPr>
        <p:grpSpPr>
          <a:xfrm rot="-71184">
            <a:off x="13488247" y="4462227"/>
            <a:ext cx="3642449" cy="3979643"/>
            <a:chOff x="0" y="0"/>
            <a:chExt cx="4856598" cy="5306191"/>
          </a:xfrm>
        </p:grpSpPr>
        <p:sp>
          <p:nvSpPr>
            <p:cNvPr id="1080" name="Google Shape;1080;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81" name="Google Shape;1081;p36"/>
            <p:cNvGrpSpPr/>
            <p:nvPr/>
          </p:nvGrpSpPr>
          <p:grpSpPr>
            <a:xfrm>
              <a:off x="189223" y="0"/>
              <a:ext cx="4667375" cy="4663005"/>
              <a:chOff x="0" y="0"/>
              <a:chExt cx="3255264" cy="3252216"/>
            </a:xfrm>
          </p:grpSpPr>
          <p:sp>
            <p:nvSpPr>
              <p:cNvPr id="1082" name="Google Shape;1082;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83" name="Google Shape;1083;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7">
                  <a:alphaModFix/>
                </a:blip>
                <a:stretch>
                  <a:fillRect l="-38118" r="-3811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1084" name="Google Shape;1084;p36"/>
          <p:cNvGrpSpPr/>
          <p:nvPr/>
        </p:nvGrpSpPr>
        <p:grpSpPr>
          <a:xfrm rot="-71184">
            <a:off x="573471" y="4638757"/>
            <a:ext cx="3642449" cy="3979643"/>
            <a:chOff x="0" y="0"/>
            <a:chExt cx="4856598" cy="5306191"/>
          </a:xfrm>
        </p:grpSpPr>
        <p:sp>
          <p:nvSpPr>
            <p:cNvPr id="1085" name="Google Shape;1085;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86" name="Google Shape;1086;p36"/>
            <p:cNvGrpSpPr/>
            <p:nvPr/>
          </p:nvGrpSpPr>
          <p:grpSpPr>
            <a:xfrm>
              <a:off x="189223" y="0"/>
              <a:ext cx="4667375" cy="4663005"/>
              <a:chOff x="0" y="0"/>
              <a:chExt cx="3255264" cy="3252216"/>
            </a:xfrm>
          </p:grpSpPr>
          <p:sp>
            <p:nvSpPr>
              <p:cNvPr id="1087" name="Google Shape;1087;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88" name="Google Shape;1088;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8">
                  <a:alphaModFix/>
                </a:blip>
                <a:stretch>
                  <a:fillRect l="-10946" t="-25840" r="-20164" b="-656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89" name="Google Shape;1089;p36"/>
          <p:cNvSpPr/>
          <p:nvPr/>
        </p:nvSpPr>
        <p:spPr>
          <a:xfrm rot="564876">
            <a:off x="3652107" y="4328658"/>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90" name="Google Shape;1090;p36"/>
          <p:cNvGrpSpPr/>
          <p:nvPr/>
        </p:nvGrpSpPr>
        <p:grpSpPr>
          <a:xfrm rot="-71184">
            <a:off x="9078223" y="4462227"/>
            <a:ext cx="3642449" cy="3979643"/>
            <a:chOff x="0" y="0"/>
            <a:chExt cx="4856598" cy="5306191"/>
          </a:xfrm>
        </p:grpSpPr>
        <p:sp>
          <p:nvSpPr>
            <p:cNvPr id="1091" name="Google Shape;1091;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92" name="Google Shape;1092;p36"/>
            <p:cNvGrpSpPr/>
            <p:nvPr/>
          </p:nvGrpSpPr>
          <p:grpSpPr>
            <a:xfrm>
              <a:off x="189223" y="0"/>
              <a:ext cx="4667375" cy="4663005"/>
              <a:chOff x="0" y="0"/>
              <a:chExt cx="3255264" cy="3252216"/>
            </a:xfrm>
          </p:grpSpPr>
          <p:sp>
            <p:nvSpPr>
              <p:cNvPr id="1093" name="Google Shape;1093;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4" name="Google Shape;1094;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0">
                  <a:alphaModFix/>
                </a:blip>
                <a:stretch>
                  <a:fillRect l="-4972" r="-7776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095" name="Google Shape;1095;p36"/>
          <p:cNvSpPr/>
          <p:nvPr/>
        </p:nvSpPr>
        <p:spPr>
          <a:xfrm rot="564876">
            <a:off x="12214166"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96" name="Google Shape;1096;p36"/>
          <p:cNvGrpSpPr/>
          <p:nvPr/>
        </p:nvGrpSpPr>
        <p:grpSpPr>
          <a:xfrm rot="-71184">
            <a:off x="4824575" y="4502432"/>
            <a:ext cx="3642449" cy="3979643"/>
            <a:chOff x="0" y="0"/>
            <a:chExt cx="4856598" cy="5306191"/>
          </a:xfrm>
        </p:grpSpPr>
        <p:sp>
          <p:nvSpPr>
            <p:cNvPr id="1097" name="Google Shape;1097;p36"/>
            <p:cNvSpPr/>
            <p:nvPr/>
          </p:nvSpPr>
          <p:spPr>
            <a:xfrm>
              <a:off x="0" y="4031334"/>
              <a:ext cx="4856598" cy="1274857"/>
            </a:xfrm>
            <a:custGeom>
              <a:avLst/>
              <a:gdLst/>
              <a:ahLst/>
              <a:cxnLst/>
              <a:rect l="l" t="t" r="r" b="b"/>
              <a:pathLst>
                <a:path w="4856598" h="1274857" extrusionOk="0">
                  <a:moveTo>
                    <a:pt x="0" y="0"/>
                  </a:moveTo>
                  <a:lnTo>
                    <a:pt x="4856598" y="0"/>
                  </a:lnTo>
                  <a:lnTo>
                    <a:pt x="4856598" y="1274857"/>
                  </a:lnTo>
                  <a:lnTo>
                    <a:pt x="0" y="1274857"/>
                  </a:lnTo>
                  <a:lnTo>
                    <a:pt x="0" y="0"/>
                  </a:lnTo>
                  <a:close/>
                </a:path>
              </a:pathLst>
            </a:custGeom>
            <a:blipFill rotWithShape="1">
              <a:blip r:embed="rId5">
                <a:alphaModFix/>
              </a:blip>
              <a:stretch>
                <a:fillRect/>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98" name="Google Shape;1098;p36"/>
            <p:cNvGrpSpPr/>
            <p:nvPr/>
          </p:nvGrpSpPr>
          <p:grpSpPr>
            <a:xfrm>
              <a:off x="189223" y="0"/>
              <a:ext cx="4667375" cy="4663005"/>
              <a:chOff x="0" y="0"/>
              <a:chExt cx="3255264" cy="3252216"/>
            </a:xfrm>
          </p:grpSpPr>
          <p:sp>
            <p:nvSpPr>
              <p:cNvPr id="1099" name="Google Shape;1099;p36"/>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6">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0" name="Google Shape;1100;p36"/>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16091" r="-1608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101" name="Google Shape;1101;p36"/>
          <p:cNvSpPr/>
          <p:nvPr/>
        </p:nvSpPr>
        <p:spPr>
          <a:xfrm rot="564876">
            <a:off x="8056060" y="425518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02" name="Google Shape;1102;p36"/>
          <p:cNvGrpSpPr/>
          <p:nvPr/>
        </p:nvGrpSpPr>
        <p:grpSpPr>
          <a:xfrm rot="3047705">
            <a:off x="-5953092" y="-2399286"/>
            <a:ext cx="8708432" cy="6031395"/>
            <a:chOff x="0" y="0"/>
            <a:chExt cx="3429000" cy="2374900"/>
          </a:xfrm>
        </p:grpSpPr>
        <p:sp>
          <p:nvSpPr>
            <p:cNvPr id="1103" name="Google Shape;1103;p3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4" name="Google Shape;1104;p3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05" name="Google Shape;1105;p36"/>
          <p:cNvSpPr/>
          <p:nvPr/>
        </p:nvSpPr>
        <p:spPr>
          <a:xfrm rot="-4335944">
            <a:off x="2052974" y="-95786"/>
            <a:ext cx="1157000" cy="2995469"/>
          </a:xfrm>
          <a:custGeom>
            <a:avLst/>
            <a:gdLst/>
            <a:ahLst/>
            <a:cxnLst/>
            <a:rect l="l" t="t" r="r" b="b"/>
            <a:pathLst>
              <a:path w="1157000" h="2995469" extrusionOk="0">
                <a:moveTo>
                  <a:pt x="0" y="0"/>
                </a:moveTo>
                <a:lnTo>
                  <a:pt x="1157000" y="0"/>
                </a:lnTo>
                <a:lnTo>
                  <a:pt x="1157000" y="2995470"/>
                </a:lnTo>
                <a:lnTo>
                  <a:pt x="0" y="2995470"/>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6" name="Google Shape;1106;p36"/>
          <p:cNvSpPr txBox="1"/>
          <p:nvPr/>
        </p:nvSpPr>
        <p:spPr>
          <a:xfrm>
            <a:off x="3530132" y="394725"/>
            <a:ext cx="9554786" cy="2836418"/>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Clr>
                <a:srgbClr val="000000"/>
              </a:buClr>
              <a:buSzPts val="9600"/>
              <a:buFont typeface="Arial"/>
              <a:buNone/>
            </a:pPr>
            <a:r>
              <a:rPr lang="en-US" sz="9600" b="0" i="0" u="none" strike="noStrike" cap="none">
                <a:solidFill>
                  <a:srgbClr val="402B2B"/>
                </a:solidFill>
                <a:latin typeface="Play"/>
                <a:ea typeface="Play"/>
                <a:cs typeface="Play"/>
                <a:sym typeface="Play"/>
              </a:rPr>
              <a:t>Diritti dei cittadini Europei</a:t>
            </a:r>
            <a:endParaRPr sz="9600" b="0" i="0" u="none" strike="noStrike" cap="none">
              <a:solidFill>
                <a:srgbClr val="402B2B"/>
              </a:solidFill>
              <a:latin typeface="Play"/>
              <a:ea typeface="Play"/>
              <a:cs typeface="Play"/>
              <a:sym typeface="Play"/>
            </a:endParaRPr>
          </a:p>
        </p:txBody>
      </p:sp>
      <p:sp>
        <p:nvSpPr>
          <p:cNvPr id="1107" name="Google Shape;1107;p36"/>
          <p:cNvSpPr/>
          <p:nvPr/>
        </p:nvSpPr>
        <p:spPr>
          <a:xfrm rot="-8696648">
            <a:off x="16325826" y="9089432"/>
            <a:ext cx="2769237" cy="1883102"/>
          </a:xfrm>
          <a:custGeom>
            <a:avLst/>
            <a:gdLst/>
            <a:ahLst/>
            <a:cxnLst/>
            <a:rect l="l" t="t" r="r" b="b"/>
            <a:pathLst>
              <a:path w="2769237" h="1883102" extrusionOk="0">
                <a:moveTo>
                  <a:pt x="0" y="0"/>
                </a:moveTo>
                <a:lnTo>
                  <a:pt x="2769237" y="0"/>
                </a:lnTo>
                <a:lnTo>
                  <a:pt x="2769237" y="1883101"/>
                </a:lnTo>
                <a:lnTo>
                  <a:pt x="0" y="1883101"/>
                </a:lnTo>
                <a:lnTo>
                  <a:pt x="0" y="0"/>
                </a:lnTo>
                <a:close/>
              </a:path>
            </a:pathLst>
          </a:custGeom>
          <a:blipFill rotWithShape="1">
            <a:blip r:embed="rId15">
              <a:alphaModFix amt="70000"/>
            </a:blip>
            <a:stretch>
              <a:fillRect l="-2486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8" name="Google Shape;1108;p36"/>
          <p:cNvSpPr/>
          <p:nvPr/>
        </p:nvSpPr>
        <p:spPr>
          <a:xfrm rot="-1855457">
            <a:off x="17303961" y="7107047"/>
            <a:ext cx="1358836" cy="3097271"/>
          </a:xfrm>
          <a:custGeom>
            <a:avLst/>
            <a:gdLst/>
            <a:ahLst/>
            <a:cxnLst/>
            <a:rect l="l" t="t" r="r" b="b"/>
            <a:pathLst>
              <a:path w="1506778" h="3901043" extrusionOk="0">
                <a:moveTo>
                  <a:pt x="0" y="0"/>
                </a:moveTo>
                <a:lnTo>
                  <a:pt x="1506778" y="0"/>
                </a:lnTo>
                <a:lnTo>
                  <a:pt x="1506778" y="3901043"/>
                </a:lnTo>
                <a:lnTo>
                  <a:pt x="0" y="3901043"/>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9" name="Google Shape;1109;p36"/>
          <p:cNvSpPr/>
          <p:nvPr/>
        </p:nvSpPr>
        <p:spPr>
          <a:xfrm rot="-148964" flipH="1">
            <a:off x="13158153" y="379980"/>
            <a:ext cx="4804842" cy="3485355"/>
          </a:xfrm>
          <a:custGeom>
            <a:avLst/>
            <a:gdLst/>
            <a:ahLst/>
            <a:cxnLst/>
            <a:rect l="l" t="t" r="r" b="b"/>
            <a:pathLst>
              <a:path w="4804842" h="3485355" extrusionOk="0">
                <a:moveTo>
                  <a:pt x="4804842" y="0"/>
                </a:moveTo>
                <a:lnTo>
                  <a:pt x="0" y="0"/>
                </a:lnTo>
                <a:lnTo>
                  <a:pt x="0" y="3485355"/>
                </a:lnTo>
                <a:lnTo>
                  <a:pt x="4804842" y="3485355"/>
                </a:lnTo>
                <a:lnTo>
                  <a:pt x="4804842"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0" name="Google Shape;1110;p36"/>
          <p:cNvSpPr txBox="1"/>
          <p:nvPr/>
        </p:nvSpPr>
        <p:spPr>
          <a:xfrm>
            <a:off x="9162238" y="8231067"/>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Contribuire alla società e all'economia</a:t>
            </a:r>
            <a:endParaRPr sz="2799" b="0" i="0" u="none" strike="noStrike" cap="none">
              <a:solidFill>
                <a:srgbClr val="402B2B"/>
              </a:solidFill>
              <a:latin typeface="Play"/>
              <a:ea typeface="Play"/>
              <a:cs typeface="Play"/>
              <a:sym typeface="Play"/>
            </a:endParaRPr>
          </a:p>
        </p:txBody>
      </p:sp>
      <p:sp>
        <p:nvSpPr>
          <p:cNvPr id="1111" name="Google Shape;1111;p36"/>
          <p:cNvSpPr/>
          <p:nvPr/>
        </p:nvSpPr>
        <p:spPr>
          <a:xfrm rot="564876">
            <a:off x="16376540" y="4234957"/>
            <a:ext cx="561594" cy="572325"/>
          </a:xfrm>
          <a:custGeom>
            <a:avLst/>
            <a:gdLst/>
            <a:ahLst/>
            <a:cxnLst/>
            <a:rect l="l" t="t" r="r" b="b"/>
            <a:pathLst>
              <a:path w="561594" h="572325" extrusionOk="0">
                <a:moveTo>
                  <a:pt x="0" y="0"/>
                </a:moveTo>
                <a:lnTo>
                  <a:pt x="561594" y="0"/>
                </a:lnTo>
                <a:lnTo>
                  <a:pt x="561594" y="572325"/>
                </a:lnTo>
                <a:lnTo>
                  <a:pt x="0" y="57232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2" name="Google Shape;1112;p36"/>
          <p:cNvSpPr txBox="1"/>
          <p:nvPr/>
        </p:nvSpPr>
        <p:spPr>
          <a:xfrm>
            <a:off x="600179" y="8262620"/>
            <a:ext cx="3656550" cy="99568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Clr>
                <a:srgbClr val="000000"/>
              </a:buClr>
              <a:buSzPts val="2799"/>
              <a:buFont typeface="Arial"/>
              <a:buNone/>
            </a:pPr>
            <a:r>
              <a:rPr lang="en-US" sz="2799" b="0" i="0" u="none" strike="noStrike" cap="none">
                <a:solidFill>
                  <a:srgbClr val="402B2B"/>
                </a:solidFill>
                <a:latin typeface="Play"/>
                <a:ea typeface="Play"/>
                <a:cs typeface="Play"/>
                <a:sym typeface="Play"/>
              </a:rPr>
              <a:t>Solidarietà e sostegno ai valori fondamentali</a:t>
            </a:r>
            <a:endParaRPr sz="2799" b="0" i="0" u="none" strike="noStrike" cap="none">
              <a:solidFill>
                <a:srgbClr val="402B2B"/>
              </a:solidFill>
              <a:latin typeface="Play"/>
              <a:ea typeface="Play"/>
              <a:cs typeface="Play"/>
              <a:sym typeface="Play"/>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3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19" name="Google Shape;1119;p37"/>
          <p:cNvGrpSpPr/>
          <p:nvPr/>
        </p:nvGrpSpPr>
        <p:grpSpPr>
          <a:xfrm rot="-9182015">
            <a:off x="-2124369" y="5931532"/>
            <a:ext cx="7989165" cy="5533237"/>
            <a:chOff x="0" y="0"/>
            <a:chExt cx="3429000" cy="2374900"/>
          </a:xfrm>
        </p:grpSpPr>
        <p:sp>
          <p:nvSpPr>
            <p:cNvPr id="1120" name="Google Shape;1120;p3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1" name="Google Shape;1121;p3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22" name="Google Shape;1122;p37"/>
          <p:cNvGrpSpPr/>
          <p:nvPr/>
        </p:nvGrpSpPr>
        <p:grpSpPr>
          <a:xfrm>
            <a:off x="734279" y="386155"/>
            <a:ext cx="16819442" cy="9514689"/>
            <a:chOff x="0" y="0"/>
            <a:chExt cx="22425922" cy="12686252"/>
          </a:xfrm>
        </p:grpSpPr>
        <p:sp>
          <p:nvSpPr>
            <p:cNvPr id="1123" name="Google Shape;1123;p3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4" name="Google Shape;1124;p3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25" name="Google Shape;1125;p37"/>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6" name="Google Shape;1126;p37"/>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7" name="Google Shape;1127;p37"/>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8" name="Google Shape;1128;p37"/>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Roleplay : </a:t>
            </a:r>
            <a:endParaRPr sz="1400" b="0" i="0" u="none" strike="noStrike" cap="none">
              <a:solidFill>
                <a:srgbClr val="000000"/>
              </a:solidFill>
              <a:latin typeface="Arial"/>
              <a:ea typeface="Arial"/>
              <a:cs typeface="Arial"/>
              <a:sym typeface="Arial"/>
            </a:endParaRPr>
          </a:p>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“Doveri del cittadino”</a:t>
            </a:r>
            <a:endParaRPr sz="1400" b="0" i="0" u="none" strike="noStrike" cap="none">
              <a:solidFill>
                <a:srgbClr val="000000"/>
              </a:solidFill>
              <a:latin typeface="Arial"/>
              <a:ea typeface="Arial"/>
              <a:cs typeface="Arial"/>
              <a:sym typeface="Arial"/>
            </a:endParaRPr>
          </a:p>
        </p:txBody>
      </p:sp>
      <p:sp>
        <p:nvSpPr>
          <p:cNvPr id="1129" name="Google Shape;1129;p37"/>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0" name="Google Shape;1130;p37"/>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1" name="Google Shape;1131;p37"/>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2" name="Google Shape;1132;p37"/>
          <p:cNvSpPr txBox="1"/>
          <p:nvPr/>
        </p:nvSpPr>
        <p:spPr>
          <a:xfrm>
            <a:off x="7478197" y="1686610"/>
            <a:ext cx="3491031"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7 </a:t>
            </a:r>
            <a:endParaRPr sz="1400" b="0" i="0" u="none" strike="noStrike" cap="none">
              <a:solidFill>
                <a:srgbClr val="000000"/>
              </a:solidFill>
              <a:latin typeface="Arial"/>
              <a:ea typeface="Arial"/>
              <a:cs typeface="Arial"/>
              <a:sym typeface="Arial"/>
            </a:endParaRPr>
          </a:p>
        </p:txBody>
      </p:sp>
      <p:sp>
        <p:nvSpPr>
          <p:cNvPr id="1133" name="Google Shape;1133;p37"/>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Google Shape;1139;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0" name="Google Shape;1140;p38"/>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41" name="Google Shape;1141;p38"/>
          <p:cNvGrpSpPr/>
          <p:nvPr/>
        </p:nvGrpSpPr>
        <p:grpSpPr>
          <a:xfrm rot="-9182015">
            <a:off x="-2124369" y="5931532"/>
            <a:ext cx="7989165" cy="5533237"/>
            <a:chOff x="0" y="0"/>
            <a:chExt cx="3429000" cy="2374900"/>
          </a:xfrm>
        </p:grpSpPr>
        <p:sp>
          <p:nvSpPr>
            <p:cNvPr id="1142" name="Google Shape;1142;p3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3" name="Google Shape;1143;p3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44" name="Google Shape;1144;p38"/>
          <p:cNvGrpSpPr/>
          <p:nvPr/>
        </p:nvGrpSpPr>
        <p:grpSpPr>
          <a:xfrm>
            <a:off x="734279" y="386155"/>
            <a:ext cx="16819442" cy="9514689"/>
            <a:chOff x="0" y="0"/>
            <a:chExt cx="22425922" cy="12686252"/>
          </a:xfrm>
        </p:grpSpPr>
        <p:sp>
          <p:nvSpPr>
            <p:cNvPr id="1145" name="Google Shape;1145;p38"/>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6" name="Google Shape;1146;p38"/>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47" name="Google Shape;1147;p38"/>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8" name="Google Shape;1148;p38"/>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9" name="Google Shape;1149;p38"/>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50" name="Google Shape;1150;p38"/>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51" name="Google Shape;1151;p38"/>
          <p:cNvSpPr txBox="1"/>
          <p:nvPr/>
        </p:nvSpPr>
        <p:spPr>
          <a:xfrm>
            <a:off x="3311823" y="2276926"/>
            <a:ext cx="11088340" cy="308469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0"/>
              <a:buFont typeface="Arial"/>
              <a:buNone/>
            </a:pPr>
            <a:r>
              <a:rPr lang="en-US" sz="12000" b="0" i="0" u="none" strike="noStrike" cap="none">
                <a:solidFill>
                  <a:srgbClr val="AB6000"/>
                </a:solidFill>
                <a:latin typeface="Play"/>
                <a:ea typeface="Play"/>
                <a:cs typeface="Play"/>
                <a:sym typeface="Play"/>
              </a:rPr>
              <a:t>5.</a:t>
            </a:r>
            <a:r>
              <a:rPr lang="en-US" sz="12000" b="0" i="0" u="none" strike="noStrike" cap="none">
                <a:solidFill>
                  <a:srgbClr val="402B2B"/>
                </a:solidFill>
                <a:latin typeface="Play"/>
                <a:ea typeface="Play"/>
                <a:cs typeface="Play"/>
                <a:sym typeface="Play"/>
              </a:rPr>
              <a:t> Il Profilo del Cittadino Globale</a:t>
            </a:r>
            <a:endParaRPr sz="12000" b="0" i="0" u="none" strike="noStrike" cap="none">
              <a:solidFill>
                <a:srgbClr val="402B2B"/>
              </a:solidFill>
              <a:latin typeface="Play"/>
              <a:ea typeface="Play"/>
              <a:cs typeface="Play"/>
              <a:sym typeface="Play"/>
            </a:endParaRPr>
          </a:p>
        </p:txBody>
      </p:sp>
      <p:sp>
        <p:nvSpPr>
          <p:cNvPr id="1152" name="Google Shape;1152;p38"/>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74806"/>
        </a:solidFill>
        <a:effectLst/>
      </p:bgPr>
    </p:bg>
    <p:spTree>
      <p:nvGrpSpPr>
        <p:cNvPr id="1" name="Shape 1157"/>
        <p:cNvGrpSpPr/>
        <p:nvPr/>
      </p:nvGrpSpPr>
      <p:grpSpPr>
        <a:xfrm>
          <a:off x="0" y="0"/>
          <a:ext cx="0" cy="0"/>
          <a:chOff x="0" y="0"/>
          <a:chExt cx="0" cy="0"/>
        </a:xfrm>
      </p:grpSpPr>
      <p:sp>
        <p:nvSpPr>
          <p:cNvPr id="1158" name="Google Shape;1158;p3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59" name="Google Shape;1159;p39"/>
          <p:cNvSpPr/>
          <p:nvPr/>
        </p:nvSpPr>
        <p:spPr>
          <a:xfrm>
            <a:off x="-603974" y="4693825"/>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0" name="Google Shape;1160;p39"/>
          <p:cNvSpPr/>
          <p:nvPr/>
        </p:nvSpPr>
        <p:spPr>
          <a:xfrm>
            <a:off x="-378416" y="4997353"/>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1" name="Google Shape;1161;p39"/>
          <p:cNvSpPr/>
          <p:nvPr/>
        </p:nvSpPr>
        <p:spPr>
          <a:xfrm flipH="1">
            <a:off x="90298" y="-195943"/>
            <a:ext cx="18288000" cy="10482943"/>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2" name="Google Shape;1162;p39"/>
          <p:cNvSpPr/>
          <p:nvPr/>
        </p:nvSpPr>
        <p:spPr>
          <a:xfrm rot="-68087">
            <a:off x="378380" y="9240340"/>
            <a:ext cx="706674" cy="720177"/>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3" name="Google Shape;1163;p39"/>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64" name="Google Shape;1164;p39"/>
          <p:cNvGrpSpPr/>
          <p:nvPr/>
        </p:nvGrpSpPr>
        <p:grpSpPr>
          <a:xfrm rot="-7294832">
            <a:off x="13949573" y="8583298"/>
            <a:ext cx="10325542" cy="7151394"/>
            <a:chOff x="0" y="0"/>
            <a:chExt cx="3429000" cy="2374900"/>
          </a:xfrm>
        </p:grpSpPr>
        <p:sp>
          <p:nvSpPr>
            <p:cNvPr id="1165" name="Google Shape;1165;p3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6" name="Google Shape;1166;p3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67" name="Google Shape;1167;p39"/>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8" name="Google Shape;1168;p39"/>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9" name="Google Shape;1169;p39"/>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70" name="Google Shape;1170;p39"/>
          <p:cNvSpPr txBox="1"/>
          <p:nvPr/>
        </p:nvSpPr>
        <p:spPr>
          <a:xfrm>
            <a:off x="3385082" y="240114"/>
            <a:ext cx="12338977" cy="3199081"/>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Clr>
                <a:srgbClr val="000000"/>
              </a:buClr>
              <a:buSzPts val="4599"/>
              <a:buFont typeface="Arial"/>
              <a:buNone/>
            </a:pPr>
            <a:r>
              <a:rPr lang="en-US" sz="4599" b="0" i="0" u="none" strike="noStrike" cap="none">
                <a:solidFill>
                  <a:srgbClr val="402B2B"/>
                </a:solidFill>
                <a:latin typeface="Play"/>
                <a:ea typeface="Play"/>
                <a:cs typeface="Play"/>
                <a:sym typeface="Play"/>
              </a:rPr>
              <a:t>Il cittadino globale lavora per rendere il mondo un posto migliore rispettando la diversità e sostenendo valori comuni come l'equità e la sostenibilità.</a:t>
            </a:r>
            <a:endParaRPr sz="1400" b="0" i="0" u="none" strike="noStrike" cap="none">
              <a:solidFill>
                <a:srgbClr val="000000"/>
              </a:solidFill>
              <a:latin typeface="Arial"/>
              <a:ea typeface="Arial"/>
              <a:cs typeface="Arial"/>
              <a:sym typeface="Arial"/>
            </a:endParaRPr>
          </a:p>
        </p:txBody>
      </p:sp>
      <p:sp>
        <p:nvSpPr>
          <p:cNvPr id="1171" name="Google Shape;1171;p39"/>
          <p:cNvSpPr txBox="1"/>
          <p:nvPr/>
        </p:nvSpPr>
        <p:spPr>
          <a:xfrm>
            <a:off x="627112" y="5346379"/>
            <a:ext cx="4611612" cy="4478790"/>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Ogni persona fa parte di molti gruppi, come la famiglia, scuola o una squadra sportiva.</a:t>
            </a:r>
            <a:endParaRPr sz="1400" b="0" i="0" u="none" strike="noStrike" cap="none">
              <a:solidFill>
                <a:srgbClr val="000000"/>
              </a:solidFill>
              <a:latin typeface="Arial"/>
              <a:ea typeface="Arial"/>
              <a:cs typeface="Arial"/>
              <a:sym typeface="Arial"/>
            </a:endParaRPr>
          </a:p>
          <a:p>
            <a:pPr marL="0" marR="0" lvl="0" indent="0" algn="l" rtl="0">
              <a:lnSpc>
                <a:spcPct val="126000"/>
              </a:lnSpc>
              <a:spcBef>
                <a:spcPts val="0"/>
              </a:spcBef>
              <a:spcAft>
                <a:spcPts val="0"/>
              </a:spcAft>
              <a:buClr>
                <a:srgbClr val="000000"/>
              </a:buClr>
              <a:buSzPts val="2100"/>
              <a:buFont typeface="Arial"/>
              <a:buNone/>
            </a:pPr>
            <a:endParaRPr sz="2100" b="0" i="0" u="none" strike="noStrike" cap="none">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Questi gruppi, insieme alle organizzazioni lavorative e alle comunità, </a:t>
            </a:r>
            <a:r>
              <a:rPr lang="en-US" sz="2100" b="1" i="0" u="none" strike="noStrike" cap="none">
                <a:solidFill>
                  <a:srgbClr val="000000"/>
                </a:solidFill>
                <a:latin typeface="Atkinson Hyperlegible"/>
                <a:ea typeface="Atkinson Hyperlegible"/>
                <a:cs typeface="Atkinson Hyperlegible"/>
                <a:sym typeface="Atkinson Hyperlegible"/>
              </a:rPr>
              <a:t>costituiscono la società.</a:t>
            </a:r>
            <a:r>
              <a:rPr lang="en-US" sz="2100" b="0" i="0" u="none" strike="noStrike" cap="none">
                <a:solidFill>
                  <a:srgbClr val="000000"/>
                </a:solidFill>
                <a:latin typeface="Atkinson Hyperlegible"/>
                <a:ea typeface="Atkinson Hyperlegible"/>
                <a:cs typeface="Atkinson Hyperlegible"/>
                <a:sym typeface="Atkinson Hyperlegible"/>
              </a:rPr>
              <a:t>  Insieme, contribuiscono a plasmare elementi come l'</a:t>
            </a:r>
            <a:r>
              <a:rPr lang="en-US" sz="2100" b="1" i="0" u="none" strike="noStrike" cap="none">
                <a:solidFill>
                  <a:srgbClr val="000000"/>
                </a:solidFill>
                <a:latin typeface="Atkinson Hyperlegible"/>
                <a:ea typeface="Atkinson Hyperlegible"/>
                <a:cs typeface="Atkinson Hyperlegible"/>
                <a:sym typeface="Atkinson Hyperlegible"/>
              </a:rPr>
              <a:t>economia</a:t>
            </a:r>
            <a:r>
              <a:rPr lang="en-US" sz="2100" b="0" i="0" u="none" strike="noStrike" cap="none">
                <a:solidFill>
                  <a:srgbClr val="000000"/>
                </a:solidFill>
                <a:latin typeface="Atkinson Hyperlegible"/>
                <a:ea typeface="Atkinson Hyperlegible"/>
                <a:cs typeface="Atkinson Hyperlegible"/>
                <a:sym typeface="Atkinson Hyperlegible"/>
              </a:rPr>
              <a:t> (denaro e posti di lavoro), la </a:t>
            </a:r>
            <a:r>
              <a:rPr lang="en-US" sz="2100" b="1" i="0" u="none" strike="noStrike" cap="none">
                <a:solidFill>
                  <a:srgbClr val="000000"/>
                </a:solidFill>
                <a:latin typeface="Atkinson Hyperlegible"/>
                <a:ea typeface="Atkinson Hyperlegible"/>
                <a:cs typeface="Atkinson Hyperlegible"/>
                <a:sym typeface="Atkinson Hyperlegible"/>
              </a:rPr>
              <a:t>cultura</a:t>
            </a:r>
            <a:r>
              <a:rPr lang="en-US" sz="2100" b="0" i="0" u="none" strike="noStrike" cap="none">
                <a:solidFill>
                  <a:srgbClr val="000000"/>
                </a:solidFill>
                <a:latin typeface="Atkinson Hyperlegible"/>
                <a:ea typeface="Atkinson Hyperlegible"/>
                <a:cs typeface="Atkinson Hyperlegible"/>
                <a:sym typeface="Atkinson Hyperlegible"/>
              </a:rPr>
              <a:t> (tradizioni, credenze) e </a:t>
            </a:r>
            <a:r>
              <a:rPr lang="en-US" sz="2100" b="1" i="0" u="none" strike="noStrike" cap="none">
                <a:solidFill>
                  <a:srgbClr val="000000"/>
                </a:solidFill>
                <a:latin typeface="Atkinson Hyperlegible"/>
                <a:ea typeface="Atkinson Hyperlegible"/>
                <a:cs typeface="Atkinson Hyperlegible"/>
                <a:sym typeface="Atkinson Hyperlegible"/>
              </a:rPr>
              <a:t>stili di vita.</a:t>
            </a:r>
            <a:endParaRPr sz="2100" b="1" i="0" u="none" strike="noStrike" cap="none">
              <a:solidFill>
                <a:srgbClr val="000000"/>
              </a:solidFill>
              <a:latin typeface="Atkinson Hyperlegible"/>
              <a:ea typeface="Atkinson Hyperlegible"/>
              <a:cs typeface="Atkinson Hyperlegible"/>
              <a:sym typeface="Atkinson Hyperlegible"/>
            </a:endParaRPr>
          </a:p>
        </p:txBody>
      </p:sp>
      <p:sp>
        <p:nvSpPr>
          <p:cNvPr id="1172" name="Google Shape;1172;p39"/>
          <p:cNvSpPr txBox="1"/>
          <p:nvPr/>
        </p:nvSpPr>
        <p:spPr>
          <a:xfrm>
            <a:off x="5599388" y="4271079"/>
            <a:ext cx="2916000" cy="5210700"/>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Ogni persona deve essere trattata con rispetto, la sua libertà deve essere protetta e deve godere di pari diritti.</a:t>
            </a:r>
            <a:endParaRPr sz="2100" b="0" i="0" u="none" strike="noStrike" cap="none">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 Queste regole sono contenute nel </a:t>
            </a:r>
            <a:r>
              <a:rPr lang="en-US" sz="2100" b="1" i="0" u="none" strike="noStrike" cap="none">
                <a:solidFill>
                  <a:srgbClr val="000000"/>
                </a:solidFill>
                <a:latin typeface="Atkinson Hyperlegible"/>
                <a:ea typeface="Atkinson Hyperlegible"/>
                <a:cs typeface="Atkinson Hyperlegible"/>
                <a:sym typeface="Atkinson Hyperlegible"/>
              </a:rPr>
              <a:t>Trattato sull'Unione europea</a:t>
            </a:r>
            <a:r>
              <a:rPr lang="en-US" sz="2100" b="0" i="0" u="none" strike="noStrike" cap="none">
                <a:solidFill>
                  <a:srgbClr val="000000"/>
                </a:solidFill>
                <a:latin typeface="Atkinson Hyperlegible"/>
                <a:ea typeface="Atkinson Hyperlegible"/>
                <a:cs typeface="Atkinson Hyperlegible"/>
                <a:sym typeface="Atkinson Hyperlegible"/>
              </a:rPr>
              <a:t> e nella </a:t>
            </a:r>
            <a:r>
              <a:rPr lang="en-US" sz="2100" b="1" i="0" u="none" strike="noStrike" cap="none">
                <a:solidFill>
                  <a:srgbClr val="000000"/>
                </a:solidFill>
                <a:latin typeface="Atkinson Hyperlegible"/>
                <a:ea typeface="Atkinson Hyperlegible"/>
                <a:cs typeface="Atkinson Hyperlegible"/>
                <a:sym typeface="Atkinson Hyperlegible"/>
              </a:rPr>
              <a:t>Carta dei diritti fondamentali</a:t>
            </a:r>
            <a:r>
              <a:rPr lang="en-US" sz="2100" b="0" i="0" u="none" strike="noStrike" cap="none">
                <a:solidFill>
                  <a:srgbClr val="000000"/>
                </a:solidFill>
                <a:latin typeface="Atkinson Hyperlegible"/>
                <a:ea typeface="Atkinson Hyperlegible"/>
                <a:cs typeface="Atkinson Hyperlegible"/>
                <a:sym typeface="Atkinson Hyperlegible"/>
              </a:rPr>
              <a:t>, che tutti i Paesi si impegnano a rispettare.</a:t>
            </a:r>
            <a:endParaRPr sz="2100" b="0" i="0" u="none" strike="noStrike" cap="none">
              <a:solidFill>
                <a:srgbClr val="000000"/>
              </a:solidFill>
              <a:latin typeface="Atkinson Hyperlegible"/>
              <a:ea typeface="Atkinson Hyperlegible"/>
              <a:cs typeface="Atkinson Hyperlegible"/>
              <a:sym typeface="Atkinson Hyperlegible"/>
            </a:endParaRPr>
          </a:p>
        </p:txBody>
      </p:sp>
      <p:sp>
        <p:nvSpPr>
          <p:cNvPr id="1173" name="Google Shape;1173;p39"/>
          <p:cNvSpPr txBox="1"/>
          <p:nvPr/>
        </p:nvSpPr>
        <p:spPr>
          <a:xfrm>
            <a:off x="9082038" y="4889552"/>
            <a:ext cx="4522046" cy="4885953"/>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Per essere un buon cittadino globale, è </a:t>
            </a:r>
            <a:r>
              <a:rPr lang="en-US" sz="2100" b="1" i="0" u="none" strike="noStrike" cap="none">
                <a:solidFill>
                  <a:srgbClr val="000000"/>
                </a:solidFill>
                <a:latin typeface="Atkinson Hyperlegible"/>
                <a:ea typeface="Atkinson Hyperlegible"/>
                <a:cs typeface="Atkinson Hyperlegible"/>
                <a:sym typeface="Atkinson Hyperlegible"/>
              </a:rPr>
              <a:t>necessario capire cosa sta accadendo oggi nel mondo e perché è importante</a:t>
            </a:r>
            <a:r>
              <a:rPr lang="en-US" sz="2100" b="0" i="0" u="none" strike="noStrike" cap="none">
                <a:solidFill>
                  <a:srgbClr val="000000"/>
                </a:solidFill>
                <a:latin typeface="Atkinson Hyperlegible"/>
                <a:ea typeface="Atkinson Hyperlegible"/>
                <a:cs typeface="Atkinson Hyperlegible"/>
                <a:sym typeface="Atkinson Hyperlegible"/>
              </a:rPr>
              <a:t>. I cambiamenti climatici, le guerre e le proteste riguardano tutti. </a:t>
            </a:r>
            <a:endParaRPr sz="1400" b="0" i="0" u="none" strike="noStrike" cap="none">
              <a:solidFill>
                <a:srgbClr val="000000"/>
              </a:solidFill>
              <a:latin typeface="Arial"/>
              <a:ea typeface="Arial"/>
              <a:cs typeface="Arial"/>
              <a:sym typeface="Arial"/>
            </a:endParaRPr>
          </a:p>
          <a:p>
            <a:pPr marL="0" marR="0" lvl="0" indent="0" algn="l" rtl="0">
              <a:lnSpc>
                <a:spcPct val="126000"/>
              </a:lnSpc>
              <a:spcBef>
                <a:spcPts val="0"/>
              </a:spcBef>
              <a:spcAft>
                <a:spcPts val="0"/>
              </a:spcAft>
              <a:buClr>
                <a:srgbClr val="000000"/>
              </a:buClr>
              <a:buSzPts val="2100"/>
              <a:buFont typeface="Arial"/>
              <a:buNone/>
            </a:pPr>
            <a:endParaRPr sz="2100" b="0" i="0" u="none" strike="noStrike" cap="none">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È importante </a:t>
            </a:r>
            <a:r>
              <a:rPr lang="en-US" sz="2100" b="1" i="0" u="none" strike="noStrike" cap="none">
                <a:solidFill>
                  <a:srgbClr val="000000"/>
                </a:solidFill>
                <a:latin typeface="Atkinson Hyperlegible"/>
                <a:ea typeface="Atkinson Hyperlegible"/>
                <a:cs typeface="Atkinson Hyperlegible"/>
                <a:sym typeface="Atkinson Hyperlegible"/>
              </a:rPr>
              <a:t>imparare dalla storia</a:t>
            </a:r>
            <a:r>
              <a:rPr lang="en-US" sz="2100" b="0" i="0" u="none" strike="noStrike" cap="none">
                <a:solidFill>
                  <a:srgbClr val="000000"/>
                </a:solidFill>
                <a:latin typeface="Atkinson Hyperlegible"/>
                <a:ea typeface="Atkinson Hyperlegible"/>
                <a:cs typeface="Atkinson Hyperlegible"/>
                <a:sym typeface="Atkinson Hyperlegible"/>
              </a:rPr>
              <a:t>, ad esempio da come eventi come la Seconda Guerra Mondiale o la caduta del Muro di Berlino hanno cambiato l'Europa e il mondo.</a:t>
            </a:r>
            <a:endParaRPr sz="2100" b="0" i="0" u="none" strike="noStrike" cap="none">
              <a:solidFill>
                <a:srgbClr val="000000"/>
              </a:solidFill>
              <a:latin typeface="Atkinson Hyperlegible"/>
              <a:ea typeface="Atkinson Hyperlegible"/>
              <a:cs typeface="Atkinson Hyperlegible"/>
              <a:sym typeface="Atkinson Hyperlegible"/>
            </a:endParaRPr>
          </a:p>
        </p:txBody>
      </p:sp>
      <p:sp>
        <p:nvSpPr>
          <p:cNvPr id="1174" name="Google Shape;1174;p39"/>
          <p:cNvSpPr txBox="1"/>
          <p:nvPr/>
        </p:nvSpPr>
        <p:spPr>
          <a:xfrm>
            <a:off x="14123630" y="3287705"/>
            <a:ext cx="3332705" cy="4326762"/>
          </a:xfrm>
          <a:prstGeom prst="rect">
            <a:avLst/>
          </a:prstGeom>
          <a:noFill/>
          <a:ln>
            <a:noFill/>
          </a:ln>
        </p:spPr>
        <p:txBody>
          <a:bodyPr spcFirstLastPara="1" wrap="square" lIns="0" tIns="0" rIns="0" bIns="0" anchor="t" anchorCtr="0">
            <a:spAutoFit/>
          </a:bodyPr>
          <a:lstStyle/>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Un cittadino globale comprende che le </a:t>
            </a:r>
            <a:r>
              <a:rPr lang="en-US" sz="2100" b="1" i="0" u="none" strike="noStrike" cap="none">
                <a:solidFill>
                  <a:srgbClr val="000000"/>
                </a:solidFill>
                <a:latin typeface="Atkinson Hyperlegible"/>
                <a:ea typeface="Atkinson Hyperlegible"/>
                <a:cs typeface="Atkinson Hyperlegible"/>
                <a:sym typeface="Atkinson Hyperlegible"/>
              </a:rPr>
              <a:t>persone hanno lingue, tradizioni e modi di vita diversi</a:t>
            </a:r>
            <a:r>
              <a:rPr lang="en-US" sz="2100" b="0" i="0" u="none" strike="noStrike" cap="none">
                <a:solidFill>
                  <a:srgbClr val="000000"/>
                </a:solidFill>
                <a:latin typeface="Atkinson Hyperlegible"/>
                <a:ea typeface="Atkinson Hyperlegible"/>
                <a:cs typeface="Atkinson Hyperlegible"/>
                <a:sym typeface="Atkinson Hyperlegible"/>
              </a:rPr>
              <a:t> e che queste differenze rendono il mondo più interessante e connesso. </a:t>
            </a:r>
            <a:endParaRPr sz="1400" b="0" i="0" u="none" strike="noStrike" cap="none">
              <a:solidFill>
                <a:srgbClr val="000000"/>
              </a:solidFill>
              <a:latin typeface="Arial"/>
              <a:ea typeface="Arial"/>
              <a:cs typeface="Arial"/>
              <a:sym typeface="Arial"/>
            </a:endParaRPr>
          </a:p>
          <a:p>
            <a:pPr marL="0" marR="0" lvl="0" indent="0" algn="l" rtl="0">
              <a:lnSpc>
                <a:spcPct val="126000"/>
              </a:lnSpc>
              <a:spcBef>
                <a:spcPts val="0"/>
              </a:spcBef>
              <a:spcAft>
                <a:spcPts val="0"/>
              </a:spcAft>
              <a:buClr>
                <a:srgbClr val="000000"/>
              </a:buClr>
              <a:buSzPts val="2100"/>
              <a:buFont typeface="Arial"/>
              <a:buNone/>
            </a:pPr>
            <a:endParaRPr sz="2100" b="0" i="0" u="none" strike="noStrike" cap="none">
              <a:solidFill>
                <a:srgbClr val="000000"/>
              </a:solidFill>
              <a:latin typeface="Atkinson Hyperlegible"/>
              <a:ea typeface="Atkinson Hyperlegible"/>
              <a:cs typeface="Atkinson Hyperlegible"/>
              <a:sym typeface="Atkinson Hyperlegible"/>
            </a:endParaRPr>
          </a:p>
          <a:p>
            <a:pPr marL="0" marR="0" lvl="0" indent="0" algn="l" rtl="0">
              <a:lnSpc>
                <a:spcPct val="126000"/>
              </a:lnSpc>
              <a:spcBef>
                <a:spcPts val="0"/>
              </a:spcBef>
              <a:spcAft>
                <a:spcPts val="0"/>
              </a:spcAft>
              <a:buClr>
                <a:srgbClr val="000000"/>
              </a:buClr>
              <a:buSzPts val="2100"/>
              <a:buFont typeface="Arial"/>
              <a:buNone/>
            </a:pPr>
            <a:r>
              <a:rPr lang="en-US" sz="2100" b="0" i="0" u="none" strike="noStrike" cap="none">
                <a:solidFill>
                  <a:srgbClr val="000000"/>
                </a:solidFill>
                <a:latin typeface="Atkinson Hyperlegible"/>
                <a:ea typeface="Atkinson Hyperlegible"/>
                <a:cs typeface="Atkinson Hyperlegible"/>
                <a:sym typeface="Atkinson Hyperlegible"/>
              </a:rPr>
              <a:t>Allo stesso tempo, </a:t>
            </a:r>
            <a:r>
              <a:rPr lang="en-US" sz="2100" b="1" i="0" u="none" strike="noStrike" cap="none">
                <a:solidFill>
                  <a:srgbClr val="000000"/>
                </a:solidFill>
                <a:latin typeface="Atkinson Hyperlegible"/>
                <a:ea typeface="Atkinson Hyperlegible"/>
                <a:cs typeface="Atkinson Hyperlegible"/>
                <a:sym typeface="Atkinson Hyperlegible"/>
              </a:rPr>
              <a:t>persone di diversa provenienza condividono valori comuni, come il rispetto reciproco e la collaborazione.</a:t>
            </a:r>
            <a:endParaRPr sz="2100" b="1" i="0" u="none" strike="noStrike" cap="none">
              <a:solidFill>
                <a:srgbClr val="000000"/>
              </a:solidFill>
              <a:latin typeface="Atkinson Hyperlegible"/>
              <a:ea typeface="Atkinson Hyperlegible"/>
              <a:cs typeface="Atkinson Hyperlegible"/>
              <a:sym typeface="Atkinson Hyperlegible"/>
            </a:endParaRPr>
          </a:p>
        </p:txBody>
      </p:sp>
      <p:sp>
        <p:nvSpPr>
          <p:cNvPr id="1175" name="Google Shape;1175;p39"/>
          <p:cNvSpPr/>
          <p:nvPr/>
        </p:nvSpPr>
        <p:spPr>
          <a:xfrm>
            <a:off x="1575515" y="4078174"/>
            <a:ext cx="2915926" cy="1106130"/>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6" name="Google Shape;1176;p39"/>
          <p:cNvSpPr txBox="1"/>
          <p:nvPr/>
        </p:nvSpPr>
        <p:spPr>
          <a:xfrm>
            <a:off x="1654101" y="4135953"/>
            <a:ext cx="2767800" cy="7389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600"/>
              <a:buFont typeface="Arial"/>
              <a:buNone/>
            </a:pPr>
            <a:r>
              <a:rPr lang="en-US" sz="2000" b="1" i="0" u="none" strike="noStrike" cap="none">
                <a:solidFill>
                  <a:srgbClr val="FFFBF2"/>
                </a:solidFill>
                <a:latin typeface="Ultra"/>
                <a:ea typeface="Ultra"/>
                <a:cs typeface="Ultra"/>
                <a:sym typeface="Ultra"/>
              </a:rPr>
              <a:t>Persone, Gruppi e Società</a:t>
            </a:r>
            <a:endParaRPr sz="2000" b="0" i="0" u="none" strike="noStrike" cap="none">
              <a:solidFill>
                <a:srgbClr val="000000"/>
              </a:solidFill>
              <a:latin typeface="Arial"/>
              <a:ea typeface="Arial"/>
              <a:cs typeface="Arial"/>
              <a:sym typeface="Arial"/>
            </a:endParaRPr>
          </a:p>
        </p:txBody>
      </p:sp>
      <p:sp>
        <p:nvSpPr>
          <p:cNvPr id="1177" name="Google Shape;1177;p39"/>
          <p:cNvSpPr/>
          <p:nvPr/>
        </p:nvSpPr>
        <p:spPr>
          <a:xfrm>
            <a:off x="5505347" y="3308910"/>
            <a:ext cx="3086151" cy="895986"/>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8" name="Google Shape;1178;p39"/>
          <p:cNvSpPr txBox="1"/>
          <p:nvPr/>
        </p:nvSpPr>
        <p:spPr>
          <a:xfrm>
            <a:off x="5531282" y="3528535"/>
            <a:ext cx="3086100" cy="307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600"/>
              <a:buFont typeface="Arial"/>
              <a:buNone/>
            </a:pPr>
            <a:r>
              <a:rPr lang="en-US" sz="2000" b="1" i="0" u="none" strike="noStrike" cap="none">
                <a:solidFill>
                  <a:srgbClr val="FFFBF2"/>
                </a:solidFill>
                <a:latin typeface="Ultra"/>
                <a:ea typeface="Ultra"/>
                <a:cs typeface="Ultra"/>
                <a:sym typeface="Ultra"/>
              </a:rPr>
              <a:t>Valori Europei</a:t>
            </a:r>
            <a:endParaRPr sz="2000" b="1" i="0" u="none" strike="noStrike" cap="none">
              <a:solidFill>
                <a:srgbClr val="FFFBF2"/>
              </a:solidFill>
              <a:latin typeface="Ultra"/>
              <a:ea typeface="Ultra"/>
              <a:cs typeface="Ultra"/>
              <a:sym typeface="Ultra"/>
            </a:endParaRPr>
          </a:p>
        </p:txBody>
      </p:sp>
      <p:sp>
        <p:nvSpPr>
          <p:cNvPr id="1179" name="Google Shape;1179;p39"/>
          <p:cNvSpPr/>
          <p:nvPr/>
        </p:nvSpPr>
        <p:spPr>
          <a:xfrm>
            <a:off x="9623451" y="3691433"/>
            <a:ext cx="3086151" cy="1155606"/>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0" name="Google Shape;1180;p39"/>
          <p:cNvSpPr txBox="1"/>
          <p:nvPr/>
        </p:nvSpPr>
        <p:spPr>
          <a:xfrm>
            <a:off x="9782554" y="3794930"/>
            <a:ext cx="2767800" cy="7389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600"/>
              <a:buFont typeface="Arial"/>
              <a:buNone/>
            </a:pPr>
            <a:r>
              <a:rPr lang="en-US" sz="2000" b="1" i="0" u="none" strike="noStrike" cap="none">
                <a:solidFill>
                  <a:srgbClr val="FFFBF2"/>
                </a:solidFill>
                <a:latin typeface="Ultra"/>
                <a:ea typeface="Ultra"/>
                <a:cs typeface="Ultra"/>
                <a:sym typeface="Ultra"/>
              </a:rPr>
              <a:t>Storia ed eventi mondiali</a:t>
            </a:r>
            <a:endParaRPr sz="2000" b="1" i="0" u="none" strike="noStrike" cap="none">
              <a:solidFill>
                <a:srgbClr val="FFFBF2"/>
              </a:solidFill>
              <a:latin typeface="Ultra"/>
              <a:ea typeface="Ultra"/>
              <a:cs typeface="Ultra"/>
              <a:sym typeface="Ultra"/>
            </a:endParaRPr>
          </a:p>
        </p:txBody>
      </p:sp>
      <p:sp>
        <p:nvSpPr>
          <p:cNvPr id="1181" name="Google Shape;1181;p39"/>
          <p:cNvSpPr/>
          <p:nvPr/>
        </p:nvSpPr>
        <p:spPr>
          <a:xfrm>
            <a:off x="14163583" y="1713574"/>
            <a:ext cx="3086151" cy="1413004"/>
          </a:xfrm>
          <a:prstGeom prst="roundRect">
            <a:avLst>
              <a:gd name="adj" fmla="val 16667"/>
            </a:avLst>
          </a:prstGeom>
          <a:solidFill>
            <a:srgbClr val="7538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2" name="Google Shape;1182;p39"/>
          <p:cNvSpPr txBox="1"/>
          <p:nvPr/>
        </p:nvSpPr>
        <p:spPr>
          <a:xfrm>
            <a:off x="14221330" y="1705920"/>
            <a:ext cx="2767800" cy="1169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600"/>
              <a:buFont typeface="Arial"/>
              <a:buNone/>
            </a:pPr>
            <a:r>
              <a:rPr lang="en-US" sz="2000" b="1" i="0" u="none" strike="noStrike" cap="none">
                <a:solidFill>
                  <a:srgbClr val="FFFBF2"/>
                </a:solidFill>
                <a:latin typeface="Ultra"/>
                <a:ea typeface="Ultra"/>
                <a:cs typeface="Ultra"/>
                <a:sym typeface="Ultra"/>
              </a:rPr>
              <a:t>Diversità ed identità culturale</a:t>
            </a:r>
            <a:endParaRPr sz="2000" b="1" i="0" u="none" strike="noStrike" cap="none">
              <a:solidFill>
                <a:srgbClr val="FFFBF2"/>
              </a:solidFill>
              <a:latin typeface="Ultra"/>
              <a:ea typeface="Ultra"/>
              <a:cs typeface="Ultra"/>
              <a:sym typeface="Ultra"/>
            </a:endParaRPr>
          </a:p>
        </p:txBody>
      </p:sp>
      <p:cxnSp>
        <p:nvCxnSpPr>
          <p:cNvPr id="1183" name="Google Shape;1183;p39"/>
          <p:cNvCxnSpPr>
            <a:stCxn id="1175" idx="3"/>
          </p:cNvCxnSpPr>
          <p:nvPr/>
        </p:nvCxnSpPr>
        <p:spPr>
          <a:xfrm rot="10800000" flipH="1">
            <a:off x="4491441" y="3832339"/>
            <a:ext cx="958800" cy="798900"/>
          </a:xfrm>
          <a:prstGeom prst="straightConnector1">
            <a:avLst/>
          </a:prstGeom>
          <a:noFill/>
          <a:ln w="57150" cap="flat" cmpd="sng">
            <a:solidFill>
              <a:srgbClr val="BD4B48"/>
            </a:solidFill>
            <a:prstDash val="dash"/>
            <a:round/>
            <a:headEnd type="none" w="sm" len="sm"/>
            <a:tailEnd type="none" w="sm" len="sm"/>
          </a:ln>
        </p:spPr>
      </p:cxnSp>
      <p:cxnSp>
        <p:nvCxnSpPr>
          <p:cNvPr id="1184" name="Google Shape;1184;p39"/>
          <p:cNvCxnSpPr/>
          <p:nvPr/>
        </p:nvCxnSpPr>
        <p:spPr>
          <a:xfrm rot="10800000">
            <a:off x="8664550" y="3832192"/>
            <a:ext cx="958901" cy="492342"/>
          </a:xfrm>
          <a:prstGeom prst="straightConnector1">
            <a:avLst/>
          </a:prstGeom>
          <a:noFill/>
          <a:ln w="60325" cap="flat" cmpd="sng">
            <a:solidFill>
              <a:srgbClr val="BD4B48"/>
            </a:solidFill>
            <a:prstDash val="dash"/>
            <a:round/>
            <a:headEnd type="none" w="sm" len="sm"/>
            <a:tailEnd type="none" w="sm" len="sm"/>
          </a:ln>
        </p:spPr>
      </p:cxnSp>
      <p:cxnSp>
        <p:nvCxnSpPr>
          <p:cNvPr id="1185" name="Google Shape;1185;p39"/>
          <p:cNvCxnSpPr>
            <a:endCxn id="1181" idx="1"/>
          </p:cNvCxnSpPr>
          <p:nvPr/>
        </p:nvCxnSpPr>
        <p:spPr>
          <a:xfrm rot="10800000" flipH="1">
            <a:off x="12709483" y="2420076"/>
            <a:ext cx="1454100" cy="1851000"/>
          </a:xfrm>
          <a:prstGeom prst="straightConnector1">
            <a:avLst/>
          </a:prstGeom>
          <a:noFill/>
          <a:ln w="60325" cap="flat" cmpd="sng">
            <a:solidFill>
              <a:srgbClr val="974806"/>
            </a:solidFill>
            <a:prstDash val="dash"/>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sp>
        <p:nvSpPr>
          <p:cNvPr id="1191" name="Google Shape;1191;p4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2" name="Google Shape;1192;p40"/>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3" name="Google Shape;1193;p40"/>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4" name="Google Shape;1194;p40"/>
          <p:cNvSpPr/>
          <p:nvPr/>
        </p:nvSpPr>
        <p:spPr>
          <a:xfrm flipH="1">
            <a:off x="0" y="-250481"/>
            <a:ext cx="18288000" cy="1053748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5" name="Google Shape;1195;p40"/>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96" name="Google Shape;1196;p40"/>
          <p:cNvGrpSpPr/>
          <p:nvPr/>
        </p:nvGrpSpPr>
        <p:grpSpPr>
          <a:xfrm rot="-7294832">
            <a:off x="13949573" y="8583298"/>
            <a:ext cx="10325542" cy="7151394"/>
            <a:chOff x="0" y="0"/>
            <a:chExt cx="3429000" cy="2374900"/>
          </a:xfrm>
        </p:grpSpPr>
        <p:sp>
          <p:nvSpPr>
            <p:cNvPr id="1197" name="Google Shape;1197;p4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8" name="Google Shape;1198;p4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99" name="Google Shape;1199;p40"/>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0" name="Google Shape;1200;p40"/>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1" name="Google Shape;1201;p40"/>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2" name="Google Shape;1202;p40"/>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03" name="Google Shape;1203;p40"/>
          <p:cNvGrpSpPr/>
          <p:nvPr/>
        </p:nvGrpSpPr>
        <p:grpSpPr>
          <a:xfrm rot="-746325">
            <a:off x="1338153" y="3833855"/>
            <a:ext cx="3536820" cy="4107937"/>
            <a:chOff x="0" y="0"/>
            <a:chExt cx="5466080" cy="6348730"/>
          </a:xfrm>
        </p:grpSpPr>
        <p:sp>
          <p:nvSpPr>
            <p:cNvPr id="1204" name="Google Shape;1204;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5" name="Google Shape;1205;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6" name="Google Shape;1206;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7" name="Google Shape;1207;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08" name="Google Shape;1208;p40"/>
          <p:cNvSpPr txBox="1"/>
          <p:nvPr/>
        </p:nvSpPr>
        <p:spPr>
          <a:xfrm>
            <a:off x="3971530" y="197888"/>
            <a:ext cx="12161099" cy="159954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Clr>
                <a:srgbClr val="000000"/>
              </a:buClr>
              <a:buSzPts val="4599"/>
              <a:buFont typeface="Arial"/>
              <a:buNone/>
            </a:pPr>
            <a:r>
              <a:rPr lang="en-US" sz="4599" b="0" i="0" u="none" strike="noStrike" cap="none">
                <a:solidFill>
                  <a:srgbClr val="402B2B"/>
                </a:solidFill>
                <a:latin typeface="Play"/>
                <a:ea typeface="Play"/>
                <a:cs typeface="Play"/>
                <a:sym typeface="Play"/>
              </a:rPr>
              <a:t>L'Europa è costruita su alcuni importanti valori condivisi su cui tutti concordano</a:t>
            </a:r>
            <a:endParaRPr sz="4599" b="0" i="0" u="none" strike="noStrike" cap="none">
              <a:solidFill>
                <a:srgbClr val="402B2B"/>
              </a:solidFill>
              <a:latin typeface="Play"/>
              <a:ea typeface="Play"/>
              <a:cs typeface="Play"/>
              <a:sym typeface="Play"/>
            </a:endParaRPr>
          </a:p>
        </p:txBody>
      </p:sp>
      <p:sp>
        <p:nvSpPr>
          <p:cNvPr id="1209" name="Google Shape;1209;p40"/>
          <p:cNvSpPr txBox="1"/>
          <p:nvPr/>
        </p:nvSpPr>
        <p:spPr>
          <a:xfrm rot="-794375">
            <a:off x="1446653" y="4235047"/>
            <a:ext cx="3114373" cy="243579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300"/>
              <a:buFont typeface="Arial"/>
              <a:buNone/>
            </a:pPr>
            <a:r>
              <a:rPr lang="en-US" sz="2300" b="1" i="0" u="none" strike="noStrike" cap="none">
                <a:solidFill>
                  <a:srgbClr val="000000"/>
                </a:solidFill>
                <a:latin typeface="Arial"/>
                <a:ea typeface="Arial"/>
                <a:cs typeface="Arial"/>
                <a:sym typeface="Arial"/>
              </a:rPr>
              <a:t>Ogni persona merita di essere trattata con rispetto e deve vedere tutelati i propri bisogni e diritti fondamentali.</a:t>
            </a:r>
            <a:endParaRPr sz="1400" b="0" i="0" u="none" strike="noStrike" cap="none">
              <a:solidFill>
                <a:srgbClr val="000000"/>
              </a:solidFill>
              <a:latin typeface="Arial"/>
              <a:ea typeface="Arial"/>
              <a:cs typeface="Arial"/>
              <a:sym typeface="Arial"/>
            </a:endParaRPr>
          </a:p>
        </p:txBody>
      </p:sp>
      <p:sp>
        <p:nvSpPr>
          <p:cNvPr id="1210" name="Google Shape;1210;p40"/>
          <p:cNvSpPr txBox="1"/>
          <p:nvPr/>
        </p:nvSpPr>
        <p:spPr>
          <a:xfrm rot="-776081">
            <a:off x="1894355" y="7051767"/>
            <a:ext cx="3160290" cy="738731"/>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000" b="0" i="0" u="none" strike="noStrike" cap="none">
                <a:solidFill>
                  <a:srgbClr val="000000"/>
                </a:solidFill>
                <a:latin typeface="Arial"/>
                <a:ea typeface="Arial"/>
                <a:cs typeface="Arial"/>
                <a:sym typeface="Arial"/>
              </a:rPr>
              <a:t>Rispetto della dignità umana</a:t>
            </a:r>
            <a:endParaRPr sz="2000" b="0" i="0" u="none" strike="noStrike" cap="none">
              <a:solidFill>
                <a:srgbClr val="000000"/>
              </a:solidFill>
              <a:latin typeface="Arial"/>
              <a:ea typeface="Arial"/>
              <a:cs typeface="Arial"/>
              <a:sym typeface="Arial"/>
            </a:endParaRPr>
          </a:p>
        </p:txBody>
      </p:sp>
      <p:sp>
        <p:nvSpPr>
          <p:cNvPr id="1211" name="Google Shape;1211;p40"/>
          <p:cNvSpPr/>
          <p:nvPr/>
        </p:nvSpPr>
        <p:spPr>
          <a:xfrm rot="-68087">
            <a:off x="1053258" y="414449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12" name="Google Shape;1212;p40"/>
          <p:cNvGrpSpPr/>
          <p:nvPr/>
        </p:nvGrpSpPr>
        <p:grpSpPr>
          <a:xfrm rot="111034">
            <a:off x="4930194" y="1966758"/>
            <a:ext cx="3536820" cy="4107937"/>
            <a:chOff x="0" y="0"/>
            <a:chExt cx="5466080" cy="6348730"/>
          </a:xfrm>
        </p:grpSpPr>
        <p:sp>
          <p:nvSpPr>
            <p:cNvPr id="1213" name="Google Shape;1213;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4" name="Google Shape;1214;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5" name="Google Shape;1215;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6" name="Google Shape;1216;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17" name="Google Shape;1217;p40"/>
          <p:cNvSpPr txBox="1"/>
          <p:nvPr/>
        </p:nvSpPr>
        <p:spPr>
          <a:xfrm rot="142804">
            <a:off x="5157223" y="2136284"/>
            <a:ext cx="2957817" cy="295170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Le persone hanno il diritto di fare le proprie scelte, come ad esempio dove vivere, in cosa credere e cosa dire, a patto che non danneggino gli altri.</a:t>
            </a:r>
            <a:endParaRPr sz="1400" b="0" i="0" u="none" strike="noStrike" cap="none">
              <a:solidFill>
                <a:srgbClr val="000000"/>
              </a:solidFill>
              <a:latin typeface="Arial"/>
              <a:ea typeface="Arial"/>
              <a:cs typeface="Arial"/>
              <a:sym typeface="Arial"/>
            </a:endParaRPr>
          </a:p>
        </p:txBody>
      </p:sp>
      <p:sp>
        <p:nvSpPr>
          <p:cNvPr id="1218" name="Google Shape;1218;p40"/>
          <p:cNvSpPr txBox="1"/>
          <p:nvPr/>
        </p:nvSpPr>
        <p:spPr>
          <a:xfrm rot="124707">
            <a:off x="4799416" y="5404732"/>
            <a:ext cx="3667659"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LIBERTA’</a:t>
            </a:r>
            <a:endParaRPr sz="1400" b="0" i="0" u="none" strike="noStrike" cap="none">
              <a:solidFill>
                <a:srgbClr val="000000"/>
              </a:solidFill>
              <a:latin typeface="Arial"/>
              <a:ea typeface="Arial"/>
              <a:cs typeface="Arial"/>
              <a:sym typeface="Arial"/>
            </a:endParaRPr>
          </a:p>
        </p:txBody>
      </p:sp>
      <p:sp>
        <p:nvSpPr>
          <p:cNvPr id="1219" name="Google Shape;1219;p40"/>
          <p:cNvSpPr/>
          <p:nvPr/>
        </p:nvSpPr>
        <p:spPr>
          <a:xfrm rot="-68087">
            <a:off x="6622256" y="1805453"/>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20" name="Google Shape;1220;p40"/>
          <p:cNvGrpSpPr/>
          <p:nvPr/>
        </p:nvGrpSpPr>
        <p:grpSpPr>
          <a:xfrm rot="-183217">
            <a:off x="6101202" y="5944262"/>
            <a:ext cx="3536820" cy="4107937"/>
            <a:chOff x="0" y="0"/>
            <a:chExt cx="5466080" cy="6348730"/>
          </a:xfrm>
        </p:grpSpPr>
        <p:sp>
          <p:nvSpPr>
            <p:cNvPr id="1221" name="Google Shape;1221;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2" name="Google Shape;1222;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3" name="Google Shape;1223;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4" name="Google Shape;1224;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25" name="Google Shape;1225;p40"/>
          <p:cNvSpPr txBox="1"/>
          <p:nvPr/>
        </p:nvSpPr>
        <p:spPr>
          <a:xfrm rot="-172858">
            <a:off x="6497421" y="6189710"/>
            <a:ext cx="2727748" cy="246281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200"/>
              <a:buFont typeface="Arial"/>
              <a:buNone/>
            </a:pPr>
            <a:r>
              <a:rPr lang="en-US" sz="2000" b="1" i="0" u="none" strike="noStrike" cap="none">
                <a:solidFill>
                  <a:srgbClr val="402B2B"/>
                </a:solidFill>
                <a:latin typeface="Arial"/>
                <a:ea typeface="Arial"/>
                <a:cs typeface="Arial"/>
                <a:sym typeface="Arial"/>
              </a:rPr>
              <a:t>In Europa, i cittadini possono votare e avere voce in capitolo sulla gestione del Paese. I leader sono scelti dal popolo.</a:t>
            </a:r>
            <a:endParaRPr sz="1200" b="0" i="0" u="none" strike="noStrike" cap="none">
              <a:solidFill>
                <a:srgbClr val="000000"/>
              </a:solidFill>
              <a:latin typeface="Arial"/>
              <a:ea typeface="Arial"/>
              <a:cs typeface="Arial"/>
              <a:sym typeface="Arial"/>
            </a:endParaRPr>
          </a:p>
        </p:txBody>
      </p:sp>
      <p:sp>
        <p:nvSpPr>
          <p:cNvPr id="1226" name="Google Shape;1226;p40"/>
          <p:cNvSpPr txBox="1"/>
          <p:nvPr/>
        </p:nvSpPr>
        <p:spPr>
          <a:xfrm rot="-218076">
            <a:off x="6821418" y="9302737"/>
            <a:ext cx="2224326"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DEMOCRAZIA</a:t>
            </a:r>
            <a:endParaRPr sz="1400" b="0" i="0" u="none" strike="noStrike" cap="none">
              <a:solidFill>
                <a:srgbClr val="000000"/>
              </a:solidFill>
              <a:latin typeface="Arial"/>
              <a:ea typeface="Arial"/>
              <a:cs typeface="Arial"/>
              <a:sym typeface="Arial"/>
            </a:endParaRPr>
          </a:p>
        </p:txBody>
      </p:sp>
      <p:grpSp>
        <p:nvGrpSpPr>
          <p:cNvPr id="1227" name="Google Shape;1227;p40"/>
          <p:cNvGrpSpPr/>
          <p:nvPr/>
        </p:nvGrpSpPr>
        <p:grpSpPr>
          <a:xfrm>
            <a:off x="9646466" y="1684304"/>
            <a:ext cx="3536820" cy="4107937"/>
            <a:chOff x="0" y="0"/>
            <a:chExt cx="5466080" cy="6348730"/>
          </a:xfrm>
        </p:grpSpPr>
        <p:sp>
          <p:nvSpPr>
            <p:cNvPr id="1228" name="Google Shape;1228;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9" name="Google Shape;1229;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0" name="Google Shape;1230;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1" name="Google Shape;1231;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32" name="Google Shape;1232;p40"/>
          <p:cNvSpPr txBox="1"/>
          <p:nvPr/>
        </p:nvSpPr>
        <p:spPr>
          <a:xfrm>
            <a:off x="9801648" y="1881611"/>
            <a:ext cx="3020407" cy="297312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300"/>
              <a:buFont typeface="Arial"/>
              <a:buNone/>
            </a:pPr>
            <a:r>
              <a:rPr lang="en-US" sz="2300" b="1" i="0" u="none" strike="noStrike" cap="none">
                <a:solidFill>
                  <a:srgbClr val="402B2B"/>
                </a:solidFill>
                <a:latin typeface="Arial"/>
                <a:ea typeface="Arial"/>
                <a:cs typeface="Arial"/>
                <a:sym typeface="Arial"/>
              </a:rPr>
              <a:t>Tutti devono essere trattati allo stesso modo, indipendentemente dal sesso, dalla razza o dalla provenienza.</a:t>
            </a:r>
            <a:endParaRPr sz="2300" b="1" i="0" u="none" strike="noStrike" cap="none">
              <a:solidFill>
                <a:srgbClr val="402B2B"/>
              </a:solidFill>
              <a:latin typeface="Arial"/>
              <a:ea typeface="Arial"/>
              <a:cs typeface="Arial"/>
              <a:sym typeface="Arial"/>
            </a:endParaRPr>
          </a:p>
        </p:txBody>
      </p:sp>
      <p:sp>
        <p:nvSpPr>
          <p:cNvPr id="1233" name="Google Shape;1233;p40"/>
          <p:cNvSpPr txBox="1"/>
          <p:nvPr/>
        </p:nvSpPr>
        <p:spPr>
          <a:xfrm>
            <a:off x="9646466" y="5131066"/>
            <a:ext cx="3667659"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UGUAGLIANZA</a:t>
            </a:r>
            <a:endParaRPr sz="1400" b="0" i="0" u="none" strike="noStrike" cap="none">
              <a:solidFill>
                <a:srgbClr val="000000"/>
              </a:solidFill>
              <a:latin typeface="Arial"/>
              <a:ea typeface="Arial"/>
              <a:cs typeface="Arial"/>
              <a:sym typeface="Arial"/>
            </a:endParaRPr>
          </a:p>
        </p:txBody>
      </p:sp>
      <p:grpSp>
        <p:nvGrpSpPr>
          <p:cNvPr id="1234" name="Google Shape;1234;p40"/>
          <p:cNvGrpSpPr/>
          <p:nvPr/>
        </p:nvGrpSpPr>
        <p:grpSpPr>
          <a:xfrm rot="-538841">
            <a:off x="9945415" y="5721856"/>
            <a:ext cx="3536820" cy="4107937"/>
            <a:chOff x="0" y="0"/>
            <a:chExt cx="5466080" cy="6348730"/>
          </a:xfrm>
        </p:grpSpPr>
        <p:sp>
          <p:nvSpPr>
            <p:cNvPr id="1235" name="Google Shape;1235;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6" name="Google Shape;1236;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7" name="Google Shape;1237;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8" name="Google Shape;1238;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39" name="Google Shape;1239;p40"/>
          <p:cNvSpPr txBox="1"/>
          <p:nvPr/>
        </p:nvSpPr>
        <p:spPr>
          <a:xfrm rot="-559425">
            <a:off x="10317745" y="6293774"/>
            <a:ext cx="2572870" cy="221477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500"/>
              <a:buFont typeface="Arial"/>
              <a:buNone/>
            </a:pPr>
            <a:r>
              <a:rPr lang="en-US" sz="2500" b="1" i="0" u="none" strike="noStrike" cap="none">
                <a:solidFill>
                  <a:srgbClr val="402B2B"/>
                </a:solidFill>
                <a:latin typeface="Arial"/>
                <a:ea typeface="Arial"/>
                <a:cs typeface="Arial"/>
                <a:sym typeface="Arial"/>
              </a:rPr>
              <a:t> Le leggi si applicano a tutti e nessuno è al di sopra della legge</a:t>
            </a:r>
            <a:endParaRPr sz="2500" b="1" i="0" u="none" strike="noStrike" cap="none">
              <a:solidFill>
                <a:srgbClr val="402B2B"/>
              </a:solidFill>
              <a:latin typeface="Arial"/>
              <a:ea typeface="Arial"/>
              <a:cs typeface="Arial"/>
              <a:sym typeface="Arial"/>
            </a:endParaRPr>
          </a:p>
        </p:txBody>
      </p:sp>
      <p:sp>
        <p:nvSpPr>
          <p:cNvPr id="1240" name="Google Shape;1240;p40"/>
          <p:cNvSpPr txBox="1"/>
          <p:nvPr/>
        </p:nvSpPr>
        <p:spPr>
          <a:xfrm rot="-525168">
            <a:off x="10112244" y="9144008"/>
            <a:ext cx="3667659"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Stato di diritto</a:t>
            </a:r>
            <a:endParaRPr sz="2399" b="0" i="0" u="none" strike="noStrike" cap="none">
              <a:solidFill>
                <a:srgbClr val="000000"/>
              </a:solidFill>
              <a:latin typeface="Arial"/>
              <a:ea typeface="Arial"/>
              <a:cs typeface="Arial"/>
              <a:sym typeface="Arial"/>
            </a:endParaRPr>
          </a:p>
        </p:txBody>
      </p:sp>
      <p:sp>
        <p:nvSpPr>
          <p:cNvPr id="1241" name="Google Shape;1241;p40"/>
          <p:cNvSpPr/>
          <p:nvPr/>
        </p:nvSpPr>
        <p:spPr>
          <a:xfrm rot="-68087">
            <a:off x="12511834" y="154717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2" name="Google Shape;1242;p40"/>
          <p:cNvSpPr/>
          <p:nvPr/>
        </p:nvSpPr>
        <p:spPr>
          <a:xfrm rot="-68087">
            <a:off x="7873165" y="5856437"/>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3" name="Google Shape;1243;p40"/>
          <p:cNvSpPr/>
          <p:nvPr/>
        </p:nvSpPr>
        <p:spPr>
          <a:xfrm rot="-68087">
            <a:off x="10025874" y="5856437"/>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44" name="Google Shape;1244;p40"/>
          <p:cNvGrpSpPr/>
          <p:nvPr/>
        </p:nvGrpSpPr>
        <p:grpSpPr>
          <a:xfrm rot="111034">
            <a:off x="13812134" y="2211135"/>
            <a:ext cx="3536820" cy="4107937"/>
            <a:chOff x="0" y="0"/>
            <a:chExt cx="5466080" cy="6348730"/>
          </a:xfrm>
        </p:grpSpPr>
        <p:sp>
          <p:nvSpPr>
            <p:cNvPr id="1245" name="Google Shape;1245;p4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6" name="Google Shape;1246;p4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7" name="Google Shape;1247;p4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8" name="Google Shape;1248;p4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49" name="Google Shape;1249;p40"/>
          <p:cNvSpPr txBox="1"/>
          <p:nvPr/>
        </p:nvSpPr>
        <p:spPr>
          <a:xfrm>
            <a:off x="13972000" y="2658644"/>
            <a:ext cx="3106886" cy="271458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Si tratta di diritti fondamentali che tutti dovrebbero avere, come il diritto alla privacy, all'istruzione e alla protezione dai danni.</a:t>
            </a:r>
            <a:endParaRPr sz="1400" b="0" i="0" u="none" strike="noStrike" cap="none">
              <a:solidFill>
                <a:srgbClr val="000000"/>
              </a:solidFill>
              <a:latin typeface="Arial"/>
              <a:ea typeface="Arial"/>
              <a:cs typeface="Arial"/>
              <a:sym typeface="Arial"/>
            </a:endParaRPr>
          </a:p>
        </p:txBody>
      </p:sp>
      <p:sp>
        <p:nvSpPr>
          <p:cNvPr id="1250" name="Google Shape;1250;p40"/>
          <p:cNvSpPr txBox="1"/>
          <p:nvPr/>
        </p:nvSpPr>
        <p:spPr>
          <a:xfrm rot="124707">
            <a:off x="13736442" y="5494946"/>
            <a:ext cx="3667659" cy="353174"/>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0" i="0" u="none" strike="noStrike" cap="none">
                <a:solidFill>
                  <a:srgbClr val="000000"/>
                </a:solidFill>
                <a:latin typeface="Arial"/>
                <a:ea typeface="Arial"/>
                <a:cs typeface="Arial"/>
                <a:sym typeface="Arial"/>
              </a:rPr>
              <a:t>RISPETTO DEI DIRITTI UMANI</a:t>
            </a:r>
            <a:endParaRPr sz="1400" b="0" i="0" u="none" strike="noStrike" cap="none">
              <a:solidFill>
                <a:srgbClr val="000000"/>
              </a:solidFill>
              <a:latin typeface="Arial"/>
              <a:ea typeface="Arial"/>
              <a:cs typeface="Arial"/>
              <a:sym typeface="Arial"/>
            </a:endParaRPr>
          </a:p>
        </p:txBody>
      </p:sp>
      <p:sp>
        <p:nvSpPr>
          <p:cNvPr id="1251" name="Google Shape;1251;p40"/>
          <p:cNvSpPr/>
          <p:nvPr/>
        </p:nvSpPr>
        <p:spPr>
          <a:xfrm rot="-68087">
            <a:off x="15504197" y="2049830"/>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52" name="Google Shape;1252;p40"/>
          <p:cNvSpPr txBox="1"/>
          <p:nvPr/>
        </p:nvSpPr>
        <p:spPr>
          <a:xfrm>
            <a:off x="408455" y="8149058"/>
            <a:ext cx="5434590" cy="1436291"/>
          </a:xfrm>
          <a:prstGeom prst="rect">
            <a:avLst/>
          </a:prstGeom>
          <a:noFill/>
          <a:ln>
            <a:noFill/>
          </a:ln>
        </p:spPr>
        <p:txBody>
          <a:bodyPr spcFirstLastPara="1" wrap="square" lIns="0" tIns="0" rIns="0" bIns="0" anchor="t" anchorCtr="0">
            <a:spAutoFit/>
          </a:bodyPr>
          <a:lstStyle/>
          <a:p>
            <a:pPr marL="0" marR="0" lvl="0" indent="0" algn="ctr" rtl="0">
              <a:lnSpc>
                <a:spcPct val="116666"/>
              </a:lnSpc>
              <a:spcBef>
                <a:spcPts val="0"/>
              </a:spcBef>
              <a:spcAft>
                <a:spcPts val="0"/>
              </a:spcAft>
              <a:buClr>
                <a:srgbClr val="000000"/>
              </a:buClr>
              <a:buSzPts val="2400"/>
              <a:buFont typeface="Arial"/>
              <a:buNone/>
            </a:pPr>
            <a:r>
              <a:rPr lang="en-US" sz="2400" b="1" i="0" u="none" strike="noStrike" cap="none">
                <a:solidFill>
                  <a:srgbClr val="493423"/>
                </a:solidFill>
                <a:latin typeface="Times New Roman"/>
                <a:ea typeface="Times New Roman"/>
                <a:cs typeface="Times New Roman"/>
                <a:sym typeface="Times New Roman"/>
              </a:rPr>
              <a:t>Article II of the </a:t>
            </a:r>
            <a:endParaRPr sz="1400" b="0" i="0" u="none" strike="noStrike" cap="none">
              <a:solidFill>
                <a:srgbClr val="000000"/>
              </a:solidFill>
              <a:latin typeface="Arial"/>
              <a:ea typeface="Arial"/>
              <a:cs typeface="Arial"/>
              <a:sym typeface="Arial"/>
            </a:endParaRPr>
          </a:p>
          <a:p>
            <a:pPr marL="0" marR="0" lvl="0" indent="0" algn="ctr" rtl="0">
              <a:lnSpc>
                <a:spcPct val="116666"/>
              </a:lnSpc>
              <a:spcBef>
                <a:spcPts val="0"/>
              </a:spcBef>
              <a:spcAft>
                <a:spcPts val="0"/>
              </a:spcAft>
              <a:buClr>
                <a:srgbClr val="000000"/>
              </a:buClr>
              <a:buSzPts val="2400"/>
              <a:buFont typeface="Arial"/>
              <a:buNone/>
            </a:pPr>
            <a:r>
              <a:rPr lang="en-US" sz="2400" b="1" i="0" u="none" strike="noStrike" cap="none">
                <a:solidFill>
                  <a:srgbClr val="493423"/>
                </a:solidFill>
                <a:latin typeface="Times New Roman"/>
                <a:ea typeface="Times New Roman"/>
                <a:cs typeface="Times New Roman"/>
                <a:sym typeface="Times New Roman"/>
              </a:rPr>
              <a:t>Treaty on European Union </a:t>
            </a:r>
            <a:endParaRPr sz="1400" b="0" i="0" u="none" strike="noStrike" cap="none">
              <a:solidFill>
                <a:srgbClr val="000000"/>
              </a:solidFill>
              <a:latin typeface="Arial"/>
              <a:ea typeface="Arial"/>
              <a:cs typeface="Arial"/>
              <a:sym typeface="Arial"/>
            </a:endParaRPr>
          </a:p>
          <a:p>
            <a:pPr marL="0" marR="0" lvl="0" indent="0" algn="ctr" rtl="0">
              <a:lnSpc>
                <a:spcPct val="116666"/>
              </a:lnSpc>
              <a:spcBef>
                <a:spcPts val="0"/>
              </a:spcBef>
              <a:spcAft>
                <a:spcPts val="0"/>
              </a:spcAft>
              <a:buClr>
                <a:srgbClr val="000000"/>
              </a:buClr>
              <a:buSzPts val="2400"/>
              <a:buFont typeface="Arial"/>
              <a:buNone/>
            </a:pPr>
            <a:r>
              <a:rPr lang="en-US" sz="2400" b="1" i="0" u="none" strike="noStrike" cap="none">
                <a:solidFill>
                  <a:srgbClr val="493423"/>
                </a:solidFill>
                <a:latin typeface="Times New Roman"/>
                <a:ea typeface="Times New Roman"/>
                <a:cs typeface="Times New Roman"/>
                <a:sym typeface="Times New Roman"/>
              </a:rPr>
              <a:t>and </a:t>
            </a:r>
            <a:endParaRPr sz="1400" b="0" i="0" u="none" strike="noStrike" cap="none">
              <a:solidFill>
                <a:srgbClr val="000000"/>
              </a:solidFill>
              <a:latin typeface="Arial"/>
              <a:ea typeface="Arial"/>
              <a:cs typeface="Arial"/>
              <a:sym typeface="Arial"/>
            </a:endParaRPr>
          </a:p>
          <a:p>
            <a:pPr marL="0" marR="0" lvl="0" indent="0" algn="ctr" rtl="0">
              <a:lnSpc>
                <a:spcPct val="116666"/>
              </a:lnSpc>
              <a:spcBef>
                <a:spcPts val="0"/>
              </a:spcBef>
              <a:spcAft>
                <a:spcPts val="0"/>
              </a:spcAft>
              <a:buClr>
                <a:srgbClr val="000000"/>
              </a:buClr>
              <a:buSzPts val="2400"/>
              <a:buFont typeface="Arial"/>
              <a:buNone/>
            </a:pPr>
            <a:r>
              <a:rPr lang="en-US" sz="2400" b="1" i="0" u="none" strike="noStrike" cap="none">
                <a:solidFill>
                  <a:srgbClr val="493423"/>
                </a:solidFill>
                <a:latin typeface="Times New Roman"/>
                <a:ea typeface="Times New Roman"/>
                <a:cs typeface="Times New Roman"/>
                <a:sym typeface="Times New Roman"/>
              </a:rPr>
              <a:t>the Charter of Fundamental Rights.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4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59" name="Google Shape;1259;p41"/>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0" name="Google Shape;1260;p41"/>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1" name="Google Shape;1261;p41"/>
          <p:cNvSpPr/>
          <p:nvPr/>
        </p:nvSpPr>
        <p:spPr>
          <a:xfrm flipH="1">
            <a:off x="90298" y="-391886"/>
            <a:ext cx="18197702" cy="11027927"/>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2" name="Google Shape;1262;p41"/>
          <p:cNvSpPr/>
          <p:nvPr/>
        </p:nvSpPr>
        <p:spPr>
          <a:xfrm rot="-68087">
            <a:off x="16996261" y="6686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63" name="Google Shape;1263;p41"/>
          <p:cNvGrpSpPr/>
          <p:nvPr/>
        </p:nvGrpSpPr>
        <p:grpSpPr>
          <a:xfrm rot="-7294832">
            <a:off x="13949573" y="8583298"/>
            <a:ext cx="10325542" cy="7151394"/>
            <a:chOff x="0" y="0"/>
            <a:chExt cx="3429000" cy="2374900"/>
          </a:xfrm>
        </p:grpSpPr>
        <p:sp>
          <p:nvSpPr>
            <p:cNvPr id="1264" name="Google Shape;1264;p4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5" name="Google Shape;1265;p4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66" name="Google Shape;1266;p41"/>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7" name="Google Shape;1267;p41"/>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8" name="Google Shape;1268;p41"/>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9" name="Google Shape;1269;p41"/>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70" name="Google Shape;1270;p41"/>
          <p:cNvGrpSpPr/>
          <p:nvPr/>
        </p:nvGrpSpPr>
        <p:grpSpPr>
          <a:xfrm rot="-746325">
            <a:off x="1338153" y="3833855"/>
            <a:ext cx="3536820" cy="4107937"/>
            <a:chOff x="0" y="0"/>
            <a:chExt cx="5466080" cy="6348730"/>
          </a:xfrm>
        </p:grpSpPr>
        <p:sp>
          <p:nvSpPr>
            <p:cNvPr id="1271" name="Google Shape;1271;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2" name="Google Shape;1272;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22125" r="-22125"/>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3" name="Google Shape;1273;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4" name="Google Shape;1274;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75" name="Google Shape;1275;p41"/>
          <p:cNvSpPr txBox="1"/>
          <p:nvPr/>
        </p:nvSpPr>
        <p:spPr>
          <a:xfrm>
            <a:off x="3971530" y="197887"/>
            <a:ext cx="12491864" cy="1599540"/>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Clr>
                <a:srgbClr val="000000"/>
              </a:buClr>
              <a:buSzPts val="4599"/>
              <a:buFont typeface="Arial"/>
              <a:buNone/>
            </a:pPr>
            <a:r>
              <a:rPr lang="en-US" sz="4599" b="0" i="0" u="none" strike="noStrike" cap="none">
                <a:solidFill>
                  <a:srgbClr val="402B2B"/>
                </a:solidFill>
                <a:latin typeface="Play"/>
                <a:ea typeface="Play"/>
                <a:cs typeface="Play"/>
                <a:sym typeface="Play"/>
              </a:rPr>
              <a:t>Diversità significa che le persone provengono da ambienti, paesi e tradizioni diversi. </a:t>
            </a:r>
            <a:endParaRPr sz="4599" b="0" i="0" u="none" strike="noStrike" cap="none">
              <a:solidFill>
                <a:srgbClr val="402B2B"/>
              </a:solidFill>
              <a:latin typeface="Play"/>
              <a:ea typeface="Play"/>
              <a:cs typeface="Play"/>
              <a:sym typeface="Play"/>
            </a:endParaRPr>
          </a:p>
        </p:txBody>
      </p:sp>
      <p:sp>
        <p:nvSpPr>
          <p:cNvPr id="1276" name="Google Shape;1276;p41"/>
          <p:cNvSpPr txBox="1"/>
          <p:nvPr/>
        </p:nvSpPr>
        <p:spPr>
          <a:xfrm rot="-775932">
            <a:off x="2348736" y="7167770"/>
            <a:ext cx="2224326" cy="51687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Italia</a:t>
            </a:r>
            <a:endParaRPr sz="2399" b="0" i="0" u="none" strike="noStrike" cap="none">
              <a:solidFill>
                <a:srgbClr val="000000"/>
              </a:solidFill>
              <a:latin typeface="Arial"/>
              <a:ea typeface="Arial"/>
              <a:cs typeface="Arial"/>
              <a:sym typeface="Arial"/>
            </a:endParaRPr>
          </a:p>
        </p:txBody>
      </p:sp>
      <p:sp>
        <p:nvSpPr>
          <p:cNvPr id="1277" name="Google Shape;1277;p41"/>
          <p:cNvSpPr/>
          <p:nvPr/>
        </p:nvSpPr>
        <p:spPr>
          <a:xfrm rot="-68087">
            <a:off x="1053258" y="414449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278" name="Google Shape;1278;p41"/>
          <p:cNvGrpSpPr/>
          <p:nvPr/>
        </p:nvGrpSpPr>
        <p:grpSpPr>
          <a:xfrm rot="152813">
            <a:off x="5334604" y="6101688"/>
            <a:ext cx="3536820" cy="4107937"/>
            <a:chOff x="0" y="0"/>
            <a:chExt cx="5466080" cy="6348730"/>
          </a:xfrm>
        </p:grpSpPr>
        <p:sp>
          <p:nvSpPr>
            <p:cNvPr id="1279" name="Google Shape;1279;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0" name="Google Shape;1280;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l="-21929" r="-21926"/>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1" name="Google Shape;1281;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2" name="Google Shape;1282;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83" name="Google Shape;1283;p41"/>
          <p:cNvGrpSpPr/>
          <p:nvPr/>
        </p:nvGrpSpPr>
        <p:grpSpPr>
          <a:xfrm rot="-404516">
            <a:off x="7192491" y="2627217"/>
            <a:ext cx="3536820" cy="4107937"/>
            <a:chOff x="0" y="0"/>
            <a:chExt cx="5466080" cy="6348730"/>
          </a:xfrm>
        </p:grpSpPr>
        <p:sp>
          <p:nvSpPr>
            <p:cNvPr id="1284" name="Google Shape;1284;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5" name="Google Shape;1285;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l="-21929" r="-21926"/>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6" name="Google Shape;1286;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7" name="Google Shape;1287;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88" name="Google Shape;1288;p41"/>
          <p:cNvGrpSpPr/>
          <p:nvPr/>
        </p:nvGrpSpPr>
        <p:grpSpPr>
          <a:xfrm rot="971629">
            <a:off x="10180656" y="5395052"/>
            <a:ext cx="3536820" cy="4107937"/>
            <a:chOff x="0" y="0"/>
            <a:chExt cx="5466080" cy="6348730"/>
          </a:xfrm>
        </p:grpSpPr>
        <p:sp>
          <p:nvSpPr>
            <p:cNvPr id="1289" name="Google Shape;1289;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0" name="Google Shape;1290;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l="-22125" r="-22125"/>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1" name="Google Shape;1291;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2" name="Google Shape;1292;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93" name="Google Shape;1293;p41"/>
          <p:cNvGrpSpPr/>
          <p:nvPr/>
        </p:nvGrpSpPr>
        <p:grpSpPr>
          <a:xfrm rot="-273065">
            <a:off x="13532470" y="2531594"/>
            <a:ext cx="3536820" cy="4107937"/>
            <a:chOff x="0" y="0"/>
            <a:chExt cx="5466080" cy="6348730"/>
          </a:xfrm>
        </p:grpSpPr>
        <p:sp>
          <p:nvSpPr>
            <p:cNvPr id="1294" name="Google Shape;1294;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5" name="Google Shape;1295;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8">
                <a:alphaModFix/>
              </a:blip>
              <a:stretch>
                <a:fillRect l="-22125" r="-22125"/>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6" name="Google Shape;1296;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7" name="Google Shape;1297;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98" name="Google Shape;1298;p41"/>
          <p:cNvGrpSpPr/>
          <p:nvPr/>
        </p:nvGrpSpPr>
        <p:grpSpPr>
          <a:xfrm rot="235289">
            <a:off x="9966272" y="1679261"/>
            <a:ext cx="3536820" cy="4107937"/>
            <a:chOff x="0" y="0"/>
            <a:chExt cx="5466080" cy="6348730"/>
          </a:xfrm>
        </p:grpSpPr>
        <p:sp>
          <p:nvSpPr>
            <p:cNvPr id="1299" name="Google Shape;1299;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0" name="Google Shape;1300;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9">
                <a:alphaModFix/>
              </a:blip>
              <a:stretch>
                <a:fillRect l="-17886" r="-17885"/>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1" name="Google Shape;1301;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2" name="Google Shape;1302;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303" name="Google Shape;1303;p41"/>
          <p:cNvGrpSpPr/>
          <p:nvPr/>
        </p:nvGrpSpPr>
        <p:grpSpPr>
          <a:xfrm rot="380328">
            <a:off x="3857654" y="2531596"/>
            <a:ext cx="3536820" cy="4107937"/>
            <a:chOff x="0" y="0"/>
            <a:chExt cx="5466080" cy="6348730"/>
          </a:xfrm>
        </p:grpSpPr>
        <p:sp>
          <p:nvSpPr>
            <p:cNvPr id="1304" name="Google Shape;1304;p4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5" name="Google Shape;1305;p4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20">
                <a:alphaModFix/>
              </a:blip>
              <a:stretch>
                <a:fillRect l="-19561" r="-19558"/>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6" name="Google Shape;1306;p4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7" name="Google Shape;1307;p4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08" name="Google Shape;1308;p41"/>
          <p:cNvSpPr txBox="1"/>
          <p:nvPr/>
        </p:nvSpPr>
        <p:spPr>
          <a:xfrm rot="427026">
            <a:off x="4166844" y="5921644"/>
            <a:ext cx="2224326" cy="51687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GermaniA</a:t>
            </a:r>
            <a:endParaRPr sz="2399" b="0" i="0" u="none" strike="noStrike" cap="none">
              <a:solidFill>
                <a:srgbClr val="000000"/>
              </a:solidFill>
              <a:latin typeface="Arial"/>
              <a:ea typeface="Arial"/>
              <a:cs typeface="Arial"/>
              <a:sym typeface="Arial"/>
            </a:endParaRPr>
          </a:p>
        </p:txBody>
      </p:sp>
      <p:sp>
        <p:nvSpPr>
          <p:cNvPr id="1309" name="Google Shape;1309;p41"/>
          <p:cNvSpPr txBox="1"/>
          <p:nvPr/>
        </p:nvSpPr>
        <p:spPr>
          <a:xfrm rot="73751">
            <a:off x="5851936" y="9495263"/>
            <a:ext cx="2224326"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SPAGNA</a:t>
            </a:r>
            <a:endParaRPr sz="1400" b="0" i="0" u="none" strike="noStrike" cap="none">
              <a:solidFill>
                <a:srgbClr val="000000"/>
              </a:solidFill>
              <a:latin typeface="Arial"/>
              <a:ea typeface="Arial"/>
              <a:cs typeface="Arial"/>
              <a:sym typeface="Arial"/>
            </a:endParaRPr>
          </a:p>
        </p:txBody>
      </p:sp>
      <p:sp>
        <p:nvSpPr>
          <p:cNvPr id="1310" name="Google Shape;1310;p41"/>
          <p:cNvSpPr txBox="1"/>
          <p:nvPr/>
        </p:nvSpPr>
        <p:spPr>
          <a:xfrm rot="-478876">
            <a:off x="8028531" y="6089844"/>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Sud Africa</a:t>
            </a:r>
            <a:endParaRPr sz="1400" b="0" i="0" u="none" strike="noStrike" cap="none">
              <a:solidFill>
                <a:srgbClr val="000000"/>
              </a:solidFill>
              <a:latin typeface="Arial"/>
              <a:ea typeface="Arial"/>
              <a:cs typeface="Arial"/>
              <a:sym typeface="Arial"/>
            </a:endParaRPr>
          </a:p>
        </p:txBody>
      </p:sp>
      <p:sp>
        <p:nvSpPr>
          <p:cNvPr id="1311" name="Google Shape;1311;p41"/>
          <p:cNvSpPr txBox="1"/>
          <p:nvPr/>
        </p:nvSpPr>
        <p:spPr>
          <a:xfrm rot="-279684">
            <a:off x="14232293" y="5899684"/>
            <a:ext cx="2224326"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FRANCIA</a:t>
            </a:r>
            <a:endParaRPr sz="1400" b="0" i="0" u="none" strike="noStrike" cap="none">
              <a:solidFill>
                <a:srgbClr val="000000"/>
              </a:solidFill>
              <a:latin typeface="Arial"/>
              <a:ea typeface="Arial"/>
              <a:cs typeface="Arial"/>
              <a:sym typeface="Arial"/>
            </a:endParaRPr>
          </a:p>
        </p:txBody>
      </p:sp>
      <p:sp>
        <p:nvSpPr>
          <p:cNvPr id="1312" name="Google Shape;1312;p41"/>
          <p:cNvSpPr txBox="1"/>
          <p:nvPr/>
        </p:nvSpPr>
        <p:spPr>
          <a:xfrm rot="981388">
            <a:off x="10464895" y="8750434"/>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Romania</a:t>
            </a:r>
            <a:endParaRPr sz="1400" b="0" i="0" u="none" strike="noStrike" cap="none">
              <a:solidFill>
                <a:srgbClr val="000000"/>
              </a:solidFill>
              <a:latin typeface="Arial"/>
              <a:ea typeface="Arial"/>
              <a:cs typeface="Arial"/>
              <a:sym typeface="Arial"/>
            </a:endParaRPr>
          </a:p>
        </p:txBody>
      </p:sp>
      <p:sp>
        <p:nvSpPr>
          <p:cNvPr id="1313" name="Google Shape;1313;p41"/>
          <p:cNvSpPr txBox="1"/>
          <p:nvPr/>
        </p:nvSpPr>
        <p:spPr>
          <a:xfrm rot="186958">
            <a:off x="10456810" y="5091360"/>
            <a:ext cx="2224326" cy="40576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ASIA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18"/>
        <p:cNvGrpSpPr/>
        <p:nvPr/>
      </p:nvGrpSpPr>
      <p:grpSpPr>
        <a:xfrm>
          <a:off x="0" y="0"/>
          <a:ext cx="0" cy="0"/>
          <a:chOff x="0" y="0"/>
          <a:chExt cx="0" cy="0"/>
        </a:xfrm>
      </p:grpSpPr>
      <p:sp>
        <p:nvSpPr>
          <p:cNvPr id="1319" name="Google Shape;1319;p4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20" name="Google Shape;1320;p42" descr="Immagine che contiene silhouette, ombra, bianco e nero"/>
          <p:cNvPicPr preferRelativeResize="0"/>
          <p:nvPr/>
        </p:nvPicPr>
        <p:blipFill rotWithShape="1">
          <a:blip r:embed="rId4">
            <a:alphaModFix amt="45000"/>
          </a:blip>
          <a:srcRect/>
          <a:stretch/>
        </p:blipFill>
        <p:spPr>
          <a:xfrm>
            <a:off x="-20614" y="4827114"/>
            <a:ext cx="18287999" cy="6243363"/>
          </a:xfrm>
          <a:prstGeom prst="rect">
            <a:avLst/>
          </a:prstGeom>
          <a:noFill/>
          <a:ln>
            <a:noFill/>
          </a:ln>
          <a:effectLst>
            <a:outerShdw blurRad="50800" dist="50800" dir="5400000" algn="ctr" rotWithShape="0">
              <a:srgbClr val="000000"/>
            </a:outerShdw>
          </a:effectLst>
        </p:spPr>
      </p:pic>
      <p:sp>
        <p:nvSpPr>
          <p:cNvPr id="1321" name="Google Shape;1321;p42"/>
          <p:cNvSpPr/>
          <p:nvPr/>
        </p:nvSpPr>
        <p:spPr>
          <a:xfrm>
            <a:off x="-405096" y="2813633"/>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2" name="Google Shape;1322;p42"/>
          <p:cNvSpPr/>
          <p:nvPr/>
        </p:nvSpPr>
        <p:spPr>
          <a:xfrm>
            <a:off x="-40428" y="3066293"/>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6">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3" name="Google Shape;1323;p42"/>
          <p:cNvSpPr/>
          <p:nvPr/>
        </p:nvSpPr>
        <p:spPr>
          <a:xfrm flipH="1">
            <a:off x="-145117" y="-182112"/>
            <a:ext cx="18912087" cy="5479121"/>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7">
              <a:alphaModFix/>
            </a:blip>
            <a:stretch>
              <a:fillRect/>
            </a:stretch>
          </a:blipFill>
          <a:ln>
            <a:noFill/>
          </a:ln>
          <a:effectLst>
            <a:outerShdw blurRad="50800" dist="50800" dir="5400000" sx="102000" sy="102000" algn="ctr" rotWithShape="0">
              <a:srgbClr val="000000">
                <a:alpha val="3450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4" name="Google Shape;1324;p42"/>
          <p:cNvSpPr/>
          <p:nvPr/>
        </p:nvSpPr>
        <p:spPr>
          <a:xfrm>
            <a:off x="1773760" y="2668151"/>
            <a:ext cx="2044674" cy="548934"/>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8">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5" name="Google Shape;1325;p42"/>
          <p:cNvSpPr/>
          <p:nvPr/>
        </p:nvSpPr>
        <p:spPr>
          <a:xfrm>
            <a:off x="1832984" y="197866"/>
            <a:ext cx="2044674" cy="2821353"/>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6" name="Google Shape;1326;p42"/>
          <p:cNvSpPr txBox="1"/>
          <p:nvPr/>
        </p:nvSpPr>
        <p:spPr>
          <a:xfrm>
            <a:off x="3748837" y="328803"/>
            <a:ext cx="9534911" cy="1333698"/>
          </a:xfrm>
          <a:prstGeom prst="rect">
            <a:avLst/>
          </a:prstGeom>
          <a:noFill/>
          <a:ln>
            <a:noFill/>
          </a:ln>
        </p:spPr>
        <p:txBody>
          <a:bodyPr spcFirstLastPara="1" wrap="square" lIns="0" tIns="0" rIns="0" bIns="0" anchor="t" anchorCtr="0">
            <a:spAutoFit/>
          </a:bodyPr>
          <a:lstStyle/>
          <a:p>
            <a:pPr marL="0" marR="0" lvl="0" indent="0" algn="ctr" rtl="0">
              <a:lnSpc>
                <a:spcPct val="96240"/>
              </a:lnSpc>
              <a:spcBef>
                <a:spcPts val="0"/>
              </a:spcBef>
              <a:spcAft>
                <a:spcPts val="0"/>
              </a:spcAft>
              <a:buClr>
                <a:srgbClr val="000000"/>
              </a:buClr>
              <a:buSzPts val="5400"/>
              <a:buFont typeface="Arial"/>
              <a:buNone/>
            </a:pPr>
            <a:r>
              <a:rPr lang="en-US" sz="5400" b="0" i="0" u="none" strike="noStrike" cap="none">
                <a:solidFill>
                  <a:srgbClr val="402B2B"/>
                </a:solidFill>
                <a:latin typeface="Play"/>
                <a:ea typeface="Play"/>
                <a:cs typeface="Play"/>
                <a:sym typeface="Play"/>
              </a:rPr>
              <a:t>L'UNIONE EUROPEA E LA QUESTIONE MIGRATORIA </a:t>
            </a:r>
            <a:endParaRPr sz="5400" b="0" i="0" u="none" strike="noStrike" cap="none">
              <a:solidFill>
                <a:srgbClr val="402B2B"/>
              </a:solidFill>
              <a:latin typeface="Play"/>
              <a:ea typeface="Play"/>
              <a:cs typeface="Play"/>
              <a:sym typeface="Play"/>
            </a:endParaRPr>
          </a:p>
        </p:txBody>
      </p:sp>
      <p:sp>
        <p:nvSpPr>
          <p:cNvPr id="1327" name="Google Shape;1327;p42"/>
          <p:cNvSpPr/>
          <p:nvPr/>
        </p:nvSpPr>
        <p:spPr>
          <a:xfrm rot="-5400000" flipH="1">
            <a:off x="7199422" y="2735982"/>
            <a:ext cx="6836591" cy="5026961"/>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6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8" name="Google Shape;1328;p42"/>
          <p:cNvSpPr txBox="1"/>
          <p:nvPr/>
        </p:nvSpPr>
        <p:spPr>
          <a:xfrm>
            <a:off x="8885598" y="2559217"/>
            <a:ext cx="3989061" cy="5509200"/>
          </a:xfrm>
          <a:prstGeom prst="rect">
            <a:avLst/>
          </a:prstGeom>
          <a:noFill/>
          <a:ln>
            <a:noFill/>
          </a:ln>
          <a:effectLst>
            <a:outerShdw blurRad="50800" dist="50800" dir="5400000" sx="3000" sy="3000" algn="ctr" rotWithShape="0">
              <a:srgbClr val="000000">
                <a:alpha val="42352"/>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402B2B"/>
                </a:solidFill>
                <a:latin typeface="Arial"/>
                <a:ea typeface="Arial"/>
                <a:cs typeface="Arial"/>
                <a:sym typeface="Arial"/>
              </a:rPr>
              <a:t>Promuovere l'integrazione e l'inclusione: </a:t>
            </a:r>
            <a:r>
              <a:rPr lang="en-US" sz="2200" b="0" i="0" u="none" strike="noStrike" cap="none">
                <a:solidFill>
                  <a:srgbClr val="402B2B"/>
                </a:solidFill>
                <a:latin typeface="Arial"/>
                <a:ea typeface="Arial"/>
                <a:cs typeface="Arial"/>
                <a:sym typeface="Arial"/>
              </a:rPr>
              <a:t>Un cittadino globale incoraggerebbe politiche e azioni che aiutino i migranti a integrarsi nella società.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402B2B"/>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402B2B"/>
                </a:solidFill>
                <a:latin typeface="Arial"/>
                <a:ea typeface="Arial"/>
                <a:cs typeface="Arial"/>
                <a:sym typeface="Arial"/>
              </a:rPr>
              <a:t>Sostenere le politiche dell'UE in materia di migrazione: </a:t>
            </a:r>
            <a:r>
              <a:rPr lang="en-US" sz="2200" b="0" i="0" u="none" strike="noStrike" cap="none">
                <a:solidFill>
                  <a:srgbClr val="402B2B"/>
                </a:solidFill>
                <a:latin typeface="Arial"/>
                <a:ea typeface="Arial"/>
                <a:cs typeface="Arial"/>
                <a:sym typeface="Arial"/>
              </a:rPr>
              <a:t>L'UE dispone di strutture per gestire la migrazione, come il Sistema europeo comune di asilo, che garantisce a chi fugge dalle persecuzioni la possibilità di chiedere asilo. </a:t>
            </a:r>
            <a:endParaRPr sz="2200" b="0" i="0" u="none" strike="noStrike" cap="none">
              <a:solidFill>
                <a:srgbClr val="402B2B"/>
              </a:solidFill>
              <a:latin typeface="Arial"/>
              <a:ea typeface="Arial"/>
              <a:cs typeface="Arial"/>
              <a:sym typeface="Arial"/>
            </a:endParaRPr>
          </a:p>
        </p:txBody>
      </p:sp>
      <p:sp>
        <p:nvSpPr>
          <p:cNvPr id="1329" name="Google Shape;1329;p42"/>
          <p:cNvSpPr/>
          <p:nvPr/>
        </p:nvSpPr>
        <p:spPr>
          <a:xfrm rot="-68087">
            <a:off x="8623603" y="1965636"/>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30" name="Google Shape;1330;p42"/>
          <p:cNvGrpSpPr/>
          <p:nvPr/>
        </p:nvGrpSpPr>
        <p:grpSpPr>
          <a:xfrm rot="-1081461">
            <a:off x="13314688" y="669812"/>
            <a:ext cx="4483720" cy="5207740"/>
            <a:chOff x="0" y="0"/>
            <a:chExt cx="5466080" cy="6348730"/>
          </a:xfrm>
        </p:grpSpPr>
        <p:sp>
          <p:nvSpPr>
            <p:cNvPr id="1331" name="Google Shape;1331;p42"/>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2" name="Google Shape;1332;p42"/>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1">
                <a:alphaModFix/>
              </a:blip>
              <a:stretch>
                <a:fillRect l="-35154" r="-35151"/>
              </a:stretch>
            </a:blipFill>
            <a:ln>
              <a:noFill/>
            </a:ln>
            <a:effectLst>
              <a:outerShdw blurRad="50800" dist="50800" dir="5400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3" name="Google Shape;1333;p42"/>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4" name="Google Shape;1334;p42"/>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35" name="Google Shape;1335;p42"/>
          <p:cNvSpPr txBox="1"/>
          <p:nvPr/>
        </p:nvSpPr>
        <p:spPr>
          <a:xfrm rot="-1095158">
            <a:off x="14090980" y="4748433"/>
            <a:ext cx="4193531"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COMPORTAMENTO DA CITTADINO GLOBALE</a:t>
            </a:r>
            <a:endParaRPr sz="1400" b="0" i="0" u="none" strike="noStrike" cap="none">
              <a:solidFill>
                <a:srgbClr val="000000"/>
              </a:solidFill>
              <a:latin typeface="Arial"/>
              <a:ea typeface="Arial"/>
              <a:cs typeface="Arial"/>
              <a:sym typeface="Arial"/>
            </a:endParaRPr>
          </a:p>
        </p:txBody>
      </p:sp>
      <p:sp>
        <p:nvSpPr>
          <p:cNvPr id="1336" name="Google Shape;1336;p42"/>
          <p:cNvSpPr txBox="1"/>
          <p:nvPr/>
        </p:nvSpPr>
        <p:spPr>
          <a:xfrm rot="-1039413">
            <a:off x="13495877" y="960419"/>
            <a:ext cx="3410892" cy="38164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402B2B"/>
                </a:solidFill>
                <a:latin typeface="Arial"/>
                <a:ea typeface="Arial"/>
                <a:cs typeface="Arial"/>
                <a:sym typeface="Arial"/>
              </a:rPr>
              <a:t>Un cittadino globale che affronta la sfida della migrazione nel proprio Paese agisce in modo da promuovere la compassione, la comprensione e la responsabilità nei confronti sia dei migranti sia della comunità locale. </a:t>
            </a:r>
            <a:endParaRPr sz="2200" b="0" i="0" u="none" strike="noStrike" cap="none">
              <a:solidFill>
                <a:schemeClr val="dk1"/>
              </a:solidFill>
              <a:latin typeface="Arial"/>
              <a:ea typeface="Arial"/>
              <a:cs typeface="Arial"/>
              <a:sym typeface="Arial"/>
            </a:endParaRPr>
          </a:p>
        </p:txBody>
      </p:sp>
      <p:sp>
        <p:nvSpPr>
          <p:cNvPr id="1337" name="Google Shape;1337;p42"/>
          <p:cNvSpPr/>
          <p:nvPr/>
        </p:nvSpPr>
        <p:spPr>
          <a:xfrm rot="-5582632" flipH="1">
            <a:off x="1987355" y="3101617"/>
            <a:ext cx="6836591" cy="5026961"/>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7">
              <a:alphaModFix/>
            </a:blip>
            <a:stretch>
              <a:fillRect/>
            </a:stretch>
          </a:blipFill>
          <a:ln>
            <a:noFill/>
          </a:ln>
          <a:effectLst>
            <a:outerShdw blurRad="50800" dist="50800" dir="5400000" sx="102000" sy="102000" algn="ctr" rotWithShape="0">
              <a:srgbClr val="000000">
                <a:alpha val="57254"/>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8" name="Google Shape;1338;p42"/>
          <p:cNvSpPr txBox="1"/>
          <p:nvPr/>
        </p:nvSpPr>
        <p:spPr>
          <a:xfrm rot="-238509">
            <a:off x="3345866" y="2643180"/>
            <a:ext cx="4185607" cy="58477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402B2B"/>
                </a:solidFill>
                <a:latin typeface="Arial"/>
                <a:ea typeface="Arial"/>
                <a:cs typeface="Arial"/>
                <a:sym typeface="Arial"/>
              </a:rPr>
              <a:t>Comprendere le cause della migrazione: </a:t>
            </a:r>
            <a:r>
              <a:rPr lang="en-US" sz="2200" b="0" i="0" u="none" strike="noStrike" cap="none">
                <a:solidFill>
                  <a:srgbClr val="402B2B"/>
                </a:solidFill>
                <a:latin typeface="Arial"/>
                <a:ea typeface="Arial"/>
                <a:cs typeface="Arial"/>
                <a:sym typeface="Arial"/>
              </a:rPr>
              <a:t>Un cittadino globale cercherebbe di capire le ragioni per cui le persone migrano, che possono essere la fuga da guerre, povertà o disastri ambientali.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402B2B"/>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402B2B"/>
                </a:solidFill>
                <a:latin typeface="Arial"/>
                <a:ea typeface="Arial"/>
                <a:cs typeface="Arial"/>
                <a:sym typeface="Arial"/>
              </a:rPr>
              <a:t>Sostenere i diritti umani: </a:t>
            </a:r>
            <a:r>
              <a:rPr lang="en-US" sz="2200" b="0" i="0" u="none" strike="noStrike" cap="none">
                <a:solidFill>
                  <a:srgbClr val="402B2B"/>
                </a:solidFill>
                <a:latin typeface="Arial"/>
                <a:ea typeface="Arial"/>
                <a:cs typeface="Arial"/>
                <a:sym typeface="Arial"/>
              </a:rPr>
              <a:t>In linea con i valori dell'UE, un cittadino globale sosterrebbe l'idea che tutte le persone, indipendentemente dalla loro provenienza, meritano di essere trattate con dignità e rispetto.</a:t>
            </a:r>
            <a:endParaRPr sz="2200" b="0" i="0" u="none" strike="noStrike" cap="none">
              <a:solidFill>
                <a:srgbClr val="402B2B"/>
              </a:solidFill>
              <a:latin typeface="Arial"/>
              <a:ea typeface="Arial"/>
              <a:cs typeface="Arial"/>
              <a:sym typeface="Arial"/>
            </a:endParaRPr>
          </a:p>
        </p:txBody>
      </p:sp>
      <p:sp>
        <p:nvSpPr>
          <p:cNvPr id="1339" name="Google Shape;1339;p42"/>
          <p:cNvSpPr/>
          <p:nvPr/>
        </p:nvSpPr>
        <p:spPr>
          <a:xfrm rot="-68087">
            <a:off x="4688723" y="2341668"/>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0" name="Google Shape;1340;p42"/>
          <p:cNvSpPr/>
          <p:nvPr/>
        </p:nvSpPr>
        <p:spPr>
          <a:xfrm rot="-68087">
            <a:off x="1012731" y="8671526"/>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1" name="Google Shape;1341;p42"/>
          <p:cNvSpPr/>
          <p:nvPr/>
        </p:nvSpPr>
        <p:spPr>
          <a:xfrm rot="-68087">
            <a:off x="15588802" y="280840"/>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42" name="Google Shape;1342;p42"/>
          <p:cNvGrpSpPr/>
          <p:nvPr/>
        </p:nvGrpSpPr>
        <p:grpSpPr>
          <a:xfrm rot="-7294832">
            <a:off x="13949573" y="8583298"/>
            <a:ext cx="10325542" cy="7151394"/>
            <a:chOff x="0" y="0"/>
            <a:chExt cx="3429000" cy="2374900"/>
          </a:xfrm>
        </p:grpSpPr>
        <p:sp>
          <p:nvSpPr>
            <p:cNvPr id="1343" name="Google Shape;1343;p42"/>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12">
                <a:alphaModFix amt="77000"/>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4" name="Google Shape;1344;p42"/>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3">
                <a:alphaModFix amt="77000"/>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45" name="Google Shape;1345;p42"/>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4">
              <a:alphaModFix amt="7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4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2" name="Google Shape;1352;p43"/>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3" name="Google Shape;1353;p43"/>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4" name="Google Shape;1354;p43"/>
          <p:cNvSpPr/>
          <p:nvPr/>
        </p:nvSpPr>
        <p:spPr>
          <a:xfrm flipH="1">
            <a:off x="-191201" y="-348342"/>
            <a:ext cx="18569499" cy="10820400"/>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5" name="Google Shape;1355;p43"/>
          <p:cNvSpPr/>
          <p:nvPr/>
        </p:nvSpPr>
        <p:spPr>
          <a:xfrm rot="-68087">
            <a:off x="592477" y="8898212"/>
            <a:ext cx="706674" cy="720177"/>
          </a:xfrm>
          <a:custGeom>
            <a:avLst/>
            <a:gdLst/>
            <a:ahLst/>
            <a:cxnLst/>
            <a:rect l="l" t="t" r="r" b="b"/>
            <a:pathLst>
              <a:path w="706674" h="720177" extrusionOk="0">
                <a:moveTo>
                  <a:pt x="0" y="0"/>
                </a:moveTo>
                <a:lnTo>
                  <a:pt x="706674" y="0"/>
                </a:lnTo>
                <a:lnTo>
                  <a:pt x="706674" y="720176"/>
                </a:lnTo>
                <a:lnTo>
                  <a:pt x="0" y="72017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56" name="Google Shape;1356;p43"/>
          <p:cNvGrpSpPr/>
          <p:nvPr/>
        </p:nvGrpSpPr>
        <p:grpSpPr>
          <a:xfrm rot="-7294832">
            <a:off x="13949573" y="8583298"/>
            <a:ext cx="10325542" cy="7151394"/>
            <a:chOff x="0" y="0"/>
            <a:chExt cx="3429000" cy="2374900"/>
          </a:xfrm>
        </p:grpSpPr>
        <p:sp>
          <p:nvSpPr>
            <p:cNvPr id="1357" name="Google Shape;1357;p43"/>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8">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8" name="Google Shape;1358;p43"/>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9">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59" name="Google Shape;1359;p43"/>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0" name="Google Shape;1360;p43"/>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1">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1" name="Google Shape;1361;p43"/>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2" name="Google Shape;1362;p43"/>
          <p:cNvSpPr/>
          <p:nvPr/>
        </p:nvSpPr>
        <p:spPr>
          <a:xfrm>
            <a:off x="4420559" y="0"/>
            <a:ext cx="6537750" cy="10636041"/>
          </a:xfrm>
          <a:custGeom>
            <a:avLst/>
            <a:gdLst/>
            <a:ahLst/>
            <a:cxnLst/>
            <a:rect l="l" t="t" r="r" b="b"/>
            <a:pathLst>
              <a:path w="6537750" h="10636041" extrusionOk="0">
                <a:moveTo>
                  <a:pt x="0" y="0"/>
                </a:moveTo>
                <a:lnTo>
                  <a:pt x="6537750" y="0"/>
                </a:lnTo>
                <a:lnTo>
                  <a:pt x="6537750" y="10636041"/>
                </a:lnTo>
                <a:lnTo>
                  <a:pt x="0" y="10636041"/>
                </a:lnTo>
                <a:lnTo>
                  <a:pt x="0" y="0"/>
                </a:lnTo>
                <a:close/>
              </a:path>
            </a:pathLst>
          </a:custGeom>
          <a:blipFill rotWithShape="1">
            <a:blip r:embed="rId13">
              <a:alphaModFix amt="13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3" name="Google Shape;1363;p43"/>
          <p:cNvSpPr txBox="1"/>
          <p:nvPr/>
        </p:nvSpPr>
        <p:spPr>
          <a:xfrm>
            <a:off x="3266280" y="454592"/>
            <a:ext cx="13611594" cy="2399311"/>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Clr>
                <a:srgbClr val="000000"/>
              </a:buClr>
              <a:buSzPts val="4599"/>
              <a:buFont typeface="Arial"/>
              <a:buNone/>
            </a:pPr>
            <a:r>
              <a:rPr lang="en-US" sz="4599" b="0" i="0" u="none" strike="noStrike" cap="none">
                <a:solidFill>
                  <a:srgbClr val="402B2B"/>
                </a:solidFill>
                <a:latin typeface="Play"/>
                <a:ea typeface="Play"/>
                <a:cs typeface="Play"/>
                <a:sym typeface="Play"/>
              </a:rPr>
              <a:t>Il cambiamento climatico globale è causato da fattori quali l'inquinamento e la deforestazione e sta rendendo il pianeta più caldo. </a:t>
            </a:r>
            <a:endParaRPr sz="1400" b="0" i="0" u="none" strike="noStrike" cap="none">
              <a:solidFill>
                <a:srgbClr val="000000"/>
              </a:solidFill>
              <a:latin typeface="Arial"/>
              <a:ea typeface="Arial"/>
              <a:cs typeface="Arial"/>
              <a:sym typeface="Arial"/>
            </a:endParaRPr>
          </a:p>
        </p:txBody>
      </p:sp>
      <p:sp>
        <p:nvSpPr>
          <p:cNvPr id="1364" name="Google Shape;1364;p43"/>
          <p:cNvSpPr/>
          <p:nvPr/>
        </p:nvSpPr>
        <p:spPr>
          <a:xfrm>
            <a:off x="2778237" y="2618537"/>
            <a:ext cx="12550972" cy="7312988"/>
          </a:xfrm>
          <a:custGeom>
            <a:avLst/>
            <a:gdLst/>
            <a:ahLst/>
            <a:cxnLst/>
            <a:rect l="l" t="t" r="r" b="b"/>
            <a:pathLst>
              <a:path w="3135032" h="2009140" extrusionOk="0">
                <a:moveTo>
                  <a:pt x="3133356" y="1778000"/>
                </a:moveTo>
                <a:cubicBezTo>
                  <a:pt x="3131681" y="1276350"/>
                  <a:pt x="3111579" y="598170"/>
                  <a:pt x="3111579" y="97790"/>
                </a:cubicBezTo>
                <a:cubicBezTo>
                  <a:pt x="3111579" y="90170"/>
                  <a:pt x="3113255" y="82550"/>
                  <a:pt x="3113255" y="76200"/>
                </a:cubicBezTo>
                <a:cubicBezTo>
                  <a:pt x="3111579" y="74930"/>
                  <a:pt x="3109905" y="74930"/>
                  <a:pt x="3108229" y="73660"/>
                </a:cubicBezTo>
                <a:cubicBezTo>
                  <a:pt x="3108229" y="73660"/>
                  <a:pt x="3106554" y="74930"/>
                  <a:pt x="3106554" y="76200"/>
                </a:cubicBezTo>
                <a:cubicBezTo>
                  <a:pt x="3103204" y="82550"/>
                  <a:pt x="3096503" y="82550"/>
                  <a:pt x="3089803" y="82550"/>
                </a:cubicBezTo>
                <a:cubicBezTo>
                  <a:pt x="3081427" y="81280"/>
                  <a:pt x="3073052" y="74930"/>
                  <a:pt x="3063001" y="77470"/>
                </a:cubicBezTo>
                <a:cubicBezTo>
                  <a:pt x="3059651" y="78740"/>
                  <a:pt x="3052950" y="76200"/>
                  <a:pt x="3051275" y="73660"/>
                </a:cubicBezTo>
                <a:cubicBezTo>
                  <a:pt x="3046250" y="68580"/>
                  <a:pt x="3039549" y="68580"/>
                  <a:pt x="3032849" y="71120"/>
                </a:cubicBezTo>
                <a:cubicBezTo>
                  <a:pt x="3029498" y="72390"/>
                  <a:pt x="3026148" y="71120"/>
                  <a:pt x="3022798" y="71120"/>
                </a:cubicBezTo>
                <a:cubicBezTo>
                  <a:pt x="3017772" y="71120"/>
                  <a:pt x="3011072" y="69850"/>
                  <a:pt x="3006046" y="68580"/>
                </a:cubicBezTo>
                <a:cubicBezTo>
                  <a:pt x="3004372" y="68580"/>
                  <a:pt x="3001021" y="67310"/>
                  <a:pt x="2999346" y="67310"/>
                </a:cubicBezTo>
                <a:cubicBezTo>
                  <a:pt x="2994321" y="66040"/>
                  <a:pt x="2989295" y="62230"/>
                  <a:pt x="2984270" y="67310"/>
                </a:cubicBezTo>
                <a:cubicBezTo>
                  <a:pt x="2984270" y="67310"/>
                  <a:pt x="2980919" y="67310"/>
                  <a:pt x="2979245" y="66040"/>
                </a:cubicBezTo>
                <a:cubicBezTo>
                  <a:pt x="2977569" y="63500"/>
                  <a:pt x="2975894" y="59690"/>
                  <a:pt x="2974219" y="57150"/>
                </a:cubicBezTo>
                <a:cubicBezTo>
                  <a:pt x="2970869" y="53340"/>
                  <a:pt x="2970869" y="46990"/>
                  <a:pt x="2965843" y="44450"/>
                </a:cubicBezTo>
                <a:cubicBezTo>
                  <a:pt x="2962493" y="43180"/>
                  <a:pt x="2960818" y="41910"/>
                  <a:pt x="2959143" y="39370"/>
                </a:cubicBezTo>
                <a:cubicBezTo>
                  <a:pt x="2959143" y="38100"/>
                  <a:pt x="2955792" y="36830"/>
                  <a:pt x="2955792" y="35560"/>
                </a:cubicBezTo>
                <a:lnTo>
                  <a:pt x="2950767" y="31750"/>
                </a:lnTo>
                <a:cubicBezTo>
                  <a:pt x="2949092" y="29210"/>
                  <a:pt x="2947417" y="25400"/>
                  <a:pt x="2944067" y="24130"/>
                </a:cubicBezTo>
                <a:cubicBezTo>
                  <a:pt x="2937366" y="20320"/>
                  <a:pt x="2935691" y="15240"/>
                  <a:pt x="2939041" y="8890"/>
                </a:cubicBezTo>
                <a:cubicBezTo>
                  <a:pt x="2934016" y="7620"/>
                  <a:pt x="2930666" y="5080"/>
                  <a:pt x="2925640" y="5080"/>
                </a:cubicBezTo>
                <a:cubicBezTo>
                  <a:pt x="2905539" y="6350"/>
                  <a:pt x="2883762" y="8890"/>
                  <a:pt x="2863660" y="10160"/>
                </a:cubicBezTo>
                <a:cubicBezTo>
                  <a:pt x="2860310" y="10160"/>
                  <a:pt x="2855285" y="11430"/>
                  <a:pt x="2853610" y="12700"/>
                </a:cubicBezTo>
                <a:cubicBezTo>
                  <a:pt x="2840209" y="19050"/>
                  <a:pt x="2826808" y="13970"/>
                  <a:pt x="2813407" y="12700"/>
                </a:cubicBezTo>
                <a:cubicBezTo>
                  <a:pt x="2803356" y="12700"/>
                  <a:pt x="2793305" y="8890"/>
                  <a:pt x="2783254" y="7620"/>
                </a:cubicBezTo>
                <a:cubicBezTo>
                  <a:pt x="2771528" y="6350"/>
                  <a:pt x="2761478" y="7620"/>
                  <a:pt x="2749752" y="6350"/>
                </a:cubicBezTo>
                <a:cubicBezTo>
                  <a:pt x="2748077" y="6350"/>
                  <a:pt x="2746401" y="5080"/>
                  <a:pt x="2744726" y="3810"/>
                </a:cubicBezTo>
                <a:cubicBezTo>
                  <a:pt x="2741376" y="0"/>
                  <a:pt x="2734676" y="1270"/>
                  <a:pt x="2731325" y="2540"/>
                </a:cubicBezTo>
                <a:cubicBezTo>
                  <a:pt x="2726300" y="5080"/>
                  <a:pt x="2724625" y="8890"/>
                  <a:pt x="2721274" y="12700"/>
                </a:cubicBezTo>
                <a:cubicBezTo>
                  <a:pt x="2712899" y="13970"/>
                  <a:pt x="2701173" y="15240"/>
                  <a:pt x="2692797" y="19050"/>
                </a:cubicBezTo>
                <a:cubicBezTo>
                  <a:pt x="2686097" y="21590"/>
                  <a:pt x="2682747" y="22860"/>
                  <a:pt x="2677721" y="20320"/>
                </a:cubicBezTo>
                <a:lnTo>
                  <a:pt x="2676046" y="21590"/>
                </a:lnTo>
                <a:cubicBezTo>
                  <a:pt x="2679396" y="24130"/>
                  <a:pt x="2681071" y="27940"/>
                  <a:pt x="2684422" y="30480"/>
                </a:cubicBezTo>
                <a:cubicBezTo>
                  <a:pt x="2679396" y="31750"/>
                  <a:pt x="2672696" y="34290"/>
                  <a:pt x="2669346" y="33020"/>
                </a:cubicBezTo>
                <a:cubicBezTo>
                  <a:pt x="2660970" y="31750"/>
                  <a:pt x="2657620" y="34290"/>
                  <a:pt x="2650919" y="36830"/>
                </a:cubicBezTo>
                <a:cubicBezTo>
                  <a:pt x="2644219" y="40640"/>
                  <a:pt x="2635843" y="43180"/>
                  <a:pt x="2629142" y="45720"/>
                </a:cubicBezTo>
                <a:cubicBezTo>
                  <a:pt x="2627467" y="45720"/>
                  <a:pt x="2625792" y="45720"/>
                  <a:pt x="2624117" y="44450"/>
                </a:cubicBezTo>
                <a:cubicBezTo>
                  <a:pt x="2622442" y="44450"/>
                  <a:pt x="2620767" y="43180"/>
                  <a:pt x="2620767" y="43180"/>
                </a:cubicBezTo>
                <a:cubicBezTo>
                  <a:pt x="2612391" y="45720"/>
                  <a:pt x="2604015" y="48260"/>
                  <a:pt x="2595640" y="45720"/>
                </a:cubicBezTo>
                <a:cubicBezTo>
                  <a:pt x="2593965" y="45720"/>
                  <a:pt x="2593965" y="46990"/>
                  <a:pt x="2592289" y="46990"/>
                </a:cubicBezTo>
                <a:cubicBezTo>
                  <a:pt x="2582239" y="49530"/>
                  <a:pt x="2575538" y="58420"/>
                  <a:pt x="2562137" y="58420"/>
                </a:cubicBezTo>
                <a:cubicBezTo>
                  <a:pt x="2552087" y="58420"/>
                  <a:pt x="2542036" y="64770"/>
                  <a:pt x="2531985" y="64770"/>
                </a:cubicBezTo>
                <a:cubicBezTo>
                  <a:pt x="2520259" y="66040"/>
                  <a:pt x="2510208" y="68580"/>
                  <a:pt x="2500158" y="72390"/>
                </a:cubicBezTo>
                <a:cubicBezTo>
                  <a:pt x="2496807" y="73660"/>
                  <a:pt x="2493457" y="73660"/>
                  <a:pt x="2491782" y="73660"/>
                </a:cubicBezTo>
                <a:cubicBezTo>
                  <a:pt x="2483406" y="71120"/>
                  <a:pt x="2478381" y="74930"/>
                  <a:pt x="2475031" y="78740"/>
                </a:cubicBezTo>
                <a:cubicBezTo>
                  <a:pt x="2466655" y="87630"/>
                  <a:pt x="2453254" y="90170"/>
                  <a:pt x="2441528" y="92710"/>
                </a:cubicBezTo>
                <a:cubicBezTo>
                  <a:pt x="2426452" y="95250"/>
                  <a:pt x="2411376" y="96520"/>
                  <a:pt x="2396300" y="97790"/>
                </a:cubicBezTo>
                <a:cubicBezTo>
                  <a:pt x="2394624" y="97790"/>
                  <a:pt x="2392949" y="101600"/>
                  <a:pt x="2389599" y="102870"/>
                </a:cubicBezTo>
                <a:cubicBezTo>
                  <a:pt x="2387924" y="102870"/>
                  <a:pt x="2386249" y="101600"/>
                  <a:pt x="2386249" y="101600"/>
                </a:cubicBezTo>
                <a:cubicBezTo>
                  <a:pt x="2377873" y="109220"/>
                  <a:pt x="2372848" y="120650"/>
                  <a:pt x="2356097" y="119380"/>
                </a:cubicBezTo>
                <a:lnTo>
                  <a:pt x="2354421" y="119380"/>
                </a:lnTo>
                <a:cubicBezTo>
                  <a:pt x="2341020" y="125730"/>
                  <a:pt x="2327619" y="123190"/>
                  <a:pt x="2315893" y="120650"/>
                </a:cubicBezTo>
                <a:cubicBezTo>
                  <a:pt x="2312543" y="120650"/>
                  <a:pt x="2307518" y="118110"/>
                  <a:pt x="2305843" y="115570"/>
                </a:cubicBezTo>
                <a:cubicBezTo>
                  <a:pt x="2300817" y="107950"/>
                  <a:pt x="2287416" y="105410"/>
                  <a:pt x="2277365" y="107950"/>
                </a:cubicBezTo>
                <a:cubicBezTo>
                  <a:pt x="2268990" y="110490"/>
                  <a:pt x="2260614" y="111760"/>
                  <a:pt x="2252238" y="114300"/>
                </a:cubicBezTo>
                <a:cubicBezTo>
                  <a:pt x="2238837" y="116840"/>
                  <a:pt x="2227111" y="118110"/>
                  <a:pt x="2213710" y="113030"/>
                </a:cubicBezTo>
                <a:cubicBezTo>
                  <a:pt x="2200309" y="107950"/>
                  <a:pt x="2190259" y="111760"/>
                  <a:pt x="2183558" y="123190"/>
                </a:cubicBezTo>
                <a:cubicBezTo>
                  <a:pt x="2178533" y="130810"/>
                  <a:pt x="2165132" y="132080"/>
                  <a:pt x="2156756" y="125730"/>
                </a:cubicBezTo>
                <a:cubicBezTo>
                  <a:pt x="2151731" y="121920"/>
                  <a:pt x="2148380" y="123190"/>
                  <a:pt x="2143355" y="125730"/>
                </a:cubicBezTo>
                <a:lnTo>
                  <a:pt x="2133304" y="133350"/>
                </a:lnTo>
                <a:cubicBezTo>
                  <a:pt x="2131629" y="134620"/>
                  <a:pt x="2128279" y="134620"/>
                  <a:pt x="2126604" y="134620"/>
                </a:cubicBezTo>
                <a:lnTo>
                  <a:pt x="2116553" y="134620"/>
                </a:lnTo>
                <a:cubicBezTo>
                  <a:pt x="2109852" y="134620"/>
                  <a:pt x="2103152" y="133350"/>
                  <a:pt x="2096451" y="132080"/>
                </a:cubicBezTo>
                <a:cubicBezTo>
                  <a:pt x="2088076" y="130810"/>
                  <a:pt x="2081375" y="127000"/>
                  <a:pt x="2072999" y="125730"/>
                </a:cubicBezTo>
                <a:cubicBezTo>
                  <a:pt x="2059599" y="124460"/>
                  <a:pt x="2056248" y="115570"/>
                  <a:pt x="2051223" y="109220"/>
                </a:cubicBezTo>
                <a:cubicBezTo>
                  <a:pt x="2047873" y="105410"/>
                  <a:pt x="2041172" y="100330"/>
                  <a:pt x="2034472" y="101600"/>
                </a:cubicBezTo>
                <a:cubicBezTo>
                  <a:pt x="2027771" y="104140"/>
                  <a:pt x="2021070" y="101600"/>
                  <a:pt x="2016045" y="100330"/>
                </a:cubicBezTo>
                <a:cubicBezTo>
                  <a:pt x="2014370" y="100330"/>
                  <a:pt x="2011020" y="99060"/>
                  <a:pt x="2009345" y="99060"/>
                </a:cubicBezTo>
                <a:cubicBezTo>
                  <a:pt x="1997619" y="96520"/>
                  <a:pt x="1989243" y="101600"/>
                  <a:pt x="1980867" y="107950"/>
                </a:cubicBezTo>
                <a:lnTo>
                  <a:pt x="1974167" y="113030"/>
                </a:lnTo>
                <a:cubicBezTo>
                  <a:pt x="1972492" y="114300"/>
                  <a:pt x="1972492" y="116840"/>
                  <a:pt x="1970817" y="118110"/>
                </a:cubicBezTo>
                <a:cubicBezTo>
                  <a:pt x="1960766" y="124460"/>
                  <a:pt x="1950715" y="121920"/>
                  <a:pt x="1938989" y="118110"/>
                </a:cubicBezTo>
                <a:cubicBezTo>
                  <a:pt x="1928939" y="114300"/>
                  <a:pt x="1917212" y="118110"/>
                  <a:pt x="1913862" y="125730"/>
                </a:cubicBezTo>
                <a:cubicBezTo>
                  <a:pt x="1912187" y="130810"/>
                  <a:pt x="1910512" y="134620"/>
                  <a:pt x="1902136" y="137160"/>
                </a:cubicBezTo>
                <a:cubicBezTo>
                  <a:pt x="1893761" y="140970"/>
                  <a:pt x="1883710" y="143510"/>
                  <a:pt x="1882035" y="152400"/>
                </a:cubicBezTo>
                <a:cubicBezTo>
                  <a:pt x="1882035" y="153670"/>
                  <a:pt x="1880360" y="154940"/>
                  <a:pt x="1878685" y="154940"/>
                </a:cubicBezTo>
                <a:cubicBezTo>
                  <a:pt x="1873659" y="156210"/>
                  <a:pt x="1870309" y="157480"/>
                  <a:pt x="1865284" y="158750"/>
                </a:cubicBezTo>
                <a:lnTo>
                  <a:pt x="1850207" y="158750"/>
                </a:lnTo>
                <a:cubicBezTo>
                  <a:pt x="1840157" y="157480"/>
                  <a:pt x="1830106" y="154940"/>
                  <a:pt x="1820055" y="153670"/>
                </a:cubicBezTo>
                <a:cubicBezTo>
                  <a:pt x="1808329" y="152400"/>
                  <a:pt x="1798278" y="157480"/>
                  <a:pt x="1786552" y="158750"/>
                </a:cubicBezTo>
                <a:lnTo>
                  <a:pt x="1784877" y="160020"/>
                </a:lnTo>
                <a:cubicBezTo>
                  <a:pt x="1781527" y="163830"/>
                  <a:pt x="1776502" y="162560"/>
                  <a:pt x="1773151" y="160020"/>
                </a:cubicBezTo>
                <a:cubicBezTo>
                  <a:pt x="1766451" y="154940"/>
                  <a:pt x="1754725" y="153670"/>
                  <a:pt x="1746349" y="156210"/>
                </a:cubicBezTo>
                <a:cubicBezTo>
                  <a:pt x="1736299" y="160020"/>
                  <a:pt x="1726248" y="162560"/>
                  <a:pt x="1716197" y="165100"/>
                </a:cubicBezTo>
                <a:cubicBezTo>
                  <a:pt x="1712847" y="165100"/>
                  <a:pt x="1709496" y="163830"/>
                  <a:pt x="1707821" y="163830"/>
                </a:cubicBezTo>
                <a:cubicBezTo>
                  <a:pt x="1704471" y="163830"/>
                  <a:pt x="1699446" y="162560"/>
                  <a:pt x="1697771" y="163830"/>
                </a:cubicBezTo>
                <a:cubicBezTo>
                  <a:pt x="1684370" y="171450"/>
                  <a:pt x="1670969" y="168910"/>
                  <a:pt x="1659243" y="163830"/>
                </a:cubicBezTo>
                <a:cubicBezTo>
                  <a:pt x="1652542" y="161290"/>
                  <a:pt x="1642491" y="158750"/>
                  <a:pt x="1639141" y="151130"/>
                </a:cubicBezTo>
                <a:cubicBezTo>
                  <a:pt x="1637466" y="146050"/>
                  <a:pt x="1630765" y="140970"/>
                  <a:pt x="1625740" y="137160"/>
                </a:cubicBezTo>
                <a:cubicBezTo>
                  <a:pt x="1617364" y="130810"/>
                  <a:pt x="1608989" y="121920"/>
                  <a:pt x="1593913" y="121920"/>
                </a:cubicBezTo>
                <a:cubicBezTo>
                  <a:pt x="1590562" y="121920"/>
                  <a:pt x="1587212" y="116840"/>
                  <a:pt x="1585537" y="118110"/>
                </a:cubicBezTo>
                <a:cubicBezTo>
                  <a:pt x="1578836" y="119380"/>
                  <a:pt x="1578836" y="116840"/>
                  <a:pt x="1575486" y="114300"/>
                </a:cubicBezTo>
                <a:cubicBezTo>
                  <a:pt x="1572136" y="111760"/>
                  <a:pt x="1567111" y="109220"/>
                  <a:pt x="1563760" y="105410"/>
                </a:cubicBezTo>
                <a:cubicBezTo>
                  <a:pt x="1558735" y="100330"/>
                  <a:pt x="1553709" y="93980"/>
                  <a:pt x="1548684" y="88900"/>
                </a:cubicBezTo>
                <a:cubicBezTo>
                  <a:pt x="1543659" y="83820"/>
                  <a:pt x="1540309" y="77470"/>
                  <a:pt x="1535283" y="72390"/>
                </a:cubicBezTo>
                <a:cubicBezTo>
                  <a:pt x="1533608" y="71120"/>
                  <a:pt x="1528583" y="69850"/>
                  <a:pt x="1526907" y="71120"/>
                </a:cubicBezTo>
                <a:lnTo>
                  <a:pt x="1506806" y="78740"/>
                </a:lnTo>
                <a:cubicBezTo>
                  <a:pt x="1503456" y="80010"/>
                  <a:pt x="1501780" y="82550"/>
                  <a:pt x="1500105" y="85090"/>
                </a:cubicBezTo>
                <a:lnTo>
                  <a:pt x="1498430" y="83820"/>
                </a:lnTo>
                <a:cubicBezTo>
                  <a:pt x="1500105" y="80010"/>
                  <a:pt x="1501780" y="76200"/>
                  <a:pt x="1503456" y="74930"/>
                </a:cubicBezTo>
                <a:lnTo>
                  <a:pt x="1483354" y="71120"/>
                </a:lnTo>
                <a:cubicBezTo>
                  <a:pt x="1478329" y="69850"/>
                  <a:pt x="1469953" y="69850"/>
                  <a:pt x="1466603" y="69850"/>
                </a:cubicBezTo>
                <a:lnTo>
                  <a:pt x="1439801" y="69850"/>
                </a:lnTo>
                <a:cubicBezTo>
                  <a:pt x="1429750" y="69850"/>
                  <a:pt x="1421374" y="68580"/>
                  <a:pt x="1411323" y="69850"/>
                </a:cubicBezTo>
                <a:cubicBezTo>
                  <a:pt x="1404623" y="71120"/>
                  <a:pt x="1399598" y="68580"/>
                  <a:pt x="1394572" y="66040"/>
                </a:cubicBezTo>
                <a:cubicBezTo>
                  <a:pt x="1381171" y="58420"/>
                  <a:pt x="1367770" y="49530"/>
                  <a:pt x="1349344" y="53340"/>
                </a:cubicBezTo>
                <a:cubicBezTo>
                  <a:pt x="1347669" y="53340"/>
                  <a:pt x="1344318" y="52070"/>
                  <a:pt x="1342643" y="50800"/>
                </a:cubicBezTo>
                <a:cubicBezTo>
                  <a:pt x="1337618" y="49530"/>
                  <a:pt x="1334268" y="46990"/>
                  <a:pt x="1327567" y="44450"/>
                </a:cubicBezTo>
                <a:cubicBezTo>
                  <a:pt x="1327567" y="48260"/>
                  <a:pt x="1327567" y="49530"/>
                  <a:pt x="1329242" y="52070"/>
                </a:cubicBezTo>
                <a:cubicBezTo>
                  <a:pt x="1325892" y="54610"/>
                  <a:pt x="1324217" y="53340"/>
                  <a:pt x="1322542" y="52070"/>
                </a:cubicBezTo>
                <a:cubicBezTo>
                  <a:pt x="1320867" y="53340"/>
                  <a:pt x="1319191" y="55880"/>
                  <a:pt x="1317516" y="55880"/>
                </a:cubicBezTo>
                <a:cubicBezTo>
                  <a:pt x="1309141" y="58420"/>
                  <a:pt x="1300765" y="59690"/>
                  <a:pt x="1292389" y="62230"/>
                </a:cubicBezTo>
                <a:cubicBezTo>
                  <a:pt x="1289039" y="63500"/>
                  <a:pt x="1285689" y="64770"/>
                  <a:pt x="1284014" y="66040"/>
                </a:cubicBezTo>
                <a:cubicBezTo>
                  <a:pt x="1277313" y="69850"/>
                  <a:pt x="1272288" y="76200"/>
                  <a:pt x="1260562" y="74930"/>
                </a:cubicBezTo>
                <a:cubicBezTo>
                  <a:pt x="1258887" y="74930"/>
                  <a:pt x="1255537" y="77470"/>
                  <a:pt x="1252186" y="77470"/>
                </a:cubicBezTo>
                <a:cubicBezTo>
                  <a:pt x="1248836" y="78740"/>
                  <a:pt x="1243811" y="78740"/>
                  <a:pt x="1240460" y="80010"/>
                </a:cubicBezTo>
                <a:lnTo>
                  <a:pt x="1237110" y="80010"/>
                </a:lnTo>
                <a:cubicBezTo>
                  <a:pt x="1227059" y="82550"/>
                  <a:pt x="1218684" y="85090"/>
                  <a:pt x="1208633" y="86360"/>
                </a:cubicBezTo>
                <a:lnTo>
                  <a:pt x="1201932" y="86360"/>
                </a:lnTo>
                <a:cubicBezTo>
                  <a:pt x="1193557" y="86360"/>
                  <a:pt x="1186856" y="85090"/>
                  <a:pt x="1178481" y="85090"/>
                </a:cubicBezTo>
                <a:cubicBezTo>
                  <a:pt x="1170105" y="85090"/>
                  <a:pt x="1161729" y="87630"/>
                  <a:pt x="1153354" y="87630"/>
                </a:cubicBezTo>
                <a:cubicBezTo>
                  <a:pt x="1143303" y="87630"/>
                  <a:pt x="1131577" y="87630"/>
                  <a:pt x="1123201" y="82550"/>
                </a:cubicBezTo>
                <a:cubicBezTo>
                  <a:pt x="1121526" y="81280"/>
                  <a:pt x="1116501" y="81280"/>
                  <a:pt x="1113151" y="82550"/>
                </a:cubicBezTo>
                <a:cubicBezTo>
                  <a:pt x="1101425" y="83820"/>
                  <a:pt x="1089699" y="85090"/>
                  <a:pt x="1079648" y="87630"/>
                </a:cubicBezTo>
                <a:cubicBezTo>
                  <a:pt x="1069597" y="90170"/>
                  <a:pt x="1064572" y="87630"/>
                  <a:pt x="1061222" y="81280"/>
                </a:cubicBezTo>
                <a:cubicBezTo>
                  <a:pt x="1059546" y="78740"/>
                  <a:pt x="1056196" y="76200"/>
                  <a:pt x="1052846" y="73660"/>
                </a:cubicBezTo>
                <a:cubicBezTo>
                  <a:pt x="1047820" y="71120"/>
                  <a:pt x="1042795" y="67310"/>
                  <a:pt x="1037770" y="67310"/>
                </a:cubicBezTo>
                <a:cubicBezTo>
                  <a:pt x="1026044" y="67310"/>
                  <a:pt x="1019343" y="62230"/>
                  <a:pt x="1010968" y="58420"/>
                </a:cubicBezTo>
                <a:cubicBezTo>
                  <a:pt x="997567" y="52070"/>
                  <a:pt x="985841" y="44450"/>
                  <a:pt x="969089" y="45720"/>
                </a:cubicBezTo>
                <a:lnTo>
                  <a:pt x="969089" y="39370"/>
                </a:lnTo>
                <a:cubicBezTo>
                  <a:pt x="972440" y="39370"/>
                  <a:pt x="975790" y="39370"/>
                  <a:pt x="979140" y="38100"/>
                </a:cubicBezTo>
                <a:cubicBezTo>
                  <a:pt x="974115" y="35560"/>
                  <a:pt x="974115" y="31750"/>
                  <a:pt x="970765" y="29210"/>
                </a:cubicBezTo>
                <a:cubicBezTo>
                  <a:pt x="964064" y="25400"/>
                  <a:pt x="957364" y="24130"/>
                  <a:pt x="950663" y="21590"/>
                </a:cubicBezTo>
                <a:cubicBezTo>
                  <a:pt x="945638" y="20320"/>
                  <a:pt x="938937" y="20320"/>
                  <a:pt x="942287" y="26670"/>
                </a:cubicBezTo>
                <a:cubicBezTo>
                  <a:pt x="933912" y="27940"/>
                  <a:pt x="927211" y="27940"/>
                  <a:pt x="923861" y="30480"/>
                </a:cubicBezTo>
                <a:cubicBezTo>
                  <a:pt x="917160" y="34290"/>
                  <a:pt x="910460" y="31750"/>
                  <a:pt x="905435" y="29210"/>
                </a:cubicBezTo>
                <a:cubicBezTo>
                  <a:pt x="902084" y="27940"/>
                  <a:pt x="898734" y="26670"/>
                  <a:pt x="895384" y="27940"/>
                </a:cubicBezTo>
                <a:cubicBezTo>
                  <a:pt x="875282" y="35560"/>
                  <a:pt x="855181" y="31750"/>
                  <a:pt x="835079" y="31750"/>
                </a:cubicBezTo>
                <a:cubicBezTo>
                  <a:pt x="831729" y="31750"/>
                  <a:pt x="828379" y="30480"/>
                  <a:pt x="823353" y="30480"/>
                </a:cubicBezTo>
                <a:cubicBezTo>
                  <a:pt x="816653" y="29210"/>
                  <a:pt x="811627" y="26670"/>
                  <a:pt x="804927" y="25400"/>
                </a:cubicBezTo>
                <a:cubicBezTo>
                  <a:pt x="798226" y="24130"/>
                  <a:pt x="789851" y="22860"/>
                  <a:pt x="783150" y="21590"/>
                </a:cubicBezTo>
                <a:lnTo>
                  <a:pt x="778125" y="21590"/>
                </a:lnTo>
                <a:cubicBezTo>
                  <a:pt x="766399" y="21590"/>
                  <a:pt x="754673" y="22860"/>
                  <a:pt x="744622" y="22860"/>
                </a:cubicBezTo>
                <a:cubicBezTo>
                  <a:pt x="736246" y="22860"/>
                  <a:pt x="727871" y="20320"/>
                  <a:pt x="717820" y="19050"/>
                </a:cubicBezTo>
                <a:cubicBezTo>
                  <a:pt x="716145" y="8890"/>
                  <a:pt x="702744" y="11430"/>
                  <a:pt x="694368" y="6350"/>
                </a:cubicBezTo>
                <a:cubicBezTo>
                  <a:pt x="692693" y="5080"/>
                  <a:pt x="689343" y="6350"/>
                  <a:pt x="687668" y="6350"/>
                </a:cubicBezTo>
                <a:cubicBezTo>
                  <a:pt x="677617" y="5080"/>
                  <a:pt x="670916" y="8890"/>
                  <a:pt x="667566" y="15240"/>
                </a:cubicBezTo>
                <a:cubicBezTo>
                  <a:pt x="662541" y="21590"/>
                  <a:pt x="649140" y="24130"/>
                  <a:pt x="654165" y="34290"/>
                </a:cubicBezTo>
                <a:cubicBezTo>
                  <a:pt x="655840" y="35560"/>
                  <a:pt x="659191" y="36830"/>
                  <a:pt x="660866" y="39370"/>
                </a:cubicBezTo>
                <a:cubicBezTo>
                  <a:pt x="660866" y="43180"/>
                  <a:pt x="659191" y="45720"/>
                  <a:pt x="654165" y="44450"/>
                </a:cubicBezTo>
                <a:cubicBezTo>
                  <a:pt x="652490" y="44450"/>
                  <a:pt x="650815" y="46990"/>
                  <a:pt x="649140" y="48260"/>
                </a:cubicBezTo>
                <a:cubicBezTo>
                  <a:pt x="647465" y="49530"/>
                  <a:pt x="647465" y="52070"/>
                  <a:pt x="645789" y="52070"/>
                </a:cubicBezTo>
                <a:cubicBezTo>
                  <a:pt x="635739" y="54610"/>
                  <a:pt x="629038" y="60960"/>
                  <a:pt x="617312" y="59690"/>
                </a:cubicBezTo>
                <a:lnTo>
                  <a:pt x="613962" y="59690"/>
                </a:lnTo>
                <a:cubicBezTo>
                  <a:pt x="603911" y="66040"/>
                  <a:pt x="593860" y="64770"/>
                  <a:pt x="582135" y="63500"/>
                </a:cubicBezTo>
                <a:cubicBezTo>
                  <a:pt x="577109" y="62230"/>
                  <a:pt x="570409" y="63500"/>
                  <a:pt x="563708" y="63500"/>
                </a:cubicBezTo>
                <a:cubicBezTo>
                  <a:pt x="558683" y="63500"/>
                  <a:pt x="553657" y="63500"/>
                  <a:pt x="548632" y="60960"/>
                </a:cubicBezTo>
                <a:cubicBezTo>
                  <a:pt x="541931" y="58420"/>
                  <a:pt x="535231" y="54610"/>
                  <a:pt x="528530" y="52070"/>
                </a:cubicBezTo>
                <a:cubicBezTo>
                  <a:pt x="521830" y="49530"/>
                  <a:pt x="513454" y="49530"/>
                  <a:pt x="513454" y="40640"/>
                </a:cubicBezTo>
                <a:cubicBezTo>
                  <a:pt x="513454" y="39370"/>
                  <a:pt x="510104" y="38100"/>
                  <a:pt x="510104" y="36830"/>
                </a:cubicBezTo>
                <a:cubicBezTo>
                  <a:pt x="498378" y="44450"/>
                  <a:pt x="488327" y="50800"/>
                  <a:pt x="478277" y="57150"/>
                </a:cubicBezTo>
                <a:cubicBezTo>
                  <a:pt x="473251" y="60960"/>
                  <a:pt x="466551" y="66040"/>
                  <a:pt x="469901" y="72390"/>
                </a:cubicBezTo>
                <a:cubicBezTo>
                  <a:pt x="469901" y="73660"/>
                  <a:pt x="468226" y="74930"/>
                  <a:pt x="468226" y="76200"/>
                </a:cubicBezTo>
                <a:cubicBezTo>
                  <a:pt x="466551" y="78740"/>
                  <a:pt x="464876" y="81280"/>
                  <a:pt x="461525" y="82550"/>
                </a:cubicBezTo>
                <a:cubicBezTo>
                  <a:pt x="458175" y="86360"/>
                  <a:pt x="454825" y="90170"/>
                  <a:pt x="451475" y="95250"/>
                </a:cubicBezTo>
                <a:lnTo>
                  <a:pt x="441424" y="102870"/>
                </a:lnTo>
                <a:cubicBezTo>
                  <a:pt x="438073" y="106680"/>
                  <a:pt x="434723" y="110490"/>
                  <a:pt x="429698" y="113030"/>
                </a:cubicBezTo>
                <a:cubicBezTo>
                  <a:pt x="417972" y="120650"/>
                  <a:pt x="406246" y="128270"/>
                  <a:pt x="392845" y="135890"/>
                </a:cubicBezTo>
                <a:cubicBezTo>
                  <a:pt x="386144" y="140970"/>
                  <a:pt x="377769" y="144780"/>
                  <a:pt x="371068" y="149860"/>
                </a:cubicBezTo>
                <a:cubicBezTo>
                  <a:pt x="359342" y="157480"/>
                  <a:pt x="345941" y="163830"/>
                  <a:pt x="339241" y="175260"/>
                </a:cubicBezTo>
                <a:cubicBezTo>
                  <a:pt x="339241" y="176530"/>
                  <a:pt x="335891" y="177800"/>
                  <a:pt x="334215" y="179070"/>
                </a:cubicBezTo>
                <a:cubicBezTo>
                  <a:pt x="325840" y="184150"/>
                  <a:pt x="312439" y="184150"/>
                  <a:pt x="312439" y="194310"/>
                </a:cubicBezTo>
                <a:cubicBezTo>
                  <a:pt x="299038" y="194310"/>
                  <a:pt x="292337" y="201930"/>
                  <a:pt x="285637" y="208280"/>
                </a:cubicBezTo>
                <a:cubicBezTo>
                  <a:pt x="280611" y="213360"/>
                  <a:pt x="275586" y="219710"/>
                  <a:pt x="268885" y="223520"/>
                </a:cubicBezTo>
                <a:cubicBezTo>
                  <a:pt x="262185" y="226060"/>
                  <a:pt x="253809" y="224790"/>
                  <a:pt x="245434" y="224790"/>
                </a:cubicBezTo>
                <a:cubicBezTo>
                  <a:pt x="242083" y="224790"/>
                  <a:pt x="238733" y="224790"/>
                  <a:pt x="238733" y="226060"/>
                </a:cubicBezTo>
                <a:cubicBezTo>
                  <a:pt x="232033" y="231140"/>
                  <a:pt x="223657" y="234950"/>
                  <a:pt x="218632" y="241300"/>
                </a:cubicBezTo>
                <a:cubicBezTo>
                  <a:pt x="213606" y="247650"/>
                  <a:pt x="208581" y="251460"/>
                  <a:pt x="200205" y="252730"/>
                </a:cubicBezTo>
                <a:cubicBezTo>
                  <a:pt x="191829" y="254000"/>
                  <a:pt x="183454" y="260350"/>
                  <a:pt x="171728" y="256540"/>
                </a:cubicBezTo>
                <a:cubicBezTo>
                  <a:pt x="161677" y="254000"/>
                  <a:pt x="149951" y="256540"/>
                  <a:pt x="143251" y="251460"/>
                </a:cubicBezTo>
                <a:cubicBezTo>
                  <a:pt x="129850" y="252730"/>
                  <a:pt x="119799" y="255270"/>
                  <a:pt x="108073" y="256540"/>
                </a:cubicBezTo>
                <a:cubicBezTo>
                  <a:pt x="94672" y="259080"/>
                  <a:pt x="79596" y="257810"/>
                  <a:pt x="67870" y="265430"/>
                </a:cubicBezTo>
                <a:cubicBezTo>
                  <a:pt x="57819" y="271780"/>
                  <a:pt x="49444" y="278130"/>
                  <a:pt x="34367" y="276860"/>
                </a:cubicBezTo>
                <a:cubicBezTo>
                  <a:pt x="36042" y="284480"/>
                  <a:pt x="37718" y="290830"/>
                  <a:pt x="39393" y="298450"/>
                </a:cubicBezTo>
                <a:cubicBezTo>
                  <a:pt x="42743" y="318770"/>
                  <a:pt x="46093" y="339090"/>
                  <a:pt x="47768" y="359410"/>
                </a:cubicBezTo>
                <a:cubicBezTo>
                  <a:pt x="52794" y="384810"/>
                  <a:pt x="54469" y="408940"/>
                  <a:pt x="51119" y="433070"/>
                </a:cubicBezTo>
                <a:cubicBezTo>
                  <a:pt x="47768" y="467360"/>
                  <a:pt x="32692" y="1640840"/>
                  <a:pt x="17616" y="1672590"/>
                </a:cubicBezTo>
                <a:lnTo>
                  <a:pt x="2540" y="1699260"/>
                </a:lnTo>
                <a:cubicBezTo>
                  <a:pt x="0" y="1705610"/>
                  <a:pt x="4215" y="1709420"/>
                  <a:pt x="12591" y="1710690"/>
                </a:cubicBezTo>
                <a:cubicBezTo>
                  <a:pt x="22641" y="1711960"/>
                  <a:pt x="25992" y="1717040"/>
                  <a:pt x="29342" y="1723390"/>
                </a:cubicBezTo>
                <a:cubicBezTo>
                  <a:pt x="32692" y="1733550"/>
                  <a:pt x="27667" y="1743710"/>
                  <a:pt x="34367" y="1753870"/>
                </a:cubicBezTo>
                <a:cubicBezTo>
                  <a:pt x="37718" y="1758950"/>
                  <a:pt x="34367" y="1767840"/>
                  <a:pt x="32692" y="1775460"/>
                </a:cubicBezTo>
                <a:cubicBezTo>
                  <a:pt x="31017" y="1785620"/>
                  <a:pt x="34367" y="1795780"/>
                  <a:pt x="39393" y="1804670"/>
                </a:cubicBezTo>
                <a:cubicBezTo>
                  <a:pt x="51119" y="1819910"/>
                  <a:pt x="52794" y="1837690"/>
                  <a:pt x="52794" y="1854200"/>
                </a:cubicBezTo>
                <a:cubicBezTo>
                  <a:pt x="52794" y="1858010"/>
                  <a:pt x="54469" y="1861820"/>
                  <a:pt x="56144" y="1864360"/>
                </a:cubicBezTo>
                <a:cubicBezTo>
                  <a:pt x="59494" y="1866900"/>
                  <a:pt x="66195" y="1869440"/>
                  <a:pt x="72895" y="1870710"/>
                </a:cubicBezTo>
                <a:lnTo>
                  <a:pt x="113098" y="1885950"/>
                </a:lnTo>
                <a:cubicBezTo>
                  <a:pt x="131525" y="1893570"/>
                  <a:pt x="146601" y="1892300"/>
                  <a:pt x="163352" y="1883410"/>
                </a:cubicBezTo>
                <a:cubicBezTo>
                  <a:pt x="165027" y="1882140"/>
                  <a:pt x="170053" y="1880870"/>
                  <a:pt x="171728" y="1880870"/>
                </a:cubicBezTo>
                <a:cubicBezTo>
                  <a:pt x="183454" y="1882140"/>
                  <a:pt x="195180" y="1882140"/>
                  <a:pt x="205231" y="1889760"/>
                </a:cubicBezTo>
                <a:cubicBezTo>
                  <a:pt x="216956" y="1897380"/>
                  <a:pt x="233708" y="1902460"/>
                  <a:pt x="247109" y="1908810"/>
                </a:cubicBezTo>
                <a:cubicBezTo>
                  <a:pt x="255484" y="1912620"/>
                  <a:pt x="265535" y="1917700"/>
                  <a:pt x="270561" y="1922780"/>
                </a:cubicBezTo>
                <a:cubicBezTo>
                  <a:pt x="273911" y="1925320"/>
                  <a:pt x="277261" y="1927860"/>
                  <a:pt x="280611" y="1929130"/>
                </a:cubicBezTo>
                <a:cubicBezTo>
                  <a:pt x="299038" y="1934210"/>
                  <a:pt x="309089" y="1946910"/>
                  <a:pt x="320814" y="1957070"/>
                </a:cubicBezTo>
                <a:cubicBezTo>
                  <a:pt x="330865" y="1965960"/>
                  <a:pt x="344266" y="1971040"/>
                  <a:pt x="359342" y="1972310"/>
                </a:cubicBezTo>
                <a:cubicBezTo>
                  <a:pt x="376094" y="1974850"/>
                  <a:pt x="392845" y="1976120"/>
                  <a:pt x="409596" y="1978660"/>
                </a:cubicBezTo>
                <a:cubicBezTo>
                  <a:pt x="416297" y="1979930"/>
                  <a:pt x="424672" y="1981200"/>
                  <a:pt x="431373" y="1983740"/>
                </a:cubicBezTo>
                <a:cubicBezTo>
                  <a:pt x="439749" y="1986280"/>
                  <a:pt x="448124" y="1986280"/>
                  <a:pt x="454825" y="1990090"/>
                </a:cubicBezTo>
                <a:cubicBezTo>
                  <a:pt x="464876" y="1996440"/>
                  <a:pt x="474926" y="2000250"/>
                  <a:pt x="488327" y="1997710"/>
                </a:cubicBezTo>
                <a:cubicBezTo>
                  <a:pt x="493353" y="1996440"/>
                  <a:pt x="500053" y="1998980"/>
                  <a:pt x="505079" y="2000250"/>
                </a:cubicBezTo>
                <a:cubicBezTo>
                  <a:pt x="506754" y="2000250"/>
                  <a:pt x="508429" y="2001520"/>
                  <a:pt x="510104" y="2001520"/>
                </a:cubicBezTo>
                <a:cubicBezTo>
                  <a:pt x="528530" y="2002790"/>
                  <a:pt x="545282" y="2000250"/>
                  <a:pt x="562033" y="1997710"/>
                </a:cubicBezTo>
                <a:cubicBezTo>
                  <a:pt x="568734" y="1996440"/>
                  <a:pt x="575434" y="1995170"/>
                  <a:pt x="582135" y="1992630"/>
                </a:cubicBezTo>
                <a:cubicBezTo>
                  <a:pt x="600561" y="1986280"/>
                  <a:pt x="618987" y="1979930"/>
                  <a:pt x="635739" y="1972310"/>
                </a:cubicBezTo>
                <a:cubicBezTo>
                  <a:pt x="647465" y="1967230"/>
                  <a:pt x="659191" y="1962150"/>
                  <a:pt x="672592" y="1967230"/>
                </a:cubicBezTo>
                <a:lnTo>
                  <a:pt x="679292" y="1967230"/>
                </a:lnTo>
                <a:cubicBezTo>
                  <a:pt x="691018" y="1967230"/>
                  <a:pt x="702744" y="1965960"/>
                  <a:pt x="712795" y="1964690"/>
                </a:cubicBezTo>
                <a:cubicBezTo>
                  <a:pt x="714470" y="1964690"/>
                  <a:pt x="717820" y="1964690"/>
                  <a:pt x="717820" y="1963420"/>
                </a:cubicBezTo>
                <a:cubicBezTo>
                  <a:pt x="722845" y="1958340"/>
                  <a:pt x="731221" y="1958340"/>
                  <a:pt x="739597" y="1957070"/>
                </a:cubicBezTo>
                <a:cubicBezTo>
                  <a:pt x="752998" y="1955800"/>
                  <a:pt x="766399" y="1955800"/>
                  <a:pt x="776450" y="1949450"/>
                </a:cubicBezTo>
                <a:cubicBezTo>
                  <a:pt x="786500" y="1944370"/>
                  <a:pt x="796551" y="1943100"/>
                  <a:pt x="808277" y="1941830"/>
                </a:cubicBezTo>
                <a:cubicBezTo>
                  <a:pt x="809952" y="1941830"/>
                  <a:pt x="813302" y="1940560"/>
                  <a:pt x="814978" y="1940560"/>
                </a:cubicBezTo>
                <a:cubicBezTo>
                  <a:pt x="823353" y="1939290"/>
                  <a:pt x="831729" y="1935480"/>
                  <a:pt x="838429" y="1936750"/>
                </a:cubicBezTo>
                <a:cubicBezTo>
                  <a:pt x="853505" y="1939290"/>
                  <a:pt x="860206" y="1935480"/>
                  <a:pt x="870257" y="1925320"/>
                </a:cubicBezTo>
                <a:cubicBezTo>
                  <a:pt x="871932" y="1922780"/>
                  <a:pt x="876957" y="1921510"/>
                  <a:pt x="880308" y="1920240"/>
                </a:cubicBezTo>
                <a:cubicBezTo>
                  <a:pt x="888683" y="1918970"/>
                  <a:pt x="897059" y="1920240"/>
                  <a:pt x="905435" y="1918970"/>
                </a:cubicBezTo>
                <a:cubicBezTo>
                  <a:pt x="910460" y="1918970"/>
                  <a:pt x="915485" y="1915160"/>
                  <a:pt x="918836" y="1915160"/>
                </a:cubicBezTo>
                <a:cubicBezTo>
                  <a:pt x="932237" y="1916430"/>
                  <a:pt x="947313" y="1912620"/>
                  <a:pt x="959039" y="1918970"/>
                </a:cubicBezTo>
                <a:cubicBezTo>
                  <a:pt x="960714" y="1920240"/>
                  <a:pt x="964064" y="1920240"/>
                  <a:pt x="967414" y="1920240"/>
                </a:cubicBezTo>
                <a:cubicBezTo>
                  <a:pt x="989191" y="1921510"/>
                  <a:pt x="1007617" y="1926590"/>
                  <a:pt x="1022694" y="1936750"/>
                </a:cubicBezTo>
                <a:cubicBezTo>
                  <a:pt x="1027719" y="1940560"/>
                  <a:pt x="1034419" y="1943100"/>
                  <a:pt x="1039445" y="1945640"/>
                </a:cubicBezTo>
                <a:cubicBezTo>
                  <a:pt x="1044470" y="1948180"/>
                  <a:pt x="1051171" y="1948180"/>
                  <a:pt x="1056196" y="1949450"/>
                </a:cubicBezTo>
                <a:cubicBezTo>
                  <a:pt x="1061222" y="1950720"/>
                  <a:pt x="1064572" y="1951990"/>
                  <a:pt x="1069597" y="1951990"/>
                </a:cubicBezTo>
                <a:cubicBezTo>
                  <a:pt x="1077973" y="1951990"/>
                  <a:pt x="1084673" y="1954530"/>
                  <a:pt x="1089699" y="1959610"/>
                </a:cubicBezTo>
                <a:cubicBezTo>
                  <a:pt x="1091374" y="1960880"/>
                  <a:pt x="1093049" y="1962150"/>
                  <a:pt x="1094724" y="1964690"/>
                </a:cubicBezTo>
                <a:cubicBezTo>
                  <a:pt x="1093049" y="1968500"/>
                  <a:pt x="1103100" y="1978660"/>
                  <a:pt x="1109800" y="1978660"/>
                </a:cubicBezTo>
                <a:cubicBezTo>
                  <a:pt x="1121526" y="1978660"/>
                  <a:pt x="1133252" y="1981200"/>
                  <a:pt x="1143303" y="1987550"/>
                </a:cubicBezTo>
                <a:cubicBezTo>
                  <a:pt x="1144978" y="1988820"/>
                  <a:pt x="1148328" y="1988820"/>
                  <a:pt x="1151678" y="1987550"/>
                </a:cubicBezTo>
                <a:cubicBezTo>
                  <a:pt x="1156704" y="1986280"/>
                  <a:pt x="1160054" y="1986280"/>
                  <a:pt x="1163404" y="1990090"/>
                </a:cubicBezTo>
                <a:cubicBezTo>
                  <a:pt x="1165080" y="1991360"/>
                  <a:pt x="1171780" y="1991360"/>
                  <a:pt x="1175130" y="1991360"/>
                </a:cubicBezTo>
                <a:cubicBezTo>
                  <a:pt x="1183506" y="1991360"/>
                  <a:pt x="1193557" y="1990090"/>
                  <a:pt x="1201932" y="1991360"/>
                </a:cubicBezTo>
                <a:cubicBezTo>
                  <a:pt x="1217009" y="1992630"/>
                  <a:pt x="1230410" y="1993900"/>
                  <a:pt x="1245486" y="1996440"/>
                </a:cubicBezTo>
                <a:cubicBezTo>
                  <a:pt x="1248836" y="1996440"/>
                  <a:pt x="1252186" y="1997710"/>
                  <a:pt x="1253861" y="1998980"/>
                </a:cubicBezTo>
                <a:cubicBezTo>
                  <a:pt x="1257212" y="2005330"/>
                  <a:pt x="1265587" y="2005330"/>
                  <a:pt x="1270613" y="2006600"/>
                </a:cubicBezTo>
                <a:cubicBezTo>
                  <a:pt x="1275638" y="2007870"/>
                  <a:pt x="1282339" y="2009140"/>
                  <a:pt x="1285689" y="2009140"/>
                </a:cubicBezTo>
                <a:cubicBezTo>
                  <a:pt x="1287364" y="2007870"/>
                  <a:pt x="1290714" y="2006600"/>
                  <a:pt x="1294064" y="2004060"/>
                </a:cubicBezTo>
                <a:cubicBezTo>
                  <a:pt x="1287364" y="2004060"/>
                  <a:pt x="1284014" y="2005330"/>
                  <a:pt x="1280663" y="2005330"/>
                </a:cubicBezTo>
                <a:cubicBezTo>
                  <a:pt x="1287364" y="1998980"/>
                  <a:pt x="1294064" y="1997710"/>
                  <a:pt x="1302440" y="2001520"/>
                </a:cubicBezTo>
                <a:cubicBezTo>
                  <a:pt x="1312491" y="2007870"/>
                  <a:pt x="1320867" y="2007870"/>
                  <a:pt x="1332592" y="2001520"/>
                </a:cubicBezTo>
                <a:lnTo>
                  <a:pt x="1342643" y="1997710"/>
                </a:lnTo>
                <a:lnTo>
                  <a:pt x="1342643" y="1991360"/>
                </a:lnTo>
                <a:cubicBezTo>
                  <a:pt x="1347669" y="1992630"/>
                  <a:pt x="1352694" y="1995170"/>
                  <a:pt x="1356044" y="1995170"/>
                </a:cubicBezTo>
                <a:cubicBezTo>
                  <a:pt x="1366095" y="1991360"/>
                  <a:pt x="1376146" y="1987550"/>
                  <a:pt x="1384521" y="1982470"/>
                </a:cubicBezTo>
                <a:cubicBezTo>
                  <a:pt x="1394572" y="1977390"/>
                  <a:pt x="1402948" y="1971040"/>
                  <a:pt x="1411323" y="1965960"/>
                </a:cubicBezTo>
                <a:cubicBezTo>
                  <a:pt x="1412999" y="1965960"/>
                  <a:pt x="1412999" y="1964690"/>
                  <a:pt x="1414674" y="1964690"/>
                </a:cubicBezTo>
                <a:cubicBezTo>
                  <a:pt x="1426400" y="1962150"/>
                  <a:pt x="1436450" y="1960880"/>
                  <a:pt x="1448176" y="1958340"/>
                </a:cubicBezTo>
                <a:cubicBezTo>
                  <a:pt x="1454877" y="1957070"/>
                  <a:pt x="1459902" y="1954530"/>
                  <a:pt x="1466603" y="1953260"/>
                </a:cubicBezTo>
                <a:cubicBezTo>
                  <a:pt x="1471628" y="1951990"/>
                  <a:pt x="1474978" y="1951990"/>
                  <a:pt x="1480004" y="1950720"/>
                </a:cubicBezTo>
                <a:lnTo>
                  <a:pt x="1496755" y="1950720"/>
                </a:lnTo>
                <a:cubicBezTo>
                  <a:pt x="1500105" y="1950720"/>
                  <a:pt x="1505131" y="1950720"/>
                  <a:pt x="1508481" y="1949450"/>
                </a:cubicBezTo>
                <a:cubicBezTo>
                  <a:pt x="1510156" y="1946910"/>
                  <a:pt x="1513506" y="1943100"/>
                  <a:pt x="1515182" y="1943100"/>
                </a:cubicBezTo>
                <a:cubicBezTo>
                  <a:pt x="1520207" y="1943100"/>
                  <a:pt x="1523557" y="1945640"/>
                  <a:pt x="1528583" y="1946910"/>
                </a:cubicBezTo>
                <a:cubicBezTo>
                  <a:pt x="1530258" y="1946910"/>
                  <a:pt x="1530258" y="1948180"/>
                  <a:pt x="1530258" y="1949450"/>
                </a:cubicBezTo>
                <a:cubicBezTo>
                  <a:pt x="1536958" y="1954530"/>
                  <a:pt x="1541984" y="1960880"/>
                  <a:pt x="1548684" y="1965960"/>
                </a:cubicBezTo>
                <a:cubicBezTo>
                  <a:pt x="1557060" y="1972310"/>
                  <a:pt x="1565435" y="1972310"/>
                  <a:pt x="1570461" y="1968500"/>
                </a:cubicBezTo>
                <a:cubicBezTo>
                  <a:pt x="1578836" y="1963420"/>
                  <a:pt x="1585537" y="1959610"/>
                  <a:pt x="1597263" y="1962150"/>
                </a:cubicBezTo>
                <a:cubicBezTo>
                  <a:pt x="1598938" y="1962150"/>
                  <a:pt x="1602288" y="1963420"/>
                  <a:pt x="1603963" y="1962150"/>
                </a:cubicBezTo>
                <a:cubicBezTo>
                  <a:pt x="1612339" y="1959610"/>
                  <a:pt x="1622390" y="1957070"/>
                  <a:pt x="1630765" y="1953260"/>
                </a:cubicBezTo>
                <a:cubicBezTo>
                  <a:pt x="1635791" y="1951990"/>
                  <a:pt x="1642491" y="1951990"/>
                  <a:pt x="1644167" y="1949450"/>
                </a:cubicBezTo>
                <a:cubicBezTo>
                  <a:pt x="1649192" y="1941830"/>
                  <a:pt x="1657567" y="1938020"/>
                  <a:pt x="1665943" y="1932940"/>
                </a:cubicBezTo>
                <a:cubicBezTo>
                  <a:pt x="1670969" y="1929130"/>
                  <a:pt x="1675994" y="1924050"/>
                  <a:pt x="1681019" y="1922780"/>
                </a:cubicBezTo>
                <a:cubicBezTo>
                  <a:pt x="1692745" y="1920240"/>
                  <a:pt x="1701121" y="1912620"/>
                  <a:pt x="1711172" y="1907540"/>
                </a:cubicBezTo>
                <a:cubicBezTo>
                  <a:pt x="1719547" y="1903730"/>
                  <a:pt x="1724573" y="1896110"/>
                  <a:pt x="1732948" y="1894840"/>
                </a:cubicBezTo>
                <a:cubicBezTo>
                  <a:pt x="1746349" y="1892300"/>
                  <a:pt x="1756400" y="1885950"/>
                  <a:pt x="1768126" y="1879600"/>
                </a:cubicBezTo>
                <a:cubicBezTo>
                  <a:pt x="1774827" y="1875790"/>
                  <a:pt x="1783202" y="1873250"/>
                  <a:pt x="1791578" y="1874520"/>
                </a:cubicBezTo>
                <a:cubicBezTo>
                  <a:pt x="1796603" y="1875790"/>
                  <a:pt x="1803304" y="1874520"/>
                  <a:pt x="1806654" y="1873250"/>
                </a:cubicBezTo>
                <a:cubicBezTo>
                  <a:pt x="1813354" y="1870710"/>
                  <a:pt x="1820055" y="1866900"/>
                  <a:pt x="1826756" y="1864360"/>
                </a:cubicBezTo>
                <a:cubicBezTo>
                  <a:pt x="1831781" y="1861820"/>
                  <a:pt x="1836806" y="1859280"/>
                  <a:pt x="1841832" y="1859280"/>
                </a:cubicBezTo>
                <a:cubicBezTo>
                  <a:pt x="1858583" y="1858010"/>
                  <a:pt x="1871984" y="1855470"/>
                  <a:pt x="1880360" y="1842770"/>
                </a:cubicBezTo>
                <a:cubicBezTo>
                  <a:pt x="1883710" y="1837690"/>
                  <a:pt x="1900461" y="1831340"/>
                  <a:pt x="1907162" y="1833880"/>
                </a:cubicBezTo>
                <a:cubicBezTo>
                  <a:pt x="1918888" y="1837690"/>
                  <a:pt x="1927263" y="1835150"/>
                  <a:pt x="1933964" y="1827530"/>
                </a:cubicBezTo>
                <a:cubicBezTo>
                  <a:pt x="1938989" y="1823720"/>
                  <a:pt x="1945690" y="1824990"/>
                  <a:pt x="1950715" y="1827530"/>
                </a:cubicBezTo>
                <a:cubicBezTo>
                  <a:pt x="1954065" y="1830070"/>
                  <a:pt x="1957416" y="1831340"/>
                  <a:pt x="1960766" y="1831340"/>
                </a:cubicBezTo>
                <a:cubicBezTo>
                  <a:pt x="1972492" y="1832610"/>
                  <a:pt x="1985893" y="1831340"/>
                  <a:pt x="1997619" y="1832610"/>
                </a:cubicBezTo>
                <a:cubicBezTo>
                  <a:pt x="2007670" y="1833880"/>
                  <a:pt x="2017720" y="1831340"/>
                  <a:pt x="2024421" y="1826260"/>
                </a:cubicBezTo>
                <a:cubicBezTo>
                  <a:pt x="2031121" y="1821180"/>
                  <a:pt x="2036147" y="1821180"/>
                  <a:pt x="2046197" y="1823720"/>
                </a:cubicBezTo>
                <a:cubicBezTo>
                  <a:pt x="2054573" y="1826260"/>
                  <a:pt x="2061274" y="1832610"/>
                  <a:pt x="2072999" y="1831340"/>
                </a:cubicBezTo>
                <a:cubicBezTo>
                  <a:pt x="2083050" y="1830070"/>
                  <a:pt x="2094776" y="1833880"/>
                  <a:pt x="2106502" y="1830070"/>
                </a:cubicBezTo>
                <a:lnTo>
                  <a:pt x="2113203" y="1830070"/>
                </a:lnTo>
                <a:cubicBezTo>
                  <a:pt x="2123253" y="1832610"/>
                  <a:pt x="2133304" y="1833880"/>
                  <a:pt x="2141680" y="1840230"/>
                </a:cubicBezTo>
                <a:cubicBezTo>
                  <a:pt x="2151731" y="1846580"/>
                  <a:pt x="2153406" y="1799590"/>
                  <a:pt x="2163457" y="1804670"/>
                </a:cubicBezTo>
                <a:cubicBezTo>
                  <a:pt x="2178533" y="1812290"/>
                  <a:pt x="2175182" y="1804670"/>
                  <a:pt x="2190259" y="1811020"/>
                </a:cubicBezTo>
                <a:cubicBezTo>
                  <a:pt x="2201984" y="1814830"/>
                  <a:pt x="2196959" y="1800860"/>
                  <a:pt x="2210360" y="1803400"/>
                </a:cubicBezTo>
                <a:cubicBezTo>
                  <a:pt x="2212035" y="1803400"/>
                  <a:pt x="2232137" y="1813560"/>
                  <a:pt x="2232137" y="1812290"/>
                </a:cubicBezTo>
                <a:cubicBezTo>
                  <a:pt x="2240513" y="1808480"/>
                  <a:pt x="2248888" y="1770380"/>
                  <a:pt x="2257264" y="1771650"/>
                </a:cubicBezTo>
                <a:cubicBezTo>
                  <a:pt x="2274015" y="1775460"/>
                  <a:pt x="2289091" y="1772920"/>
                  <a:pt x="2304167" y="1767840"/>
                </a:cubicBezTo>
                <a:cubicBezTo>
                  <a:pt x="2312543" y="1765300"/>
                  <a:pt x="2325944" y="1756410"/>
                  <a:pt x="2332644" y="1760220"/>
                </a:cubicBezTo>
                <a:cubicBezTo>
                  <a:pt x="2344370" y="1766570"/>
                  <a:pt x="2356097" y="1769110"/>
                  <a:pt x="2369497" y="1770380"/>
                </a:cubicBezTo>
                <a:cubicBezTo>
                  <a:pt x="2371173" y="1770380"/>
                  <a:pt x="2372848" y="1771650"/>
                  <a:pt x="2374523" y="1772920"/>
                </a:cubicBezTo>
                <a:cubicBezTo>
                  <a:pt x="2379548" y="1778000"/>
                  <a:pt x="2403000" y="1764030"/>
                  <a:pt x="2408025" y="1769110"/>
                </a:cubicBezTo>
                <a:cubicBezTo>
                  <a:pt x="2414726" y="1776730"/>
                  <a:pt x="2421426" y="1784350"/>
                  <a:pt x="2428127" y="1790700"/>
                </a:cubicBezTo>
                <a:cubicBezTo>
                  <a:pt x="2431477" y="1793240"/>
                  <a:pt x="2436502" y="1794510"/>
                  <a:pt x="2438178" y="1797050"/>
                </a:cubicBezTo>
                <a:cubicBezTo>
                  <a:pt x="2439853" y="1803400"/>
                  <a:pt x="2443203" y="1805940"/>
                  <a:pt x="2451579" y="1805940"/>
                </a:cubicBezTo>
                <a:cubicBezTo>
                  <a:pt x="2456604" y="1805940"/>
                  <a:pt x="2461629" y="1807210"/>
                  <a:pt x="2464980" y="1809750"/>
                </a:cubicBezTo>
                <a:cubicBezTo>
                  <a:pt x="2473355" y="1813560"/>
                  <a:pt x="2480056" y="1817370"/>
                  <a:pt x="2486756" y="1821180"/>
                </a:cubicBezTo>
                <a:cubicBezTo>
                  <a:pt x="2495132" y="1824990"/>
                  <a:pt x="2503508" y="1828800"/>
                  <a:pt x="2506858" y="1835150"/>
                </a:cubicBezTo>
                <a:cubicBezTo>
                  <a:pt x="2508533" y="1837690"/>
                  <a:pt x="2510208" y="1838960"/>
                  <a:pt x="2511883" y="1840230"/>
                </a:cubicBezTo>
                <a:cubicBezTo>
                  <a:pt x="2518584" y="1845310"/>
                  <a:pt x="2525284" y="1849120"/>
                  <a:pt x="2531985" y="1854200"/>
                </a:cubicBezTo>
                <a:cubicBezTo>
                  <a:pt x="2542036" y="1860550"/>
                  <a:pt x="2550411" y="1868170"/>
                  <a:pt x="2560462" y="1874520"/>
                </a:cubicBezTo>
                <a:cubicBezTo>
                  <a:pt x="2563812" y="1875790"/>
                  <a:pt x="2567163" y="1878330"/>
                  <a:pt x="2570513" y="1879600"/>
                </a:cubicBezTo>
                <a:cubicBezTo>
                  <a:pt x="2577213" y="1882140"/>
                  <a:pt x="2583914" y="1884680"/>
                  <a:pt x="2588939" y="1888490"/>
                </a:cubicBezTo>
                <a:cubicBezTo>
                  <a:pt x="2593965" y="1892300"/>
                  <a:pt x="2617416" y="1869440"/>
                  <a:pt x="2620767" y="1874520"/>
                </a:cubicBezTo>
                <a:cubicBezTo>
                  <a:pt x="2620767" y="1875790"/>
                  <a:pt x="2622442" y="1875790"/>
                  <a:pt x="2624117" y="1875790"/>
                </a:cubicBezTo>
                <a:cubicBezTo>
                  <a:pt x="2634168" y="1882140"/>
                  <a:pt x="2644219" y="1879600"/>
                  <a:pt x="2654269" y="1877060"/>
                </a:cubicBezTo>
                <a:cubicBezTo>
                  <a:pt x="2657620" y="1875790"/>
                  <a:pt x="2660970" y="1874520"/>
                  <a:pt x="2662645" y="1875790"/>
                </a:cubicBezTo>
                <a:cubicBezTo>
                  <a:pt x="2674371" y="1879600"/>
                  <a:pt x="2682747" y="1888490"/>
                  <a:pt x="2697823" y="1889760"/>
                </a:cubicBezTo>
                <a:cubicBezTo>
                  <a:pt x="2697823" y="1889760"/>
                  <a:pt x="2699498" y="1889760"/>
                  <a:pt x="2699498" y="1891030"/>
                </a:cubicBezTo>
                <a:cubicBezTo>
                  <a:pt x="2702848" y="1898650"/>
                  <a:pt x="2712899" y="1898650"/>
                  <a:pt x="2721274" y="1899920"/>
                </a:cubicBezTo>
                <a:cubicBezTo>
                  <a:pt x="2726300" y="1899920"/>
                  <a:pt x="2731325" y="1901190"/>
                  <a:pt x="2734676" y="1902460"/>
                </a:cubicBezTo>
                <a:cubicBezTo>
                  <a:pt x="2744726" y="1906270"/>
                  <a:pt x="2754777" y="1911350"/>
                  <a:pt x="2766503" y="1913890"/>
                </a:cubicBezTo>
                <a:cubicBezTo>
                  <a:pt x="2781579" y="1917700"/>
                  <a:pt x="2796655" y="1920240"/>
                  <a:pt x="2808381" y="1926590"/>
                </a:cubicBezTo>
                <a:cubicBezTo>
                  <a:pt x="2810056" y="1926590"/>
                  <a:pt x="2811732" y="1926590"/>
                  <a:pt x="2811732" y="1927860"/>
                </a:cubicBezTo>
                <a:cubicBezTo>
                  <a:pt x="2816757" y="1930400"/>
                  <a:pt x="2825133" y="1931670"/>
                  <a:pt x="2828483" y="1935480"/>
                </a:cubicBezTo>
                <a:cubicBezTo>
                  <a:pt x="2833508" y="1943100"/>
                  <a:pt x="2846909" y="1941830"/>
                  <a:pt x="2853610" y="1948180"/>
                </a:cubicBezTo>
                <a:lnTo>
                  <a:pt x="2855285" y="1948180"/>
                </a:lnTo>
                <a:cubicBezTo>
                  <a:pt x="2861985" y="1948180"/>
                  <a:pt x="2868686" y="1949450"/>
                  <a:pt x="2877061" y="1949450"/>
                </a:cubicBezTo>
                <a:cubicBezTo>
                  <a:pt x="2880412" y="1948180"/>
                  <a:pt x="2885437" y="1945640"/>
                  <a:pt x="2888787" y="1945640"/>
                </a:cubicBezTo>
                <a:cubicBezTo>
                  <a:pt x="2903864" y="1949450"/>
                  <a:pt x="2918940" y="1949450"/>
                  <a:pt x="2928991" y="1939290"/>
                </a:cubicBezTo>
                <a:cubicBezTo>
                  <a:pt x="2930666" y="1938020"/>
                  <a:pt x="2934016" y="1938020"/>
                  <a:pt x="2937366" y="1938020"/>
                </a:cubicBezTo>
                <a:lnTo>
                  <a:pt x="2950767" y="1938020"/>
                </a:lnTo>
                <a:cubicBezTo>
                  <a:pt x="2965843" y="1935480"/>
                  <a:pt x="2979245" y="1932940"/>
                  <a:pt x="2994321" y="1931670"/>
                </a:cubicBezTo>
                <a:cubicBezTo>
                  <a:pt x="3001021" y="1930400"/>
                  <a:pt x="3009397" y="1932940"/>
                  <a:pt x="3016097" y="1934210"/>
                </a:cubicBezTo>
                <a:cubicBezTo>
                  <a:pt x="3022798" y="1935480"/>
                  <a:pt x="3029498" y="1935480"/>
                  <a:pt x="3036199" y="1935480"/>
                </a:cubicBezTo>
                <a:cubicBezTo>
                  <a:pt x="3044574" y="1935480"/>
                  <a:pt x="3051275" y="1932940"/>
                  <a:pt x="3059651" y="1932940"/>
                </a:cubicBezTo>
                <a:cubicBezTo>
                  <a:pt x="3066351" y="1931670"/>
                  <a:pt x="3074727" y="1931670"/>
                  <a:pt x="3081427" y="1930400"/>
                </a:cubicBezTo>
                <a:cubicBezTo>
                  <a:pt x="3096503" y="1927860"/>
                  <a:pt x="3109905" y="1925320"/>
                  <a:pt x="3124981" y="1924050"/>
                </a:cubicBezTo>
                <a:cubicBezTo>
                  <a:pt x="3135032" y="1880870"/>
                  <a:pt x="3133356" y="1830070"/>
                  <a:pt x="3133356" y="1778000"/>
                </a:cubicBezTo>
                <a:close/>
              </a:path>
            </a:pathLst>
          </a:custGeom>
          <a:blipFill rotWithShape="1">
            <a:blip r:embed="rId14">
              <a:alphaModFix/>
            </a:blip>
            <a:stretch>
              <a:fillRect l="-26" t="-2350" r="-23" b="-2341"/>
            </a:stretch>
          </a:blipFill>
          <a:ln>
            <a:noFill/>
          </a:ln>
          <a:effectLst>
            <a:outerShdw blurRad="88900" sx="102000" sy="102000" algn="ctr" rotWithShape="0">
              <a:srgbClr val="000000">
                <a:alpha val="10588"/>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65" name="Google Shape;1365;p43"/>
          <p:cNvGrpSpPr/>
          <p:nvPr/>
        </p:nvGrpSpPr>
        <p:grpSpPr>
          <a:xfrm rot="-273065">
            <a:off x="14521814" y="1994209"/>
            <a:ext cx="3536820" cy="4107937"/>
            <a:chOff x="0" y="0"/>
            <a:chExt cx="5466080" cy="6348730"/>
          </a:xfrm>
        </p:grpSpPr>
        <p:sp>
          <p:nvSpPr>
            <p:cNvPr id="1366" name="Google Shape;1366;p43"/>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7" name="Google Shape;1367;p43"/>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5">
                <a:alphaModFix/>
              </a:blip>
              <a:stretch>
                <a:fillRect t="-2080" b="-20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8" name="Google Shape;1368;p43"/>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9" name="Google Shape;1369;p43"/>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70" name="Google Shape;1370;p43"/>
          <p:cNvSpPr/>
          <p:nvPr/>
        </p:nvSpPr>
        <p:spPr>
          <a:xfrm rot="-68087">
            <a:off x="14942633" y="2112652"/>
            <a:ext cx="353337" cy="360088"/>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71" name="Google Shape;1371;p43"/>
          <p:cNvSpPr txBox="1"/>
          <p:nvPr/>
        </p:nvSpPr>
        <p:spPr>
          <a:xfrm rot="-348482">
            <a:off x="14679368" y="5205052"/>
            <a:ext cx="3569007" cy="732316"/>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3399"/>
              <a:buFont typeface="Arial"/>
              <a:buNone/>
            </a:pPr>
            <a:r>
              <a:rPr lang="en-US" sz="3399" b="0" i="0" u="none" strike="noStrike" cap="none">
                <a:solidFill>
                  <a:srgbClr val="402B2B"/>
                </a:solidFill>
                <a:latin typeface="Arial"/>
                <a:ea typeface="Arial"/>
                <a:cs typeface="Arial"/>
                <a:sym typeface="Arial"/>
              </a:rPr>
              <a:t>INQUINAMENTO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4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78" name="Google Shape;1378;p44"/>
          <p:cNvSpPr/>
          <p:nvPr/>
        </p:nvSpPr>
        <p:spPr>
          <a:xfrm>
            <a:off x="-364466" y="4324534"/>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79" name="Google Shape;1379;p44"/>
          <p:cNvSpPr/>
          <p:nvPr/>
        </p:nvSpPr>
        <p:spPr>
          <a:xfrm>
            <a:off x="-191201" y="4695751"/>
            <a:ext cx="2994828" cy="3080479"/>
          </a:xfrm>
          <a:custGeom>
            <a:avLst/>
            <a:gdLst/>
            <a:ahLst/>
            <a:cxnLst/>
            <a:rect l="l" t="t" r="r" b="b"/>
            <a:pathLst>
              <a:path w="2994828" h="3080479" extrusionOk="0">
                <a:moveTo>
                  <a:pt x="0" y="0"/>
                </a:moveTo>
                <a:lnTo>
                  <a:pt x="2994828" y="0"/>
                </a:lnTo>
                <a:lnTo>
                  <a:pt x="2994828" y="3080479"/>
                </a:lnTo>
                <a:lnTo>
                  <a:pt x="0" y="3080479"/>
                </a:lnTo>
                <a:lnTo>
                  <a:pt x="0" y="0"/>
                </a:lnTo>
                <a:close/>
              </a:path>
            </a:pathLst>
          </a:custGeom>
          <a:blipFill rotWithShape="1">
            <a:blip r:embed="rId5">
              <a:alphaModFix/>
            </a:blip>
            <a:stretch>
              <a:fillRect t="-113456" b="-8914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0" name="Google Shape;1380;p44"/>
          <p:cNvSpPr/>
          <p:nvPr/>
        </p:nvSpPr>
        <p:spPr>
          <a:xfrm flipH="1">
            <a:off x="0" y="-304800"/>
            <a:ext cx="18288000" cy="10869308"/>
          </a:xfrm>
          <a:custGeom>
            <a:avLst/>
            <a:gdLst/>
            <a:ahLst/>
            <a:cxnLst/>
            <a:rect l="l" t="t" r="r" b="b"/>
            <a:pathLst>
              <a:path w="18145504" h="12104837" extrusionOk="0">
                <a:moveTo>
                  <a:pt x="0" y="12104838"/>
                </a:moveTo>
                <a:lnTo>
                  <a:pt x="18145504" y="12104838"/>
                </a:lnTo>
                <a:lnTo>
                  <a:pt x="18145504" y="0"/>
                </a:lnTo>
                <a:lnTo>
                  <a:pt x="0" y="0"/>
                </a:lnTo>
                <a:lnTo>
                  <a:pt x="0" y="12104838"/>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81" name="Google Shape;1381;p44"/>
          <p:cNvGrpSpPr/>
          <p:nvPr/>
        </p:nvGrpSpPr>
        <p:grpSpPr>
          <a:xfrm rot="994273">
            <a:off x="5330846" y="2050399"/>
            <a:ext cx="5189651" cy="5189651"/>
            <a:chOff x="0" y="0"/>
            <a:chExt cx="6350000" cy="6350000"/>
          </a:xfrm>
        </p:grpSpPr>
        <p:sp>
          <p:nvSpPr>
            <p:cNvPr id="1382" name="Google Shape;1382;p44"/>
            <p:cNvSpPr/>
            <p:nvPr/>
          </p:nvSpPr>
          <p:spPr>
            <a:xfrm>
              <a:off x="124460" y="124460"/>
              <a:ext cx="6101080" cy="6101080"/>
            </a:xfrm>
            <a:custGeom>
              <a:avLst/>
              <a:gdLst/>
              <a:ahLst/>
              <a:cxnLst/>
              <a:rect l="l" t="t" r="r" b="b"/>
              <a:pathLst>
                <a:path w="6101080" h="6101080" extrusionOk="0">
                  <a:moveTo>
                    <a:pt x="0" y="0"/>
                  </a:moveTo>
                  <a:lnTo>
                    <a:pt x="6101080" y="0"/>
                  </a:lnTo>
                  <a:lnTo>
                    <a:pt x="6101080" y="6101080"/>
                  </a:lnTo>
                  <a:lnTo>
                    <a:pt x="0" y="6101080"/>
                  </a:lnTo>
                  <a:close/>
                </a:path>
              </a:pathLst>
            </a:custGeom>
            <a:blipFill rotWithShape="1">
              <a:blip r:embed="rId7">
                <a:alphaModFix amt="79000"/>
              </a:blip>
              <a:stretch>
                <a:fillRect l="-28215" r="-28217"/>
              </a:stretch>
            </a:blipFill>
            <a:ln>
              <a:noFill/>
            </a:ln>
            <a:effectLst>
              <a:outerShdw blurRad="50800" dist="50800" dir="5400000" sx="101000" sy="101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3" name="Google Shape;1383;p44"/>
            <p:cNvSpPr/>
            <p:nvPr/>
          </p:nvSpPr>
          <p:spPr>
            <a:xfrm>
              <a:off x="0" y="0"/>
              <a:ext cx="6350000" cy="6350000"/>
            </a:xfrm>
            <a:custGeom>
              <a:avLst/>
              <a:gdLst/>
              <a:ahLst/>
              <a:cxnLst/>
              <a:rect l="l" t="t" r="r" b="b"/>
              <a:pathLst>
                <a:path w="6350000" h="6350000" extrusionOk="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EDE4D2">
                <a:alpha val="78431"/>
              </a:srgbClr>
            </a:solidFill>
            <a:ln>
              <a:noFill/>
            </a:ln>
            <a:effectLst>
              <a:outerShdw blurRad="50800" dist="50800" dir="5400000" sx="101000" sy="101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84" name="Google Shape;1384;p44"/>
          <p:cNvSpPr/>
          <p:nvPr/>
        </p:nvSpPr>
        <p:spPr>
          <a:xfrm rot="-68087">
            <a:off x="548737" y="8846314"/>
            <a:ext cx="706674" cy="720177"/>
          </a:xfrm>
          <a:custGeom>
            <a:avLst/>
            <a:gdLst/>
            <a:ahLst/>
            <a:cxnLst/>
            <a:rect l="l" t="t" r="r" b="b"/>
            <a:pathLst>
              <a:path w="706674" h="720177" extrusionOk="0">
                <a:moveTo>
                  <a:pt x="0" y="0"/>
                </a:moveTo>
                <a:lnTo>
                  <a:pt x="706674" y="0"/>
                </a:lnTo>
                <a:lnTo>
                  <a:pt x="706674" y="720177"/>
                </a:lnTo>
                <a:lnTo>
                  <a:pt x="0" y="72017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85" name="Google Shape;1385;p44"/>
          <p:cNvGrpSpPr/>
          <p:nvPr/>
        </p:nvGrpSpPr>
        <p:grpSpPr>
          <a:xfrm rot="-7294832">
            <a:off x="13949573" y="8583298"/>
            <a:ext cx="10325542" cy="7151394"/>
            <a:chOff x="0" y="0"/>
            <a:chExt cx="3429000" cy="2374900"/>
          </a:xfrm>
        </p:grpSpPr>
        <p:sp>
          <p:nvSpPr>
            <p:cNvPr id="1386" name="Google Shape;1386;p44"/>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9">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7" name="Google Shape;1387;p44"/>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10">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88" name="Google Shape;1388;p44"/>
          <p:cNvSpPr/>
          <p:nvPr/>
        </p:nvSpPr>
        <p:spPr>
          <a:xfrm rot="6921518">
            <a:off x="14808338" y="7351649"/>
            <a:ext cx="1472888" cy="3813303"/>
          </a:xfrm>
          <a:custGeom>
            <a:avLst/>
            <a:gdLst/>
            <a:ahLst/>
            <a:cxnLst/>
            <a:rect l="l" t="t" r="r" b="b"/>
            <a:pathLst>
              <a:path w="1472888" h="3813303" extrusionOk="0">
                <a:moveTo>
                  <a:pt x="0" y="0"/>
                </a:moveTo>
                <a:lnTo>
                  <a:pt x="1472889" y="0"/>
                </a:lnTo>
                <a:lnTo>
                  <a:pt x="1472889" y="3813302"/>
                </a:lnTo>
                <a:lnTo>
                  <a:pt x="0" y="3813302"/>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9" name="Google Shape;1389;p44"/>
          <p:cNvSpPr/>
          <p:nvPr/>
        </p:nvSpPr>
        <p:spPr>
          <a:xfrm>
            <a:off x="1472023" y="3461795"/>
            <a:ext cx="2169578" cy="504976"/>
          </a:xfrm>
          <a:custGeom>
            <a:avLst/>
            <a:gdLst/>
            <a:ahLst/>
            <a:cxnLst/>
            <a:rect l="l" t="t" r="r" b="b"/>
            <a:pathLst>
              <a:path w="2169578" h="504976" extrusionOk="0">
                <a:moveTo>
                  <a:pt x="0" y="0"/>
                </a:moveTo>
                <a:lnTo>
                  <a:pt x="2169578" y="0"/>
                </a:lnTo>
                <a:lnTo>
                  <a:pt x="2169578" y="504976"/>
                </a:lnTo>
                <a:lnTo>
                  <a:pt x="0" y="504976"/>
                </a:lnTo>
                <a:lnTo>
                  <a:pt x="0" y="0"/>
                </a:lnTo>
                <a:close/>
              </a:path>
            </a:pathLst>
          </a:custGeom>
          <a:blipFill rotWithShape="1">
            <a:blip r:embed="rId12">
              <a:alphaModFix/>
            </a:blip>
            <a:stretch>
              <a:fillRect t="-10116" r="-1198" b="-40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0" name="Google Shape;1390;p44"/>
          <p:cNvSpPr/>
          <p:nvPr/>
        </p:nvSpPr>
        <p:spPr>
          <a:xfrm>
            <a:off x="1410126" y="260414"/>
            <a:ext cx="2533767" cy="3473225"/>
          </a:xfrm>
          <a:custGeom>
            <a:avLst/>
            <a:gdLst/>
            <a:ahLst/>
            <a:cxnLst/>
            <a:rect l="l" t="t" r="r" b="b"/>
            <a:pathLst>
              <a:path w="2533767" h="3473225" extrusionOk="0">
                <a:moveTo>
                  <a:pt x="0" y="0"/>
                </a:moveTo>
                <a:lnTo>
                  <a:pt x="2533766" y="0"/>
                </a:lnTo>
                <a:lnTo>
                  <a:pt x="2533766" y="3473226"/>
                </a:lnTo>
                <a:lnTo>
                  <a:pt x="0" y="3473226"/>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91" name="Google Shape;1391;p44"/>
          <p:cNvGrpSpPr/>
          <p:nvPr/>
        </p:nvGrpSpPr>
        <p:grpSpPr>
          <a:xfrm rot="-746325">
            <a:off x="1497079" y="1876402"/>
            <a:ext cx="3536820" cy="4107937"/>
            <a:chOff x="0" y="0"/>
            <a:chExt cx="5466080" cy="6348730"/>
          </a:xfrm>
        </p:grpSpPr>
        <p:sp>
          <p:nvSpPr>
            <p:cNvPr id="1392" name="Google Shape;1392;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3" name="Google Shape;1393;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4" name="Google Shape;1394;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5" name="Google Shape;1395;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96" name="Google Shape;1396;p44"/>
          <p:cNvSpPr/>
          <p:nvPr/>
        </p:nvSpPr>
        <p:spPr>
          <a:xfrm rot="-68087">
            <a:off x="1381441" y="2157166"/>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397" name="Google Shape;1397;p44"/>
          <p:cNvGrpSpPr/>
          <p:nvPr/>
        </p:nvGrpSpPr>
        <p:grpSpPr>
          <a:xfrm rot="111034">
            <a:off x="1822577" y="6025933"/>
            <a:ext cx="4239614" cy="3832231"/>
            <a:chOff x="0" y="0"/>
            <a:chExt cx="5466080" cy="6348730"/>
          </a:xfrm>
        </p:grpSpPr>
        <p:sp>
          <p:nvSpPr>
            <p:cNvPr id="1398" name="Google Shape;1398;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9" name="Google Shape;1399;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0" name="Google Shape;1400;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1" name="Google Shape;1401;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02" name="Google Shape;1402;p44"/>
          <p:cNvSpPr/>
          <p:nvPr/>
        </p:nvSpPr>
        <p:spPr>
          <a:xfrm rot="-68087">
            <a:off x="4272654" y="5826691"/>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403" name="Google Shape;1403;p44"/>
          <p:cNvGrpSpPr/>
          <p:nvPr/>
        </p:nvGrpSpPr>
        <p:grpSpPr>
          <a:xfrm rot="-183217">
            <a:off x="7288521" y="6078206"/>
            <a:ext cx="4934893" cy="4043607"/>
            <a:chOff x="0" y="0"/>
            <a:chExt cx="5466080" cy="6348730"/>
          </a:xfrm>
        </p:grpSpPr>
        <p:sp>
          <p:nvSpPr>
            <p:cNvPr id="1404" name="Google Shape;1404;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5" name="Google Shape;1405;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6" name="Google Shape;1406;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7" name="Google Shape;1407;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08" name="Google Shape;1408;p44"/>
          <p:cNvGrpSpPr/>
          <p:nvPr/>
        </p:nvGrpSpPr>
        <p:grpSpPr>
          <a:xfrm>
            <a:off x="10743437" y="1744215"/>
            <a:ext cx="3536820" cy="4107937"/>
            <a:chOff x="0" y="0"/>
            <a:chExt cx="5466080" cy="6348730"/>
          </a:xfrm>
        </p:grpSpPr>
        <p:sp>
          <p:nvSpPr>
            <p:cNvPr id="1409" name="Google Shape;1409;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0" name="Google Shape;1410;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1" name="Google Shape;1411;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2" name="Google Shape;1412;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13" name="Google Shape;1413;p44"/>
          <p:cNvGrpSpPr/>
          <p:nvPr/>
        </p:nvGrpSpPr>
        <p:grpSpPr>
          <a:xfrm rot="-538841">
            <a:off x="13107416" y="5631895"/>
            <a:ext cx="3536820" cy="4107937"/>
            <a:chOff x="0" y="0"/>
            <a:chExt cx="5466080" cy="6348730"/>
          </a:xfrm>
        </p:grpSpPr>
        <p:sp>
          <p:nvSpPr>
            <p:cNvPr id="1414" name="Google Shape;1414;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5" name="Google Shape;1415;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6" name="Google Shape;1416;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7" name="Google Shape;1417;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18" name="Google Shape;1418;p44"/>
          <p:cNvSpPr txBox="1"/>
          <p:nvPr/>
        </p:nvSpPr>
        <p:spPr>
          <a:xfrm rot="-559425">
            <a:off x="13065840" y="6026493"/>
            <a:ext cx="3309687" cy="232679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800"/>
              <a:buFont typeface="Arial"/>
              <a:buNone/>
            </a:pPr>
            <a:r>
              <a:rPr lang="en-US" sz="1800" b="1" i="0" u="none" strike="noStrike" cap="none">
                <a:solidFill>
                  <a:srgbClr val="402B2B"/>
                </a:solidFill>
                <a:latin typeface="Arial"/>
                <a:ea typeface="Arial"/>
                <a:cs typeface="Arial"/>
                <a:sym typeface="Arial"/>
              </a:rPr>
              <a:t>L'UE collabora con organizzazioni internazionali come le Nazioni Unite per sostenere l'uguaglianza di genere nelle aree colpite dalla povertà o dai conflitti.</a:t>
            </a:r>
            <a:endParaRPr sz="1800" b="1" i="0" u="none" strike="noStrike" cap="none">
              <a:solidFill>
                <a:srgbClr val="402B2B"/>
              </a:solidFill>
              <a:latin typeface="Arial"/>
              <a:ea typeface="Arial"/>
              <a:cs typeface="Arial"/>
              <a:sym typeface="Arial"/>
            </a:endParaRPr>
          </a:p>
        </p:txBody>
      </p:sp>
      <p:sp>
        <p:nvSpPr>
          <p:cNvPr id="1419" name="Google Shape;1419;p44"/>
          <p:cNvSpPr/>
          <p:nvPr/>
        </p:nvSpPr>
        <p:spPr>
          <a:xfrm rot="-68087">
            <a:off x="13608805" y="1607081"/>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0" name="Google Shape;1420;p44"/>
          <p:cNvSpPr/>
          <p:nvPr/>
        </p:nvSpPr>
        <p:spPr>
          <a:xfrm rot="-68087">
            <a:off x="10087047" y="5872426"/>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1" name="Google Shape;1421;p44"/>
          <p:cNvSpPr/>
          <p:nvPr/>
        </p:nvSpPr>
        <p:spPr>
          <a:xfrm rot="-68087">
            <a:off x="15832510" y="5555816"/>
            <a:ext cx="353337" cy="360088"/>
          </a:xfrm>
          <a:custGeom>
            <a:avLst/>
            <a:gdLst/>
            <a:ahLst/>
            <a:cxnLst/>
            <a:rect l="l" t="t" r="r" b="b"/>
            <a:pathLst>
              <a:path w="353337" h="360088" extrusionOk="0">
                <a:moveTo>
                  <a:pt x="0" y="0"/>
                </a:moveTo>
                <a:lnTo>
                  <a:pt x="353336" y="0"/>
                </a:lnTo>
                <a:lnTo>
                  <a:pt x="353336"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422" name="Google Shape;1422;p44"/>
          <p:cNvGrpSpPr/>
          <p:nvPr/>
        </p:nvGrpSpPr>
        <p:grpSpPr>
          <a:xfrm rot="602099">
            <a:off x="14286463" y="465084"/>
            <a:ext cx="3536820" cy="4107937"/>
            <a:chOff x="0" y="0"/>
            <a:chExt cx="5466080" cy="6348730"/>
          </a:xfrm>
        </p:grpSpPr>
        <p:sp>
          <p:nvSpPr>
            <p:cNvPr id="1423" name="Google Shape;1423;p44"/>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4" name="Google Shape;1424;p44"/>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l="-35154" r="-35151"/>
              </a:stretch>
            </a:blip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5" name="Google Shape;1425;p44"/>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6" name="Google Shape;1426;p44"/>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a:effectLst>
              <a:outerShdw blurRad="50800" dist="50800" dir="5400000" sx="102000" sy="102000" algn="ctr" rotWithShape="0">
                <a:srgbClr val="000000">
                  <a:alpha val="4235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27" name="Google Shape;1427;p44"/>
          <p:cNvSpPr/>
          <p:nvPr/>
        </p:nvSpPr>
        <p:spPr>
          <a:xfrm rot="422977">
            <a:off x="16452220" y="429266"/>
            <a:ext cx="353337" cy="360088"/>
          </a:xfrm>
          <a:custGeom>
            <a:avLst/>
            <a:gdLst/>
            <a:ahLst/>
            <a:cxnLst/>
            <a:rect l="l" t="t" r="r" b="b"/>
            <a:pathLst>
              <a:path w="353337" h="360088" extrusionOk="0">
                <a:moveTo>
                  <a:pt x="0" y="0"/>
                </a:moveTo>
                <a:lnTo>
                  <a:pt x="353337" y="0"/>
                </a:lnTo>
                <a:lnTo>
                  <a:pt x="353337" y="360088"/>
                </a:lnTo>
                <a:lnTo>
                  <a:pt x="0" y="36008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8" name="Google Shape;1428;p44"/>
          <p:cNvSpPr txBox="1"/>
          <p:nvPr/>
        </p:nvSpPr>
        <p:spPr>
          <a:xfrm>
            <a:off x="10678017" y="5151236"/>
            <a:ext cx="3667659" cy="387029"/>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Violenza di genere</a:t>
            </a:r>
            <a:endParaRPr sz="2399" b="0" i="0" u="none" strike="noStrike" cap="none">
              <a:solidFill>
                <a:srgbClr val="000000"/>
              </a:solidFill>
              <a:latin typeface="Arial"/>
              <a:ea typeface="Arial"/>
              <a:cs typeface="Arial"/>
              <a:sym typeface="Arial"/>
            </a:endParaRPr>
          </a:p>
        </p:txBody>
      </p:sp>
      <p:sp>
        <p:nvSpPr>
          <p:cNvPr id="1429" name="Google Shape;1429;p44"/>
          <p:cNvSpPr txBox="1"/>
          <p:nvPr/>
        </p:nvSpPr>
        <p:spPr>
          <a:xfrm rot="-172874">
            <a:off x="7462070" y="6375918"/>
            <a:ext cx="4679547" cy="271458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L'UE sostiene le politiche che aiutano le donne a fare carriera, compreso l'accesso ai servizi di assistenza all'infanzia, al congedo parentale e alle opportunità di apprendimento permanente.</a:t>
            </a:r>
            <a:endParaRPr sz="2100" b="1" i="0" u="none" strike="noStrike" cap="none">
              <a:solidFill>
                <a:srgbClr val="402B2B"/>
              </a:solidFill>
              <a:latin typeface="Arial"/>
              <a:ea typeface="Arial"/>
              <a:cs typeface="Arial"/>
              <a:sym typeface="Arial"/>
            </a:endParaRPr>
          </a:p>
        </p:txBody>
      </p:sp>
      <p:sp>
        <p:nvSpPr>
          <p:cNvPr id="1430" name="Google Shape;1430;p44"/>
          <p:cNvSpPr txBox="1"/>
          <p:nvPr/>
        </p:nvSpPr>
        <p:spPr>
          <a:xfrm rot="-217997">
            <a:off x="7348236" y="9291254"/>
            <a:ext cx="4913977" cy="738884"/>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000" b="0" i="0" u="none" strike="noStrike" cap="none">
                <a:solidFill>
                  <a:srgbClr val="000000"/>
                </a:solidFill>
                <a:latin typeface="Arial"/>
                <a:ea typeface="Arial"/>
                <a:cs typeface="Arial"/>
                <a:sym typeface="Arial"/>
              </a:rPr>
              <a:t> Uguaglianza nell'istruzione e nell'occupazione</a:t>
            </a:r>
            <a:endParaRPr sz="2000" b="0" i="0" u="none" strike="noStrike" cap="none">
              <a:solidFill>
                <a:srgbClr val="000000"/>
              </a:solidFill>
              <a:latin typeface="Arial"/>
              <a:ea typeface="Arial"/>
              <a:cs typeface="Arial"/>
              <a:sym typeface="Arial"/>
            </a:endParaRPr>
          </a:p>
        </p:txBody>
      </p:sp>
      <p:sp>
        <p:nvSpPr>
          <p:cNvPr id="1431" name="Google Shape;1431;p44"/>
          <p:cNvSpPr txBox="1"/>
          <p:nvPr/>
        </p:nvSpPr>
        <p:spPr>
          <a:xfrm>
            <a:off x="10801484" y="1935520"/>
            <a:ext cx="3223475" cy="271458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L'UE si sta impegnando per fermare la violenza di genere, che comprende abusi domestici, molestie sessuali e traffico di esseri umani. </a:t>
            </a:r>
            <a:endParaRPr sz="2100" b="1" i="0" u="none" strike="noStrike" cap="none">
              <a:solidFill>
                <a:srgbClr val="402B2B"/>
              </a:solidFill>
              <a:latin typeface="Arial"/>
              <a:ea typeface="Arial"/>
              <a:cs typeface="Arial"/>
              <a:sym typeface="Arial"/>
            </a:endParaRPr>
          </a:p>
        </p:txBody>
      </p:sp>
      <p:sp>
        <p:nvSpPr>
          <p:cNvPr id="1432" name="Google Shape;1432;p44"/>
          <p:cNvSpPr txBox="1"/>
          <p:nvPr/>
        </p:nvSpPr>
        <p:spPr>
          <a:xfrm rot="-525228">
            <a:off x="13173189" y="8888889"/>
            <a:ext cx="3936555" cy="73881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000" b="0" i="0" u="none" strike="noStrike" cap="none">
                <a:solidFill>
                  <a:srgbClr val="000000"/>
                </a:solidFill>
                <a:latin typeface="Arial"/>
                <a:ea typeface="Arial"/>
                <a:cs typeface="Arial"/>
                <a:sym typeface="Arial"/>
              </a:rPr>
              <a:t>Difesa globale </a:t>
            </a:r>
            <a:br>
              <a:rPr lang="en-US" sz="2000" b="0" i="0" u="none" strike="noStrike" cap="none">
                <a:solidFill>
                  <a:srgbClr val="000000"/>
                </a:solidFill>
                <a:latin typeface="Arial"/>
                <a:ea typeface="Arial"/>
                <a:cs typeface="Arial"/>
                <a:sym typeface="Arial"/>
              </a:rPr>
            </a:br>
            <a:r>
              <a:rPr lang="en-US" sz="2000" b="0" i="0" u="none" strike="noStrike" cap="none">
                <a:solidFill>
                  <a:srgbClr val="000000"/>
                </a:solidFill>
                <a:latin typeface="Arial"/>
                <a:ea typeface="Arial"/>
                <a:cs typeface="Arial"/>
                <a:sym typeface="Arial"/>
              </a:rPr>
              <a:t>dell'uguaglianza di genere</a:t>
            </a:r>
            <a:endParaRPr sz="2000" b="0" i="0" u="none" strike="noStrike" cap="none">
              <a:solidFill>
                <a:srgbClr val="000000"/>
              </a:solidFill>
              <a:latin typeface="Arial"/>
              <a:ea typeface="Arial"/>
              <a:cs typeface="Arial"/>
              <a:sym typeface="Arial"/>
            </a:endParaRPr>
          </a:p>
        </p:txBody>
      </p:sp>
      <p:sp>
        <p:nvSpPr>
          <p:cNvPr id="1433" name="Google Shape;1433;p44"/>
          <p:cNvSpPr txBox="1"/>
          <p:nvPr/>
        </p:nvSpPr>
        <p:spPr>
          <a:xfrm rot="491064">
            <a:off x="14485814" y="652437"/>
            <a:ext cx="3222213" cy="31670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Le politiche dell'UE mirano a creare un ambiente inclusivo in cui tutte le donne, indipendentemente dal loro background, abbiano pari opportunità.</a:t>
            </a:r>
            <a:endParaRPr sz="2100" b="1" i="0" u="none" strike="noStrike" cap="none">
              <a:solidFill>
                <a:srgbClr val="402B2B"/>
              </a:solidFill>
              <a:latin typeface="Arial"/>
              <a:ea typeface="Arial"/>
              <a:cs typeface="Arial"/>
              <a:sym typeface="Arial"/>
            </a:endParaRPr>
          </a:p>
        </p:txBody>
      </p:sp>
      <p:sp>
        <p:nvSpPr>
          <p:cNvPr id="1434" name="Google Shape;1434;p44"/>
          <p:cNvSpPr txBox="1"/>
          <p:nvPr/>
        </p:nvSpPr>
        <p:spPr>
          <a:xfrm rot="615772">
            <a:off x="13888841" y="3786511"/>
            <a:ext cx="3667659" cy="76327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0" i="0" u="none" strike="noStrike" cap="none">
                <a:solidFill>
                  <a:srgbClr val="000000"/>
                </a:solidFill>
                <a:latin typeface="Arial"/>
                <a:ea typeface="Arial"/>
                <a:cs typeface="Arial"/>
                <a:sym typeface="Arial"/>
              </a:rPr>
              <a:t>Intersezionalità e inclusione</a:t>
            </a:r>
            <a:endParaRPr sz="2199" b="0" i="0" u="none" strike="noStrike" cap="none">
              <a:solidFill>
                <a:srgbClr val="000000"/>
              </a:solidFill>
              <a:latin typeface="Arial"/>
              <a:ea typeface="Arial"/>
              <a:cs typeface="Arial"/>
              <a:sym typeface="Arial"/>
            </a:endParaRPr>
          </a:p>
        </p:txBody>
      </p:sp>
      <p:sp>
        <p:nvSpPr>
          <p:cNvPr id="1435" name="Google Shape;1435;p44"/>
          <p:cNvSpPr txBox="1"/>
          <p:nvPr/>
        </p:nvSpPr>
        <p:spPr>
          <a:xfrm>
            <a:off x="4099204" y="197887"/>
            <a:ext cx="10618281" cy="1252009"/>
          </a:xfrm>
          <a:prstGeom prst="rect">
            <a:avLst/>
          </a:prstGeom>
          <a:noFill/>
          <a:ln>
            <a:noFill/>
          </a:ln>
        </p:spPr>
        <p:txBody>
          <a:bodyPr spcFirstLastPara="1" wrap="square" lIns="0" tIns="0" rIns="0" bIns="0" anchor="t" anchorCtr="0">
            <a:spAutoFit/>
          </a:bodyPr>
          <a:lstStyle/>
          <a:p>
            <a:pPr marL="0" marR="0" lvl="0" indent="0" algn="ctr" rtl="0">
              <a:lnSpc>
                <a:spcPct val="113002"/>
              </a:lnSpc>
              <a:spcBef>
                <a:spcPts val="0"/>
              </a:spcBef>
              <a:spcAft>
                <a:spcPts val="0"/>
              </a:spcAft>
              <a:buClr>
                <a:srgbClr val="000000"/>
              </a:buClr>
              <a:buSzPts val="4599"/>
              <a:buFont typeface="Arial"/>
              <a:buNone/>
            </a:pPr>
            <a:r>
              <a:rPr lang="en-US" sz="3600" b="0" i="0" u="none" strike="noStrike" cap="none" dirty="0">
                <a:solidFill>
                  <a:srgbClr val="402B2B"/>
                </a:solidFill>
                <a:latin typeface="Play"/>
                <a:ea typeface="Play"/>
                <a:cs typeface="Play"/>
                <a:sym typeface="Play"/>
              </a:rPr>
              <a:t>L'UE </a:t>
            </a:r>
            <a:r>
              <a:rPr lang="en-US" sz="3600" b="0" i="0" u="none" strike="noStrike" cap="none" dirty="0" err="1">
                <a:solidFill>
                  <a:srgbClr val="402B2B"/>
                </a:solidFill>
                <a:latin typeface="Play"/>
                <a:ea typeface="Play"/>
                <a:cs typeface="Play"/>
                <a:sym typeface="Play"/>
              </a:rPr>
              <a:t>si</a:t>
            </a:r>
            <a:r>
              <a:rPr lang="en-US" sz="3600" b="0" i="0" u="none" strike="noStrike" cap="none" dirty="0">
                <a:solidFill>
                  <a:srgbClr val="402B2B"/>
                </a:solidFill>
                <a:latin typeface="Play"/>
                <a:ea typeface="Play"/>
                <a:cs typeface="Play"/>
                <a:sym typeface="Play"/>
              </a:rPr>
              <a:t> </a:t>
            </a:r>
            <a:r>
              <a:rPr lang="en-US" sz="3600" b="0" i="0" u="none" strike="noStrike" cap="none" dirty="0" err="1">
                <a:solidFill>
                  <a:srgbClr val="402B2B"/>
                </a:solidFill>
                <a:latin typeface="Play"/>
                <a:ea typeface="Play"/>
                <a:cs typeface="Play"/>
                <a:sym typeface="Play"/>
              </a:rPr>
              <a:t>adopera</a:t>
            </a:r>
            <a:r>
              <a:rPr lang="en-US" sz="3600" b="0" i="0" u="none" strike="noStrike" cap="none" dirty="0">
                <a:solidFill>
                  <a:srgbClr val="402B2B"/>
                </a:solidFill>
                <a:latin typeface="Play"/>
                <a:ea typeface="Play"/>
                <a:cs typeface="Play"/>
                <a:sym typeface="Play"/>
              </a:rPr>
              <a:t> per </a:t>
            </a:r>
            <a:r>
              <a:rPr lang="en-US" sz="3600" b="0" i="0" u="none" strike="noStrike" cap="none" dirty="0" err="1">
                <a:solidFill>
                  <a:srgbClr val="402B2B"/>
                </a:solidFill>
                <a:latin typeface="Play"/>
                <a:ea typeface="Play"/>
                <a:cs typeface="Play"/>
                <a:sym typeface="Play"/>
              </a:rPr>
              <a:t>garantire</a:t>
            </a:r>
            <a:r>
              <a:rPr lang="en-US" sz="3600" b="0" i="0" u="none" strike="noStrike" cap="none" dirty="0">
                <a:solidFill>
                  <a:srgbClr val="402B2B"/>
                </a:solidFill>
                <a:latin typeface="Play"/>
                <a:ea typeface="Play"/>
                <a:cs typeface="Play"/>
                <a:sym typeface="Play"/>
              </a:rPr>
              <a:t> a tutti, </a:t>
            </a:r>
            <a:r>
              <a:rPr lang="en-US" sz="3600" b="0" i="0" u="none" strike="noStrike" cap="none" dirty="0" err="1">
                <a:solidFill>
                  <a:srgbClr val="402B2B"/>
                </a:solidFill>
                <a:latin typeface="Play"/>
                <a:ea typeface="Play"/>
                <a:cs typeface="Play"/>
                <a:sym typeface="Play"/>
              </a:rPr>
              <a:t>indipendentemente</a:t>
            </a:r>
            <a:r>
              <a:rPr lang="en-US" sz="3600" b="0" i="0" u="none" strike="noStrike" cap="none" dirty="0">
                <a:solidFill>
                  <a:srgbClr val="402B2B"/>
                </a:solidFill>
                <a:latin typeface="Play"/>
                <a:ea typeface="Play"/>
                <a:cs typeface="Play"/>
                <a:sym typeface="Play"/>
              </a:rPr>
              <a:t> dal </a:t>
            </a:r>
            <a:r>
              <a:rPr lang="en-US" sz="3600" b="0" i="0" u="none" strike="noStrike" cap="none" dirty="0" err="1">
                <a:solidFill>
                  <a:srgbClr val="402B2B"/>
                </a:solidFill>
                <a:latin typeface="Play"/>
                <a:ea typeface="Play"/>
                <a:cs typeface="Play"/>
                <a:sym typeface="Play"/>
              </a:rPr>
              <a:t>genere</a:t>
            </a:r>
            <a:r>
              <a:rPr lang="en-US" sz="3600" b="0" i="0" u="none" strike="noStrike" cap="none" dirty="0">
                <a:solidFill>
                  <a:srgbClr val="402B2B"/>
                </a:solidFill>
                <a:latin typeface="Play"/>
                <a:ea typeface="Play"/>
                <a:cs typeface="Play"/>
                <a:sym typeface="Play"/>
              </a:rPr>
              <a:t>, </a:t>
            </a:r>
            <a:r>
              <a:rPr lang="en-US" sz="3600" b="0" i="0" u="none" strike="noStrike" cap="none" dirty="0" err="1">
                <a:solidFill>
                  <a:srgbClr val="402B2B"/>
                </a:solidFill>
                <a:latin typeface="Play"/>
                <a:ea typeface="Play"/>
                <a:cs typeface="Play"/>
                <a:sym typeface="Play"/>
              </a:rPr>
              <a:t>pari</a:t>
            </a:r>
            <a:r>
              <a:rPr lang="en-US" sz="3600" b="0" i="0" u="none" strike="noStrike" cap="none" dirty="0">
                <a:solidFill>
                  <a:srgbClr val="402B2B"/>
                </a:solidFill>
                <a:latin typeface="Play"/>
                <a:ea typeface="Play"/>
                <a:cs typeface="Play"/>
                <a:sym typeface="Play"/>
              </a:rPr>
              <a:t> </a:t>
            </a:r>
            <a:r>
              <a:rPr lang="en-US" sz="3600" b="0" i="0" u="none" strike="noStrike" cap="none" dirty="0" err="1">
                <a:solidFill>
                  <a:srgbClr val="402B2B"/>
                </a:solidFill>
                <a:latin typeface="Play"/>
                <a:ea typeface="Play"/>
                <a:cs typeface="Play"/>
                <a:sym typeface="Play"/>
              </a:rPr>
              <a:t>opportunità</a:t>
            </a:r>
            <a:r>
              <a:rPr lang="en-US" sz="3600" b="0" i="0" u="none" strike="noStrike" cap="none" dirty="0">
                <a:solidFill>
                  <a:srgbClr val="402B2B"/>
                </a:solidFill>
                <a:latin typeface="Play"/>
                <a:ea typeface="Play"/>
                <a:cs typeface="Play"/>
                <a:sym typeface="Play"/>
              </a:rPr>
              <a:t> </a:t>
            </a:r>
            <a:endParaRPr sz="3600" b="0" i="0" u="none" strike="noStrike" cap="none" dirty="0">
              <a:solidFill>
                <a:srgbClr val="402B2B"/>
              </a:solidFill>
              <a:latin typeface="Play"/>
              <a:ea typeface="Play"/>
              <a:cs typeface="Play"/>
              <a:sym typeface="Play"/>
            </a:endParaRPr>
          </a:p>
        </p:txBody>
      </p:sp>
      <p:sp>
        <p:nvSpPr>
          <p:cNvPr id="1436" name="Google Shape;1436;p44"/>
          <p:cNvSpPr txBox="1"/>
          <p:nvPr/>
        </p:nvSpPr>
        <p:spPr>
          <a:xfrm rot="124707">
            <a:off x="1686635" y="9216590"/>
            <a:ext cx="4259473" cy="51687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Le donne nella leadership</a:t>
            </a:r>
            <a:endParaRPr sz="1400" b="0" i="0" u="none" strike="noStrike" cap="none">
              <a:solidFill>
                <a:srgbClr val="000000"/>
              </a:solidFill>
              <a:latin typeface="Arial"/>
              <a:ea typeface="Arial"/>
              <a:cs typeface="Arial"/>
              <a:sym typeface="Arial"/>
            </a:endParaRPr>
          </a:p>
        </p:txBody>
      </p:sp>
      <p:sp>
        <p:nvSpPr>
          <p:cNvPr id="1437" name="Google Shape;1437;p44"/>
          <p:cNvSpPr txBox="1"/>
          <p:nvPr/>
        </p:nvSpPr>
        <p:spPr>
          <a:xfrm rot="-794375">
            <a:off x="1592752" y="2083820"/>
            <a:ext cx="2983928" cy="297312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300"/>
              <a:buFont typeface="Arial"/>
              <a:buNone/>
            </a:pPr>
            <a:r>
              <a:rPr lang="en-US" sz="2300" b="1" i="0" u="none" strike="noStrike" cap="none">
                <a:solidFill>
                  <a:srgbClr val="000000"/>
                </a:solidFill>
                <a:latin typeface="Arial"/>
                <a:ea typeface="Arial"/>
                <a:cs typeface="Arial"/>
                <a:sym typeface="Arial"/>
              </a:rPr>
              <a:t>Nonostante i progressi, esiste ancora un divario tra le retribuzioni medie di uomini e donne nell'UE. </a:t>
            </a:r>
            <a:endParaRPr sz="2300" b="1" i="0" u="none" strike="noStrike" cap="none">
              <a:solidFill>
                <a:srgbClr val="000000"/>
              </a:solidFill>
              <a:latin typeface="Arial"/>
              <a:ea typeface="Arial"/>
              <a:cs typeface="Arial"/>
              <a:sym typeface="Arial"/>
            </a:endParaRPr>
          </a:p>
        </p:txBody>
      </p:sp>
      <p:sp>
        <p:nvSpPr>
          <p:cNvPr id="1438" name="Google Shape;1438;p44"/>
          <p:cNvSpPr txBox="1"/>
          <p:nvPr/>
        </p:nvSpPr>
        <p:spPr>
          <a:xfrm rot="-775932">
            <a:off x="1859936" y="4961389"/>
            <a:ext cx="3336700" cy="103374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Clr>
                <a:srgbClr val="000000"/>
              </a:buClr>
              <a:buSzPts val="2399"/>
              <a:buFont typeface="Arial"/>
              <a:buNone/>
            </a:pPr>
            <a:r>
              <a:rPr lang="en-US" sz="2399" b="0" i="0" u="none" strike="noStrike" cap="none">
                <a:solidFill>
                  <a:srgbClr val="000000"/>
                </a:solidFill>
                <a:latin typeface="Arial"/>
                <a:ea typeface="Arial"/>
                <a:cs typeface="Arial"/>
                <a:sym typeface="Arial"/>
              </a:rPr>
              <a:t>Divario retributivo di genere</a:t>
            </a:r>
            <a:endParaRPr sz="2399" b="0" i="0" u="none" strike="noStrike" cap="none">
              <a:solidFill>
                <a:srgbClr val="000000"/>
              </a:solidFill>
              <a:latin typeface="Arial"/>
              <a:ea typeface="Arial"/>
              <a:cs typeface="Arial"/>
              <a:sym typeface="Arial"/>
            </a:endParaRPr>
          </a:p>
        </p:txBody>
      </p:sp>
      <p:sp>
        <p:nvSpPr>
          <p:cNvPr id="1439" name="Google Shape;1439;p44"/>
          <p:cNvSpPr txBox="1"/>
          <p:nvPr/>
        </p:nvSpPr>
        <p:spPr>
          <a:xfrm rot="142804">
            <a:off x="1958108" y="6340310"/>
            <a:ext cx="3970156" cy="271458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100"/>
              <a:buFont typeface="Arial"/>
              <a:buNone/>
            </a:pPr>
            <a:r>
              <a:rPr lang="en-US" sz="2100" b="1" i="0" u="none" strike="noStrike" cap="none">
                <a:solidFill>
                  <a:srgbClr val="402B2B"/>
                </a:solidFill>
                <a:latin typeface="Arial"/>
                <a:ea typeface="Arial"/>
                <a:cs typeface="Arial"/>
                <a:sym typeface="Arial"/>
              </a:rPr>
              <a:t>La direttiva sulle donne nei consigli di amministrazione impone alle grandi società di avere almeno il 40% di donne nei ruoli di amministratore non esecutivo entro il 2026.</a:t>
            </a:r>
            <a:endParaRPr sz="2100" b="1" i="0" u="none" strike="noStrike" cap="none">
              <a:solidFill>
                <a:srgbClr val="402B2B"/>
              </a:solidFill>
              <a:latin typeface="Arial"/>
              <a:ea typeface="Arial"/>
              <a:cs typeface="Arial"/>
              <a:sym typeface="Arial"/>
            </a:endParaRPr>
          </a:p>
        </p:txBody>
      </p:sp>
      <p:sp>
        <p:nvSpPr>
          <p:cNvPr id="1440" name="Google Shape;1440;p44"/>
          <p:cNvSpPr/>
          <p:nvPr/>
        </p:nvSpPr>
        <p:spPr>
          <a:xfrm rot="-68087">
            <a:off x="6240528" y="1586261"/>
            <a:ext cx="353337" cy="360088"/>
          </a:xfrm>
          <a:custGeom>
            <a:avLst/>
            <a:gdLst/>
            <a:ahLst/>
            <a:cxnLst/>
            <a:rect l="l" t="t" r="r" b="b"/>
            <a:pathLst>
              <a:path w="353337" h="360088" extrusionOk="0">
                <a:moveTo>
                  <a:pt x="0" y="0"/>
                </a:moveTo>
                <a:lnTo>
                  <a:pt x="353337" y="0"/>
                </a:lnTo>
                <a:lnTo>
                  <a:pt x="353337" y="360089"/>
                </a:lnTo>
                <a:lnTo>
                  <a:pt x="0" y="3600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sp>
        <p:nvSpPr>
          <p:cNvPr id="1446" name="Google Shape;1446;p4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7" name="Google Shape;1447;p45"/>
          <p:cNvSpPr/>
          <p:nvPr/>
        </p:nvSpPr>
        <p:spPr>
          <a:xfrm rot="1859904">
            <a:off x="15397737" y="3027301"/>
            <a:ext cx="3856457" cy="3537094"/>
          </a:xfrm>
          <a:custGeom>
            <a:avLst/>
            <a:gdLst/>
            <a:ahLst/>
            <a:cxnLst/>
            <a:rect l="l" t="t" r="r" b="b"/>
            <a:pathLst>
              <a:path w="3856457" h="3537094" extrusionOk="0">
                <a:moveTo>
                  <a:pt x="0" y="0"/>
                </a:moveTo>
                <a:lnTo>
                  <a:pt x="3856456" y="0"/>
                </a:lnTo>
                <a:lnTo>
                  <a:pt x="3856456" y="3537093"/>
                </a:lnTo>
                <a:lnTo>
                  <a:pt x="0" y="3537093"/>
                </a:lnTo>
                <a:lnTo>
                  <a:pt x="0" y="0"/>
                </a:lnTo>
                <a:close/>
              </a:path>
            </a:pathLst>
          </a:custGeom>
          <a:blipFill rotWithShape="1">
            <a:blip r:embed="rId4">
              <a:alphaModFix amt="57000"/>
            </a:blip>
            <a:stretch>
              <a:fillRect l="-6482" r="-6480" b="-2488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8" name="Google Shape;1448;p45"/>
          <p:cNvSpPr/>
          <p:nvPr/>
        </p:nvSpPr>
        <p:spPr>
          <a:xfrm rot="5400000">
            <a:off x="1151906" y="-1082399"/>
            <a:ext cx="10598148" cy="12371060"/>
          </a:xfrm>
          <a:custGeom>
            <a:avLst/>
            <a:gdLst/>
            <a:ahLst/>
            <a:cxnLst/>
            <a:rect l="l" t="t" r="r" b="b"/>
            <a:pathLst>
              <a:path w="18332969" h="12229895" extrusionOk="0">
                <a:moveTo>
                  <a:pt x="18332969" y="12229895"/>
                </a:moveTo>
                <a:lnTo>
                  <a:pt x="0" y="12229895"/>
                </a:lnTo>
                <a:lnTo>
                  <a:pt x="0" y="0"/>
                </a:lnTo>
                <a:lnTo>
                  <a:pt x="18332969" y="0"/>
                </a:lnTo>
                <a:lnTo>
                  <a:pt x="18332969" y="12229895"/>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449" name="Google Shape;1449;p45"/>
          <p:cNvGrpSpPr/>
          <p:nvPr/>
        </p:nvGrpSpPr>
        <p:grpSpPr>
          <a:xfrm rot="1287677">
            <a:off x="10243801" y="7892357"/>
            <a:ext cx="14435305" cy="9997786"/>
            <a:chOff x="0" y="0"/>
            <a:chExt cx="3429000" cy="2374900"/>
          </a:xfrm>
        </p:grpSpPr>
        <p:sp>
          <p:nvSpPr>
            <p:cNvPr id="1450" name="Google Shape;1450;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1" name="Google Shape;1451;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52" name="Google Shape;1452;p45"/>
          <p:cNvSpPr/>
          <p:nvPr/>
        </p:nvSpPr>
        <p:spPr>
          <a:xfrm rot="-7464855">
            <a:off x="10393984" y="9915735"/>
            <a:ext cx="4202724" cy="1586980"/>
          </a:xfrm>
          <a:custGeom>
            <a:avLst/>
            <a:gdLst/>
            <a:ahLst/>
            <a:cxnLst/>
            <a:rect l="l" t="t" r="r" b="b"/>
            <a:pathLst>
              <a:path w="4202724" h="1586980" extrusionOk="0">
                <a:moveTo>
                  <a:pt x="0" y="0"/>
                </a:moveTo>
                <a:lnTo>
                  <a:pt x="4202724" y="0"/>
                </a:lnTo>
                <a:lnTo>
                  <a:pt x="4202724" y="1586980"/>
                </a:lnTo>
                <a:lnTo>
                  <a:pt x="0" y="1586980"/>
                </a:lnTo>
                <a:lnTo>
                  <a:pt x="0" y="0"/>
                </a:lnTo>
                <a:close/>
              </a:path>
            </a:pathLst>
          </a:custGeom>
          <a:blipFill rotWithShape="1">
            <a:blip r:embed="rId8">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3" name="Google Shape;1453;p45"/>
          <p:cNvSpPr/>
          <p:nvPr/>
        </p:nvSpPr>
        <p:spPr>
          <a:xfrm rot="8944436">
            <a:off x="16710975" y="-588164"/>
            <a:ext cx="1403759" cy="3425788"/>
          </a:xfrm>
          <a:custGeom>
            <a:avLst/>
            <a:gdLst/>
            <a:ahLst/>
            <a:cxnLst/>
            <a:rect l="l" t="t" r="r" b="b"/>
            <a:pathLst>
              <a:path w="1403759" h="3425788" extrusionOk="0">
                <a:moveTo>
                  <a:pt x="0" y="0"/>
                </a:moveTo>
                <a:lnTo>
                  <a:pt x="1403759" y="0"/>
                </a:lnTo>
                <a:lnTo>
                  <a:pt x="1403759" y="3425788"/>
                </a:lnTo>
                <a:lnTo>
                  <a:pt x="0" y="342578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454" name="Google Shape;1454;p45"/>
          <p:cNvGrpSpPr/>
          <p:nvPr/>
        </p:nvGrpSpPr>
        <p:grpSpPr>
          <a:xfrm rot="-1733462">
            <a:off x="-8349041" y="-1868604"/>
            <a:ext cx="10325542" cy="7151394"/>
            <a:chOff x="0" y="0"/>
            <a:chExt cx="3429000" cy="2374900"/>
          </a:xfrm>
        </p:grpSpPr>
        <p:sp>
          <p:nvSpPr>
            <p:cNvPr id="1455" name="Google Shape;1455;p45"/>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6">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6" name="Google Shape;1456;p45"/>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7">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57" name="Google Shape;1457;p45"/>
          <p:cNvSpPr/>
          <p:nvPr/>
        </p:nvSpPr>
        <p:spPr>
          <a:xfrm rot="-6687178">
            <a:off x="-1262017" y="1636227"/>
            <a:ext cx="1472888" cy="3813303"/>
          </a:xfrm>
          <a:custGeom>
            <a:avLst/>
            <a:gdLst/>
            <a:ahLst/>
            <a:cxnLst/>
            <a:rect l="l" t="t" r="r" b="b"/>
            <a:pathLst>
              <a:path w="1472888" h="3813303" extrusionOk="0">
                <a:moveTo>
                  <a:pt x="0" y="0"/>
                </a:moveTo>
                <a:lnTo>
                  <a:pt x="1472889" y="0"/>
                </a:lnTo>
                <a:lnTo>
                  <a:pt x="1472889" y="3813303"/>
                </a:lnTo>
                <a:lnTo>
                  <a:pt x="0" y="3813303"/>
                </a:lnTo>
                <a:lnTo>
                  <a:pt x="0" y="0"/>
                </a:lnTo>
                <a:close/>
              </a:path>
            </a:pathLst>
          </a:custGeom>
          <a:blipFill rotWithShape="1">
            <a:blip r:embed="rId10">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8" name="Google Shape;1458;p45"/>
          <p:cNvSpPr/>
          <p:nvPr/>
        </p:nvSpPr>
        <p:spPr>
          <a:xfrm>
            <a:off x="5326332" y="3027058"/>
            <a:ext cx="2921278" cy="2921278"/>
          </a:xfrm>
          <a:custGeom>
            <a:avLst/>
            <a:gdLst/>
            <a:ahLst/>
            <a:cxnLst/>
            <a:rect l="l" t="t" r="r" b="b"/>
            <a:pathLst>
              <a:path w="2921278" h="2921278" extrusionOk="0">
                <a:moveTo>
                  <a:pt x="0" y="0"/>
                </a:moveTo>
                <a:lnTo>
                  <a:pt x="2921278" y="0"/>
                </a:lnTo>
                <a:lnTo>
                  <a:pt x="2921278" y="2921278"/>
                </a:lnTo>
                <a:lnTo>
                  <a:pt x="0" y="2921278"/>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459" name="Google Shape;1459;p45"/>
          <p:cNvGrpSpPr/>
          <p:nvPr/>
        </p:nvGrpSpPr>
        <p:grpSpPr>
          <a:xfrm>
            <a:off x="4812267" y="1915090"/>
            <a:ext cx="490065" cy="490065"/>
            <a:chOff x="0" y="0"/>
            <a:chExt cx="812800" cy="812800"/>
          </a:xfrm>
        </p:grpSpPr>
        <p:sp>
          <p:nvSpPr>
            <p:cNvPr id="1460" name="Google Shape;1460;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1" name="Google Shape;1461;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62" name="Google Shape;1462;p45"/>
          <p:cNvGrpSpPr/>
          <p:nvPr/>
        </p:nvGrpSpPr>
        <p:grpSpPr>
          <a:xfrm rot="-746325">
            <a:off x="1604680" y="484200"/>
            <a:ext cx="3536820" cy="4107937"/>
            <a:chOff x="0" y="0"/>
            <a:chExt cx="5466080" cy="6348730"/>
          </a:xfrm>
        </p:grpSpPr>
        <p:sp>
          <p:nvSpPr>
            <p:cNvPr id="1463" name="Google Shape;1463;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4" name="Google Shape;1464;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2080" b="-20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5" name="Google Shape;1465;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6" name="Google Shape;1466;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67" name="Google Shape;1467;p45"/>
          <p:cNvSpPr/>
          <p:nvPr/>
        </p:nvSpPr>
        <p:spPr>
          <a:xfrm>
            <a:off x="6209334" y="3810897"/>
            <a:ext cx="1155274" cy="1201877"/>
          </a:xfrm>
          <a:custGeom>
            <a:avLst/>
            <a:gdLst/>
            <a:ahLst/>
            <a:cxnLst/>
            <a:rect l="l" t="t" r="r" b="b"/>
            <a:pathLst>
              <a:path w="1155274" h="1201877" extrusionOk="0">
                <a:moveTo>
                  <a:pt x="0" y="0"/>
                </a:moveTo>
                <a:lnTo>
                  <a:pt x="1155274" y="0"/>
                </a:lnTo>
                <a:lnTo>
                  <a:pt x="1155274" y="1201878"/>
                </a:lnTo>
                <a:lnTo>
                  <a:pt x="0" y="1201878"/>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8" name="Google Shape;1468;p45"/>
          <p:cNvSpPr/>
          <p:nvPr/>
        </p:nvSpPr>
        <p:spPr>
          <a:xfrm rot="-5582632" flipH="1">
            <a:off x="10941855" y="2251570"/>
            <a:ext cx="7934389" cy="5293018"/>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9" name="Google Shape;1469;p45"/>
          <p:cNvSpPr txBox="1"/>
          <p:nvPr/>
        </p:nvSpPr>
        <p:spPr>
          <a:xfrm rot="-228018">
            <a:off x="12603578" y="2327921"/>
            <a:ext cx="4619756" cy="4755276"/>
          </a:xfrm>
          <a:prstGeom prst="rect">
            <a:avLst/>
          </a:prstGeom>
          <a:noFill/>
          <a:ln>
            <a:noFill/>
          </a:ln>
        </p:spPr>
        <p:txBody>
          <a:bodyPr spcFirstLastPara="1" wrap="square" lIns="0" tIns="0" rIns="0" bIns="0" anchor="t" anchorCtr="0">
            <a:spAutoFit/>
          </a:bodyPr>
          <a:lstStyle/>
          <a:p>
            <a:pPr marL="0" marR="0" lvl="0" indent="0" algn="ctr" rtl="0">
              <a:lnSpc>
                <a:spcPct val="167023"/>
              </a:lnSpc>
              <a:spcBef>
                <a:spcPts val="0"/>
              </a:spcBef>
              <a:spcAft>
                <a:spcPts val="0"/>
              </a:spcAft>
              <a:buClr>
                <a:srgbClr val="000000"/>
              </a:buClr>
              <a:buSzPts val="2799"/>
              <a:buFont typeface="Arial"/>
              <a:buNone/>
            </a:pPr>
            <a:r>
              <a:rPr lang="en-US" sz="2799" b="0" i="0" u="none" strike="noStrike" cap="none">
                <a:solidFill>
                  <a:srgbClr val="3D2007"/>
                </a:solidFill>
                <a:latin typeface="Times New Roman"/>
                <a:ea typeface="Times New Roman"/>
                <a:cs typeface="Times New Roman"/>
                <a:sym typeface="Times New Roman"/>
              </a:rPr>
              <a:t>Un </a:t>
            </a:r>
            <a:r>
              <a:rPr lang="en-US" sz="2799" b="1" i="0" u="none" strike="noStrike" cap="none">
                <a:solidFill>
                  <a:srgbClr val="3D2007"/>
                </a:solidFill>
                <a:latin typeface="Times New Roman"/>
                <a:ea typeface="Times New Roman"/>
                <a:cs typeface="Times New Roman"/>
                <a:sym typeface="Times New Roman"/>
              </a:rPr>
              <a:t>Cittadino Globale </a:t>
            </a:r>
            <a:r>
              <a:rPr lang="en-US" sz="2799" b="0" i="0" u="none" strike="noStrike" cap="none">
                <a:solidFill>
                  <a:srgbClr val="3D2007"/>
                </a:solidFill>
                <a:latin typeface="Times New Roman"/>
                <a:ea typeface="Times New Roman"/>
                <a:cs typeface="Times New Roman"/>
                <a:sym typeface="Times New Roman"/>
              </a:rPr>
              <a:t>comprende come le </a:t>
            </a:r>
            <a:r>
              <a:rPr lang="en-US" sz="2799" b="1" i="0" u="none" strike="noStrike" cap="none">
                <a:solidFill>
                  <a:srgbClr val="3D2007"/>
                </a:solidFill>
                <a:latin typeface="Times New Roman"/>
                <a:ea typeface="Times New Roman"/>
                <a:cs typeface="Times New Roman"/>
                <a:sym typeface="Times New Roman"/>
              </a:rPr>
              <a:t>persone</a:t>
            </a:r>
            <a:r>
              <a:rPr lang="en-US" sz="2799" b="0" i="0" u="none" strike="noStrike" cap="none">
                <a:solidFill>
                  <a:srgbClr val="3D2007"/>
                </a:solidFill>
                <a:latin typeface="Times New Roman"/>
                <a:ea typeface="Times New Roman"/>
                <a:cs typeface="Times New Roman"/>
                <a:sym typeface="Times New Roman"/>
              </a:rPr>
              <a:t>, la </a:t>
            </a:r>
            <a:r>
              <a:rPr lang="en-US" sz="2799" b="1" i="0" u="none" strike="noStrike" cap="none">
                <a:solidFill>
                  <a:srgbClr val="3D2007"/>
                </a:solidFill>
                <a:latin typeface="Times New Roman"/>
                <a:ea typeface="Times New Roman"/>
                <a:cs typeface="Times New Roman"/>
                <a:sym typeface="Times New Roman"/>
              </a:rPr>
              <a:t>storia</a:t>
            </a:r>
            <a:r>
              <a:rPr lang="en-US" sz="2799" b="0" i="0" u="none" strike="noStrike" cap="none">
                <a:solidFill>
                  <a:srgbClr val="3D2007"/>
                </a:solidFill>
                <a:latin typeface="Times New Roman"/>
                <a:ea typeface="Times New Roman"/>
                <a:cs typeface="Times New Roman"/>
                <a:sym typeface="Times New Roman"/>
              </a:rPr>
              <a:t> e le </a:t>
            </a:r>
            <a:r>
              <a:rPr lang="en-US" sz="2799" b="1" i="0" u="none" strike="noStrike" cap="none">
                <a:solidFill>
                  <a:srgbClr val="3D2007"/>
                </a:solidFill>
                <a:latin typeface="Times New Roman"/>
                <a:ea typeface="Times New Roman"/>
                <a:cs typeface="Times New Roman"/>
                <a:sym typeface="Times New Roman"/>
              </a:rPr>
              <a:t>culture</a:t>
            </a:r>
            <a:r>
              <a:rPr lang="en-US" sz="2799" b="0" i="0" u="none" strike="noStrike" cap="none">
                <a:solidFill>
                  <a:srgbClr val="3D2007"/>
                </a:solidFill>
                <a:latin typeface="Times New Roman"/>
                <a:ea typeface="Times New Roman"/>
                <a:cs typeface="Times New Roman"/>
                <a:sym typeface="Times New Roman"/>
              </a:rPr>
              <a:t> siano collegate e lavora per rendere il mondo un posto migliore rispettando la diversità e sostenendo valori comuni come l'equità e la sostenibilità.</a:t>
            </a:r>
            <a:endParaRPr sz="2799" b="0" i="0" u="none" strike="noStrike" cap="none">
              <a:solidFill>
                <a:srgbClr val="3D2007"/>
              </a:solidFill>
              <a:latin typeface="Times New Roman"/>
              <a:ea typeface="Times New Roman"/>
              <a:cs typeface="Times New Roman"/>
              <a:sym typeface="Times New Roman"/>
            </a:endParaRPr>
          </a:p>
        </p:txBody>
      </p:sp>
      <p:sp>
        <p:nvSpPr>
          <p:cNvPr id="1470" name="Google Shape;1470;p45"/>
          <p:cNvSpPr/>
          <p:nvPr/>
        </p:nvSpPr>
        <p:spPr>
          <a:xfrm rot="-674570">
            <a:off x="16274754" y="6987598"/>
            <a:ext cx="1061683" cy="1383301"/>
          </a:xfrm>
          <a:custGeom>
            <a:avLst/>
            <a:gdLst/>
            <a:ahLst/>
            <a:cxnLst/>
            <a:rect l="l" t="t" r="r" b="b"/>
            <a:pathLst>
              <a:path w="1061683" h="1383301" extrusionOk="0">
                <a:moveTo>
                  <a:pt x="0" y="0"/>
                </a:moveTo>
                <a:lnTo>
                  <a:pt x="1061683" y="0"/>
                </a:lnTo>
                <a:lnTo>
                  <a:pt x="1061683" y="1383300"/>
                </a:lnTo>
                <a:lnTo>
                  <a:pt x="0" y="1383300"/>
                </a:lnTo>
                <a:lnTo>
                  <a:pt x="0" y="0"/>
                </a:lnTo>
                <a:close/>
              </a:path>
            </a:pathLst>
          </a:custGeom>
          <a:blipFill rotWithShape="1">
            <a:blip r:embed="rId14">
              <a:alphaModFix amt="6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1" name="Google Shape;1471;p45"/>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2" name="Google Shape;1472;p45"/>
          <p:cNvSpPr/>
          <p:nvPr/>
        </p:nvSpPr>
        <p:spPr>
          <a:xfrm rot="-250719">
            <a:off x="4226346" y="66164"/>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473" name="Google Shape;1473;p45"/>
          <p:cNvCxnSpPr/>
          <p:nvPr/>
        </p:nvCxnSpPr>
        <p:spPr>
          <a:xfrm>
            <a:off x="5100079" y="2157661"/>
            <a:ext cx="2264529" cy="2462"/>
          </a:xfrm>
          <a:prstGeom prst="straightConnector1">
            <a:avLst/>
          </a:prstGeom>
          <a:noFill/>
          <a:ln w="104775" cap="flat" cmpd="sng">
            <a:solidFill>
              <a:srgbClr val="825209"/>
            </a:solidFill>
            <a:prstDash val="dot"/>
            <a:round/>
            <a:headEnd type="none" w="sm" len="sm"/>
            <a:tailEnd type="none" w="sm" len="sm"/>
          </a:ln>
        </p:spPr>
      </p:cxnSp>
      <p:cxnSp>
        <p:nvCxnSpPr>
          <p:cNvPr id="1474" name="Google Shape;1474;p45"/>
          <p:cNvCxnSpPr/>
          <p:nvPr/>
        </p:nvCxnSpPr>
        <p:spPr>
          <a:xfrm rot="10800000" flipH="1">
            <a:off x="7974634" y="4487697"/>
            <a:ext cx="1716610" cy="3681616"/>
          </a:xfrm>
          <a:prstGeom prst="straightConnector1">
            <a:avLst/>
          </a:prstGeom>
          <a:noFill/>
          <a:ln w="104775" cap="flat" cmpd="sng">
            <a:solidFill>
              <a:srgbClr val="825209"/>
            </a:solidFill>
            <a:prstDash val="dot"/>
            <a:round/>
            <a:headEnd type="none" w="sm" len="sm"/>
            <a:tailEnd type="none" w="sm" len="sm"/>
          </a:ln>
        </p:spPr>
      </p:cxnSp>
      <p:grpSp>
        <p:nvGrpSpPr>
          <p:cNvPr id="1475" name="Google Shape;1475;p45"/>
          <p:cNvGrpSpPr/>
          <p:nvPr/>
        </p:nvGrpSpPr>
        <p:grpSpPr>
          <a:xfrm>
            <a:off x="9285835" y="3827762"/>
            <a:ext cx="945182" cy="945182"/>
            <a:chOff x="0" y="0"/>
            <a:chExt cx="812800" cy="812800"/>
          </a:xfrm>
        </p:grpSpPr>
        <p:sp>
          <p:nvSpPr>
            <p:cNvPr id="1476" name="Google Shape;1476;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7" name="Google Shape;1477;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cxnSp>
        <p:nvCxnSpPr>
          <p:cNvPr id="1478" name="Google Shape;1478;p45"/>
          <p:cNvCxnSpPr/>
          <p:nvPr/>
        </p:nvCxnSpPr>
        <p:spPr>
          <a:xfrm>
            <a:off x="3815507" y="4543923"/>
            <a:ext cx="513317" cy="3155434"/>
          </a:xfrm>
          <a:prstGeom prst="straightConnector1">
            <a:avLst/>
          </a:prstGeom>
          <a:noFill/>
          <a:ln w="104775" cap="flat" cmpd="sng">
            <a:solidFill>
              <a:srgbClr val="825209"/>
            </a:solidFill>
            <a:prstDash val="dot"/>
            <a:round/>
            <a:headEnd type="none" w="sm" len="sm"/>
            <a:tailEnd type="none" w="sm" len="sm"/>
          </a:ln>
        </p:spPr>
      </p:cxnSp>
      <p:sp>
        <p:nvSpPr>
          <p:cNvPr id="1479" name="Google Shape;1479;p45"/>
          <p:cNvSpPr txBox="1"/>
          <p:nvPr/>
        </p:nvSpPr>
        <p:spPr>
          <a:xfrm rot="-746325">
            <a:off x="2292675" y="3778521"/>
            <a:ext cx="2581877" cy="746038"/>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Clr>
                <a:srgbClr val="000000"/>
              </a:buClr>
              <a:buSzPts val="3463"/>
              <a:buFont typeface="Arial"/>
              <a:buNone/>
            </a:pPr>
            <a:r>
              <a:rPr lang="en-US" sz="3463" b="0" i="0" u="none" strike="noStrike" cap="none">
                <a:solidFill>
                  <a:srgbClr val="000000"/>
                </a:solidFill>
                <a:latin typeface="Arial"/>
                <a:ea typeface="Arial"/>
                <a:cs typeface="Arial"/>
                <a:sym typeface="Arial"/>
              </a:rPr>
              <a:t>PERSONE</a:t>
            </a:r>
            <a:endParaRPr sz="1400" b="0" i="0" u="none" strike="noStrike" cap="none">
              <a:solidFill>
                <a:srgbClr val="000000"/>
              </a:solidFill>
              <a:latin typeface="Arial"/>
              <a:ea typeface="Arial"/>
              <a:cs typeface="Arial"/>
              <a:sym typeface="Arial"/>
            </a:endParaRPr>
          </a:p>
        </p:txBody>
      </p:sp>
      <p:grpSp>
        <p:nvGrpSpPr>
          <p:cNvPr id="1480" name="Google Shape;1480;p45"/>
          <p:cNvGrpSpPr/>
          <p:nvPr/>
        </p:nvGrpSpPr>
        <p:grpSpPr>
          <a:xfrm>
            <a:off x="7207178" y="7797775"/>
            <a:ext cx="894346" cy="894346"/>
            <a:chOff x="0" y="0"/>
            <a:chExt cx="812800" cy="812800"/>
          </a:xfrm>
        </p:grpSpPr>
        <p:sp>
          <p:nvSpPr>
            <p:cNvPr id="1481" name="Google Shape;1481;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2" name="Google Shape;1482;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83" name="Google Shape;1483;p45"/>
          <p:cNvGrpSpPr/>
          <p:nvPr/>
        </p:nvGrpSpPr>
        <p:grpSpPr>
          <a:xfrm>
            <a:off x="4169516" y="7434215"/>
            <a:ext cx="490065" cy="490065"/>
            <a:chOff x="0" y="0"/>
            <a:chExt cx="812800" cy="812800"/>
          </a:xfrm>
        </p:grpSpPr>
        <p:sp>
          <p:nvSpPr>
            <p:cNvPr id="1484" name="Google Shape;1484;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5" name="Google Shape;1485;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86" name="Google Shape;1486;p45"/>
          <p:cNvGrpSpPr/>
          <p:nvPr/>
        </p:nvGrpSpPr>
        <p:grpSpPr>
          <a:xfrm rot="440705">
            <a:off x="4313797" y="5799131"/>
            <a:ext cx="3675974" cy="4269562"/>
            <a:chOff x="0" y="0"/>
            <a:chExt cx="5466080" cy="6348730"/>
          </a:xfrm>
        </p:grpSpPr>
        <p:sp>
          <p:nvSpPr>
            <p:cNvPr id="1487" name="Google Shape;1487;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8" name="Google Shape;1488;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6">
                <a:alphaModFix/>
              </a:blip>
              <a:stretch>
                <a:fillRect t="-2080" b="-20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9" name="Google Shape;1489;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0" name="Google Shape;1490;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91" name="Google Shape;1491;p45"/>
          <p:cNvSpPr/>
          <p:nvPr/>
        </p:nvSpPr>
        <p:spPr>
          <a:xfrm rot="-250719">
            <a:off x="5056952" y="5389212"/>
            <a:ext cx="636847" cy="649016"/>
          </a:xfrm>
          <a:custGeom>
            <a:avLst/>
            <a:gdLst/>
            <a:ahLst/>
            <a:cxnLst/>
            <a:rect l="l" t="t" r="r" b="b"/>
            <a:pathLst>
              <a:path w="636847" h="649016" extrusionOk="0">
                <a:moveTo>
                  <a:pt x="0" y="0"/>
                </a:moveTo>
                <a:lnTo>
                  <a:pt x="636847" y="0"/>
                </a:lnTo>
                <a:lnTo>
                  <a:pt x="636847" y="649016"/>
                </a:lnTo>
                <a:lnTo>
                  <a:pt x="0" y="649016"/>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2" name="Google Shape;1492;p45"/>
          <p:cNvSpPr txBox="1"/>
          <p:nvPr/>
        </p:nvSpPr>
        <p:spPr>
          <a:xfrm rot="440705">
            <a:off x="5158493" y="9324519"/>
            <a:ext cx="1811786" cy="580928"/>
          </a:xfrm>
          <a:prstGeom prst="rect">
            <a:avLst/>
          </a:prstGeom>
          <a:noFill/>
          <a:ln>
            <a:noFill/>
          </a:ln>
        </p:spPr>
        <p:txBody>
          <a:bodyPr spcFirstLastPara="1" wrap="square" lIns="0" tIns="0" rIns="0" bIns="0" anchor="t" anchorCtr="0">
            <a:spAutoFit/>
          </a:bodyPr>
          <a:lstStyle/>
          <a:p>
            <a:pPr marL="0" marR="0" lvl="0" indent="0" algn="ctr" rtl="0">
              <a:lnSpc>
                <a:spcPct val="140027"/>
              </a:lnSpc>
              <a:spcBef>
                <a:spcPts val="0"/>
              </a:spcBef>
              <a:spcAft>
                <a:spcPts val="0"/>
              </a:spcAft>
              <a:buClr>
                <a:srgbClr val="000000"/>
              </a:buClr>
              <a:buSzPts val="3615"/>
              <a:buFont typeface="Arial"/>
              <a:buNone/>
            </a:pPr>
            <a:r>
              <a:rPr lang="en-US" sz="3615" b="0" i="0" u="none" strike="noStrike" cap="none">
                <a:solidFill>
                  <a:srgbClr val="000000"/>
                </a:solidFill>
                <a:latin typeface="Arial"/>
                <a:ea typeface="Arial"/>
                <a:cs typeface="Arial"/>
                <a:sym typeface="Arial"/>
              </a:rPr>
              <a:t>STORIA</a:t>
            </a:r>
            <a:endParaRPr sz="1400" b="0" i="0" u="none" strike="noStrike" cap="none">
              <a:solidFill>
                <a:srgbClr val="000000"/>
              </a:solidFill>
              <a:latin typeface="Arial"/>
              <a:ea typeface="Arial"/>
              <a:cs typeface="Arial"/>
              <a:sym typeface="Arial"/>
            </a:endParaRPr>
          </a:p>
        </p:txBody>
      </p:sp>
      <p:grpSp>
        <p:nvGrpSpPr>
          <p:cNvPr id="1493" name="Google Shape;1493;p45"/>
          <p:cNvGrpSpPr/>
          <p:nvPr/>
        </p:nvGrpSpPr>
        <p:grpSpPr>
          <a:xfrm>
            <a:off x="7961165" y="2012301"/>
            <a:ext cx="665906" cy="665906"/>
            <a:chOff x="0" y="0"/>
            <a:chExt cx="812800" cy="812800"/>
          </a:xfrm>
        </p:grpSpPr>
        <p:sp>
          <p:nvSpPr>
            <p:cNvPr id="1494" name="Google Shape;1494;p4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6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5" name="Google Shape;1495;p45"/>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496" name="Google Shape;1496;p45"/>
          <p:cNvGrpSpPr/>
          <p:nvPr/>
        </p:nvGrpSpPr>
        <p:grpSpPr>
          <a:xfrm rot="304890">
            <a:off x="8147753" y="498938"/>
            <a:ext cx="3440973" cy="3996614"/>
            <a:chOff x="0" y="0"/>
            <a:chExt cx="5466080" cy="6348730"/>
          </a:xfrm>
        </p:grpSpPr>
        <p:sp>
          <p:nvSpPr>
            <p:cNvPr id="1497" name="Google Shape;1497;p45"/>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8" name="Google Shape;1498;p45"/>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7">
                <a:alphaModFix/>
              </a:blip>
              <a:stretch>
                <a:fillRect t="-2080" b="-20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9" name="Google Shape;1499;p45"/>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0" name="Google Shape;1500;p45"/>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01" name="Google Shape;1501;p45"/>
          <p:cNvSpPr/>
          <p:nvPr/>
        </p:nvSpPr>
        <p:spPr>
          <a:xfrm rot="-250719">
            <a:off x="9164251" y="199629"/>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2" name="Google Shape;1502;p45"/>
          <p:cNvSpPr txBox="1"/>
          <p:nvPr/>
        </p:nvSpPr>
        <p:spPr>
          <a:xfrm rot="304890">
            <a:off x="8700486" y="3649399"/>
            <a:ext cx="2166698" cy="736997"/>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Clr>
                <a:srgbClr val="000000"/>
              </a:buClr>
              <a:buSzPts val="3421"/>
              <a:buFont typeface="Arial"/>
              <a:buNone/>
            </a:pPr>
            <a:r>
              <a:rPr lang="en-US" sz="3421" b="0" i="0" u="none" strike="noStrike" cap="none">
                <a:solidFill>
                  <a:srgbClr val="000000"/>
                </a:solidFill>
                <a:latin typeface="Arial"/>
                <a:ea typeface="Arial"/>
                <a:cs typeface="Arial"/>
                <a:sym typeface="Arial"/>
              </a:rPr>
              <a:t>CULTURA</a:t>
            </a:r>
            <a:endParaRPr sz="1400" b="0" i="0" u="none" strike="noStrike" cap="none">
              <a:solidFill>
                <a:srgbClr val="000000"/>
              </a:solidFill>
              <a:latin typeface="Arial"/>
              <a:ea typeface="Arial"/>
              <a:cs typeface="Arial"/>
              <a:sym typeface="Arial"/>
            </a:endParaRPr>
          </a:p>
        </p:txBody>
      </p:sp>
      <p:sp>
        <p:nvSpPr>
          <p:cNvPr id="1503" name="Google Shape;1503;p45"/>
          <p:cNvSpPr/>
          <p:nvPr/>
        </p:nvSpPr>
        <p:spPr>
          <a:xfrm>
            <a:off x="977728" y="7516280"/>
            <a:ext cx="2319347" cy="2351682"/>
          </a:xfrm>
          <a:custGeom>
            <a:avLst/>
            <a:gdLst/>
            <a:ahLst/>
            <a:cxnLst/>
            <a:rect l="l" t="t" r="r" b="b"/>
            <a:pathLst>
              <a:path w="2319347" h="2351682" extrusionOk="0">
                <a:moveTo>
                  <a:pt x="0" y="0"/>
                </a:moveTo>
                <a:lnTo>
                  <a:pt x="2319346" y="0"/>
                </a:lnTo>
                <a:lnTo>
                  <a:pt x="2319346" y="2351682"/>
                </a:lnTo>
                <a:lnTo>
                  <a:pt x="0" y="2351682"/>
                </a:lnTo>
                <a:lnTo>
                  <a:pt x="0" y="0"/>
                </a:lnTo>
                <a:close/>
              </a:path>
            </a:pathLst>
          </a:custGeom>
          <a:blipFill rotWithShape="1">
            <a:blip r:embed="rId4">
              <a:alphaModFix amt="58999"/>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4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10" name="Google Shape;1510;p46"/>
          <p:cNvGrpSpPr/>
          <p:nvPr/>
        </p:nvGrpSpPr>
        <p:grpSpPr>
          <a:xfrm rot="-9182015">
            <a:off x="-2124369" y="5931532"/>
            <a:ext cx="7989165" cy="5533237"/>
            <a:chOff x="0" y="0"/>
            <a:chExt cx="3429000" cy="2374900"/>
          </a:xfrm>
        </p:grpSpPr>
        <p:sp>
          <p:nvSpPr>
            <p:cNvPr id="1511" name="Google Shape;1511;p46"/>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2" name="Google Shape;1512;p46"/>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13" name="Google Shape;1513;p46"/>
          <p:cNvGrpSpPr/>
          <p:nvPr/>
        </p:nvGrpSpPr>
        <p:grpSpPr>
          <a:xfrm>
            <a:off x="734279" y="386155"/>
            <a:ext cx="16819442" cy="9514689"/>
            <a:chOff x="0" y="0"/>
            <a:chExt cx="22425922" cy="12686252"/>
          </a:xfrm>
        </p:grpSpPr>
        <p:sp>
          <p:nvSpPr>
            <p:cNvPr id="1514" name="Google Shape;1514;p46"/>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6">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5" name="Google Shape;1515;p46"/>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16" name="Google Shape;1516;p46"/>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7">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7" name="Google Shape;1517;p46"/>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8" name="Google Shape;1518;p46"/>
          <p:cNvSpPr/>
          <p:nvPr/>
        </p:nvSpPr>
        <p:spPr>
          <a:xfrm>
            <a:off x="8761025" y="7997153"/>
            <a:ext cx="5450508" cy="205824"/>
          </a:xfrm>
          <a:custGeom>
            <a:avLst/>
            <a:gdLst/>
            <a:ahLst/>
            <a:cxnLst/>
            <a:rect l="l" t="t" r="r" b="b"/>
            <a:pathLst>
              <a:path w="5450508" h="205824" extrusionOk="0">
                <a:moveTo>
                  <a:pt x="0" y="0"/>
                </a:moveTo>
                <a:lnTo>
                  <a:pt x="5450509" y="0"/>
                </a:lnTo>
                <a:lnTo>
                  <a:pt x="5450509" y="205824"/>
                </a:lnTo>
                <a:lnTo>
                  <a:pt x="0" y="205824"/>
                </a:lnTo>
                <a:lnTo>
                  <a:pt x="0" y="0"/>
                </a:lnTo>
                <a:close/>
              </a:path>
            </a:pathLst>
          </a:custGeom>
          <a:blipFill rotWithShape="1">
            <a:blip r:embed="rId9">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9" name="Google Shape;1519;p46"/>
          <p:cNvSpPr txBox="1"/>
          <p:nvPr/>
        </p:nvSpPr>
        <p:spPr>
          <a:xfrm>
            <a:off x="2885732" y="3669514"/>
            <a:ext cx="12944823" cy="266445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Roleplay : </a:t>
            </a:r>
            <a:endParaRPr sz="1400" b="0" i="0" u="none" strike="noStrike" cap="none">
              <a:solidFill>
                <a:srgbClr val="000000"/>
              </a:solidFill>
              <a:latin typeface="Arial"/>
              <a:ea typeface="Arial"/>
              <a:cs typeface="Arial"/>
              <a:sym typeface="Arial"/>
            </a:endParaRPr>
          </a:p>
          <a:p>
            <a:pPr marL="0" marR="0" lvl="0" indent="0" algn="ctr" rtl="0">
              <a:lnSpc>
                <a:spcPct val="140000"/>
              </a:lnSpc>
              <a:spcBef>
                <a:spcPts val="0"/>
              </a:spcBef>
              <a:spcAft>
                <a:spcPts val="0"/>
              </a:spcAft>
              <a:buClr>
                <a:srgbClr val="000000"/>
              </a:buClr>
              <a:buSzPts val="7600"/>
              <a:buFont typeface="Arial"/>
              <a:buNone/>
            </a:pPr>
            <a:r>
              <a:rPr lang="en-US" sz="7600" b="0" i="0" u="none" strike="noStrike" cap="none">
                <a:solidFill>
                  <a:srgbClr val="402B2B"/>
                </a:solidFill>
                <a:latin typeface="Play"/>
                <a:ea typeface="Play"/>
                <a:cs typeface="Play"/>
                <a:sym typeface="Play"/>
              </a:rPr>
              <a:t>“</a:t>
            </a:r>
            <a:r>
              <a:rPr lang="en-US" sz="6000" b="1" i="0" u="none" strike="noStrike" cap="none">
                <a:solidFill>
                  <a:schemeClr val="dk1"/>
                </a:solidFill>
                <a:latin typeface="Play"/>
                <a:ea typeface="Play"/>
                <a:cs typeface="Play"/>
                <a:sym typeface="Play"/>
              </a:rPr>
              <a:t>Scambio di cultura e storia</a:t>
            </a:r>
            <a:r>
              <a:rPr lang="en-US" sz="7600" b="0" i="0" u="none" strike="noStrike" cap="none">
                <a:solidFill>
                  <a:srgbClr val="402B2B"/>
                </a:solidFill>
                <a:latin typeface="Play"/>
                <a:ea typeface="Play"/>
                <a:cs typeface="Play"/>
                <a:sym typeface="Play"/>
              </a:rPr>
              <a:t>”</a:t>
            </a:r>
            <a:endParaRPr sz="1400" b="0" i="0" u="none" strike="noStrike" cap="none">
              <a:solidFill>
                <a:srgbClr val="000000"/>
              </a:solidFill>
              <a:latin typeface="Arial"/>
              <a:ea typeface="Arial"/>
              <a:cs typeface="Arial"/>
              <a:sym typeface="Arial"/>
            </a:endParaRPr>
          </a:p>
        </p:txBody>
      </p:sp>
      <p:sp>
        <p:nvSpPr>
          <p:cNvPr id="1520" name="Google Shape;1520;p46"/>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1" name="Google Shape;1521;p46"/>
          <p:cNvSpPr/>
          <p:nvPr/>
        </p:nvSpPr>
        <p:spPr>
          <a:xfrm>
            <a:off x="620861" y="878676"/>
            <a:ext cx="2778049" cy="3323838"/>
          </a:xfrm>
          <a:custGeom>
            <a:avLst/>
            <a:gdLst/>
            <a:ahLst/>
            <a:cxnLst/>
            <a:rect l="l" t="t" r="r" b="b"/>
            <a:pathLst>
              <a:path w="2778049" h="3323838" extrusionOk="0">
                <a:moveTo>
                  <a:pt x="0" y="0"/>
                </a:moveTo>
                <a:lnTo>
                  <a:pt x="2778049" y="0"/>
                </a:lnTo>
                <a:lnTo>
                  <a:pt x="2778049" y="3323838"/>
                </a:lnTo>
                <a:lnTo>
                  <a:pt x="0" y="3323838"/>
                </a:lnTo>
                <a:lnTo>
                  <a:pt x="0" y="0"/>
                </a:lnTo>
                <a:close/>
              </a:path>
            </a:pathLst>
          </a:custGeom>
          <a:blipFill rotWithShape="1">
            <a:blip r:embed="rId11">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2" name="Google Shape;1522;p46"/>
          <p:cNvSpPr/>
          <p:nvPr/>
        </p:nvSpPr>
        <p:spPr>
          <a:xfrm rot="1586660">
            <a:off x="13726397" y="6069899"/>
            <a:ext cx="3538732" cy="3564657"/>
          </a:xfrm>
          <a:custGeom>
            <a:avLst/>
            <a:gdLst/>
            <a:ahLst/>
            <a:cxnLst/>
            <a:rect l="l" t="t" r="r" b="b"/>
            <a:pathLst>
              <a:path w="3538732" h="3564657" extrusionOk="0">
                <a:moveTo>
                  <a:pt x="0" y="0"/>
                </a:moveTo>
                <a:lnTo>
                  <a:pt x="3538732" y="0"/>
                </a:lnTo>
                <a:lnTo>
                  <a:pt x="3538732" y="3564657"/>
                </a:lnTo>
                <a:lnTo>
                  <a:pt x="0" y="3564657"/>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3" name="Google Shape;1523;p46"/>
          <p:cNvSpPr txBox="1"/>
          <p:nvPr/>
        </p:nvSpPr>
        <p:spPr>
          <a:xfrm>
            <a:off x="7478197" y="1686610"/>
            <a:ext cx="3331607" cy="1810367"/>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7 </a:t>
            </a:r>
            <a:endParaRPr sz="1400" b="0" i="0" u="none" strike="noStrike" cap="none">
              <a:solidFill>
                <a:srgbClr val="000000"/>
              </a:solidFill>
              <a:latin typeface="Arial"/>
              <a:ea typeface="Arial"/>
              <a:cs typeface="Arial"/>
              <a:sym typeface="Arial"/>
            </a:endParaRPr>
          </a:p>
        </p:txBody>
      </p:sp>
      <p:sp>
        <p:nvSpPr>
          <p:cNvPr id="1524" name="Google Shape;1524;p46"/>
          <p:cNvSpPr/>
          <p:nvPr/>
        </p:nvSpPr>
        <p:spPr>
          <a:xfrm rot="-68087">
            <a:off x="1362435" y="8322949"/>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
        <p:nvSpPr>
          <p:cNvPr id="1530" name="Google Shape;1530;p4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1" name="Google Shape;1531;p47"/>
          <p:cNvSpPr/>
          <p:nvPr/>
        </p:nvSpPr>
        <p:spPr>
          <a:xfrm rot="1586660">
            <a:off x="15387881" y="6069899"/>
            <a:ext cx="3538732" cy="3564657"/>
          </a:xfrm>
          <a:custGeom>
            <a:avLst/>
            <a:gdLst/>
            <a:ahLst/>
            <a:cxnLst/>
            <a:rect l="l" t="t" r="r" b="b"/>
            <a:pathLst>
              <a:path w="3538732" h="3564657" extrusionOk="0">
                <a:moveTo>
                  <a:pt x="0" y="0"/>
                </a:moveTo>
                <a:lnTo>
                  <a:pt x="3538733" y="0"/>
                </a:lnTo>
                <a:lnTo>
                  <a:pt x="3538733" y="3564657"/>
                </a:lnTo>
                <a:lnTo>
                  <a:pt x="0" y="3564657"/>
                </a:lnTo>
                <a:lnTo>
                  <a:pt x="0" y="0"/>
                </a:lnTo>
                <a:close/>
              </a:path>
            </a:pathLst>
          </a:custGeom>
          <a:blipFill rotWithShape="1">
            <a:blip r:embed="rId4">
              <a:alphaModFix amt="41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32" name="Google Shape;1532;p47"/>
          <p:cNvGrpSpPr/>
          <p:nvPr/>
        </p:nvGrpSpPr>
        <p:grpSpPr>
          <a:xfrm rot="-9182015">
            <a:off x="-2124369" y="5931532"/>
            <a:ext cx="7989165" cy="5533237"/>
            <a:chOff x="0" y="0"/>
            <a:chExt cx="3429000" cy="2374900"/>
          </a:xfrm>
        </p:grpSpPr>
        <p:sp>
          <p:nvSpPr>
            <p:cNvPr id="1533" name="Google Shape;1533;p47"/>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5">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4" name="Google Shape;1534;p47"/>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6">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35" name="Google Shape;1535;p47"/>
          <p:cNvGrpSpPr/>
          <p:nvPr/>
        </p:nvGrpSpPr>
        <p:grpSpPr>
          <a:xfrm>
            <a:off x="734279" y="386155"/>
            <a:ext cx="16819442" cy="9514689"/>
            <a:chOff x="0" y="0"/>
            <a:chExt cx="22425922" cy="12686252"/>
          </a:xfrm>
        </p:grpSpPr>
        <p:sp>
          <p:nvSpPr>
            <p:cNvPr id="1536" name="Google Shape;1536;p47"/>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7">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7" name="Google Shape;1537;p47"/>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38" name="Google Shape;1538;p47"/>
          <p:cNvSpPr/>
          <p:nvPr/>
        </p:nvSpPr>
        <p:spPr>
          <a:xfrm>
            <a:off x="2353181" y="1469363"/>
            <a:ext cx="14534822" cy="7788937"/>
          </a:xfrm>
          <a:custGeom>
            <a:avLst/>
            <a:gdLst/>
            <a:ahLst/>
            <a:cxnLst/>
            <a:rect l="l" t="t" r="r" b="b"/>
            <a:pathLst>
              <a:path w="14534822" h="7788937" extrusionOk="0">
                <a:moveTo>
                  <a:pt x="0" y="0"/>
                </a:moveTo>
                <a:lnTo>
                  <a:pt x="14534822" y="0"/>
                </a:lnTo>
                <a:lnTo>
                  <a:pt x="14534822" y="7788937"/>
                </a:lnTo>
                <a:lnTo>
                  <a:pt x="0" y="7788937"/>
                </a:lnTo>
                <a:lnTo>
                  <a:pt x="0" y="0"/>
                </a:lnTo>
                <a:close/>
              </a:path>
            </a:pathLst>
          </a:custGeom>
          <a:blipFill rotWithShape="1">
            <a:blip r:embed="rId8">
              <a:alphaModFix amt="20999"/>
            </a:blip>
            <a:stretch>
              <a:fillRect l="-1476" t="-62628" r="-10183" b="-667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9" name="Google Shape;1539;p47"/>
          <p:cNvSpPr/>
          <p:nvPr/>
        </p:nvSpPr>
        <p:spPr>
          <a:xfrm rot="-68087">
            <a:off x="9152479" y="596354"/>
            <a:ext cx="848479" cy="864692"/>
          </a:xfrm>
          <a:custGeom>
            <a:avLst/>
            <a:gdLst/>
            <a:ahLst/>
            <a:cxnLst/>
            <a:rect l="l" t="t" r="r" b="b"/>
            <a:pathLst>
              <a:path w="848479" h="864692" extrusionOk="0">
                <a:moveTo>
                  <a:pt x="0" y="0"/>
                </a:moveTo>
                <a:lnTo>
                  <a:pt x="848479" y="0"/>
                </a:lnTo>
                <a:lnTo>
                  <a:pt x="848479" y="864692"/>
                </a:lnTo>
                <a:lnTo>
                  <a:pt x="0" y="86469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0" name="Google Shape;1540;p47"/>
          <p:cNvSpPr/>
          <p:nvPr/>
        </p:nvSpPr>
        <p:spPr>
          <a:xfrm>
            <a:off x="0" y="10954"/>
            <a:ext cx="3573350" cy="750403"/>
          </a:xfrm>
          <a:custGeom>
            <a:avLst/>
            <a:gdLst/>
            <a:ahLst/>
            <a:cxnLst/>
            <a:rect l="l" t="t" r="r" b="b"/>
            <a:pathLst>
              <a:path w="3573350" h="750403" extrusionOk="0">
                <a:moveTo>
                  <a:pt x="0" y="0"/>
                </a:moveTo>
                <a:lnTo>
                  <a:pt x="3573350" y="0"/>
                </a:lnTo>
                <a:lnTo>
                  <a:pt x="3573350" y="750403"/>
                </a:lnTo>
                <a:lnTo>
                  <a:pt x="0" y="7504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1" name="Google Shape;1541;p47"/>
          <p:cNvSpPr/>
          <p:nvPr/>
        </p:nvSpPr>
        <p:spPr>
          <a:xfrm>
            <a:off x="6512266" y="8313176"/>
            <a:ext cx="4238523" cy="160057"/>
          </a:xfrm>
          <a:custGeom>
            <a:avLst/>
            <a:gdLst/>
            <a:ahLst/>
            <a:cxnLst/>
            <a:rect l="l" t="t" r="r" b="b"/>
            <a:pathLst>
              <a:path w="4238523" h="160057" extrusionOk="0">
                <a:moveTo>
                  <a:pt x="0" y="0"/>
                </a:moveTo>
                <a:lnTo>
                  <a:pt x="4238523" y="0"/>
                </a:lnTo>
                <a:lnTo>
                  <a:pt x="4238523" y="160057"/>
                </a:lnTo>
                <a:lnTo>
                  <a:pt x="0" y="160057"/>
                </a:lnTo>
                <a:lnTo>
                  <a:pt x="0" y="0"/>
                </a:lnTo>
                <a:close/>
              </a:path>
            </a:pathLst>
          </a:custGeom>
          <a:blipFill rotWithShape="1">
            <a:blip r:embed="rId11">
              <a:alphaModFix/>
            </a:blip>
            <a:stretch>
              <a:fillRect r="-221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2" name="Google Shape;1542;p47"/>
          <p:cNvSpPr txBox="1"/>
          <p:nvPr/>
        </p:nvSpPr>
        <p:spPr>
          <a:xfrm>
            <a:off x="2546564" y="2292522"/>
            <a:ext cx="13194869" cy="55399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0"/>
              <a:buFont typeface="Arial"/>
              <a:buNone/>
            </a:pPr>
            <a:r>
              <a:rPr lang="en-US" sz="12000" b="0" i="0" u="none" strike="noStrike" cap="none">
                <a:solidFill>
                  <a:srgbClr val="AB6000"/>
                </a:solidFill>
                <a:latin typeface="Play"/>
                <a:ea typeface="Play"/>
                <a:cs typeface="Play"/>
                <a:sym typeface="Play"/>
              </a:rPr>
              <a:t>6.</a:t>
            </a:r>
            <a:r>
              <a:rPr lang="en-US" sz="12000" b="0" i="0" u="none" strike="noStrike" cap="none">
                <a:solidFill>
                  <a:srgbClr val="402B2B"/>
                </a:solidFill>
                <a:latin typeface="Play"/>
                <a:ea typeface="Play"/>
                <a:cs typeface="Play"/>
                <a:sym typeface="Play"/>
              </a:rPr>
              <a:t> Progetti europei e opportunità per i cittadini</a:t>
            </a:r>
            <a:endParaRPr sz="12000" b="0" i="0" u="none" strike="noStrike" cap="none">
              <a:solidFill>
                <a:srgbClr val="402B2B"/>
              </a:solidFill>
              <a:latin typeface="Play"/>
              <a:ea typeface="Play"/>
              <a:cs typeface="Play"/>
              <a:sym typeface="Play"/>
            </a:endParaRPr>
          </a:p>
        </p:txBody>
      </p:sp>
      <p:sp>
        <p:nvSpPr>
          <p:cNvPr id="1543" name="Google Shape;1543;p47"/>
          <p:cNvSpPr/>
          <p:nvPr/>
        </p:nvSpPr>
        <p:spPr>
          <a:xfrm>
            <a:off x="15830555" y="760944"/>
            <a:ext cx="1428745" cy="1416839"/>
          </a:xfrm>
          <a:custGeom>
            <a:avLst/>
            <a:gdLst/>
            <a:ahLst/>
            <a:cxnLst/>
            <a:rect l="l" t="t" r="r" b="b"/>
            <a:pathLst>
              <a:path w="1428745" h="1416839" extrusionOk="0">
                <a:moveTo>
                  <a:pt x="0" y="0"/>
                </a:moveTo>
                <a:lnTo>
                  <a:pt x="1428745" y="0"/>
                </a:lnTo>
                <a:lnTo>
                  <a:pt x="1428745" y="1416839"/>
                </a:lnTo>
                <a:lnTo>
                  <a:pt x="0" y="141683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48"/>
        <p:cNvGrpSpPr/>
        <p:nvPr/>
      </p:nvGrpSpPr>
      <p:grpSpPr>
        <a:xfrm>
          <a:off x="0" y="0"/>
          <a:ext cx="0" cy="0"/>
          <a:chOff x="0" y="0"/>
          <a:chExt cx="0" cy="0"/>
        </a:xfrm>
      </p:grpSpPr>
      <p:sp>
        <p:nvSpPr>
          <p:cNvPr id="1549" name="Google Shape;1549;p4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50" name="Google Shape;1550;p48"/>
          <p:cNvGrpSpPr/>
          <p:nvPr/>
        </p:nvGrpSpPr>
        <p:grpSpPr>
          <a:xfrm rot="1287677">
            <a:off x="15496393" y="-4956871"/>
            <a:ext cx="12724547" cy="8812927"/>
            <a:chOff x="0" y="0"/>
            <a:chExt cx="3429000" cy="2374900"/>
          </a:xfrm>
        </p:grpSpPr>
        <p:sp>
          <p:nvSpPr>
            <p:cNvPr id="1551" name="Google Shape;1551;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52" name="Google Shape;1552;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53" name="Google Shape;1553;p48"/>
          <p:cNvGrpSpPr/>
          <p:nvPr/>
        </p:nvGrpSpPr>
        <p:grpSpPr>
          <a:xfrm rot="-1733462">
            <a:off x="-6182292" y="5317748"/>
            <a:ext cx="8151613" cy="5645747"/>
            <a:chOff x="0" y="0"/>
            <a:chExt cx="3429000" cy="2374900"/>
          </a:xfrm>
        </p:grpSpPr>
        <p:sp>
          <p:nvSpPr>
            <p:cNvPr id="1554" name="Google Shape;1554;p48"/>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55" name="Google Shape;1555;p48"/>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56" name="Google Shape;1556;p48"/>
          <p:cNvSpPr/>
          <p:nvPr/>
        </p:nvSpPr>
        <p:spPr>
          <a:xfrm flipH="1">
            <a:off x="2099578" y="913449"/>
            <a:ext cx="13531602" cy="8369068"/>
          </a:xfrm>
          <a:custGeom>
            <a:avLst/>
            <a:gdLst/>
            <a:ahLst/>
            <a:cxnLst/>
            <a:rect l="l" t="t" r="r" b="b"/>
            <a:pathLst>
              <a:path w="11784232" h="7861243" extrusionOk="0">
                <a:moveTo>
                  <a:pt x="0" y="7861243"/>
                </a:moveTo>
                <a:lnTo>
                  <a:pt x="11784232" y="7861243"/>
                </a:lnTo>
                <a:lnTo>
                  <a:pt x="11784232" y="0"/>
                </a:lnTo>
                <a:lnTo>
                  <a:pt x="0" y="0"/>
                </a:lnTo>
                <a:lnTo>
                  <a:pt x="0" y="78612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57" name="Google Shape;1557;p48"/>
          <p:cNvSpPr/>
          <p:nvPr/>
        </p:nvSpPr>
        <p:spPr>
          <a:xfrm>
            <a:off x="2542976" y="495265"/>
            <a:ext cx="1460924" cy="2058208"/>
          </a:xfrm>
          <a:custGeom>
            <a:avLst/>
            <a:gdLst/>
            <a:ahLst/>
            <a:cxnLst/>
            <a:rect l="l" t="t" r="r" b="b"/>
            <a:pathLst>
              <a:path w="1460924" h="2058208" extrusionOk="0">
                <a:moveTo>
                  <a:pt x="0" y="0"/>
                </a:moveTo>
                <a:lnTo>
                  <a:pt x="1460924" y="0"/>
                </a:lnTo>
                <a:lnTo>
                  <a:pt x="1460924" y="2058208"/>
                </a:lnTo>
                <a:lnTo>
                  <a:pt x="0" y="205820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58" name="Google Shape;1558;p48"/>
          <p:cNvGrpSpPr/>
          <p:nvPr/>
        </p:nvGrpSpPr>
        <p:grpSpPr>
          <a:xfrm>
            <a:off x="4536571" y="4285850"/>
            <a:ext cx="9214857" cy="193081"/>
            <a:chOff x="0" y="0"/>
            <a:chExt cx="12286476" cy="257441"/>
          </a:xfrm>
        </p:grpSpPr>
        <p:sp>
          <p:nvSpPr>
            <p:cNvPr id="1559" name="Google Shape;1559;p48"/>
            <p:cNvSpPr/>
            <p:nvPr/>
          </p:nvSpPr>
          <p:spPr>
            <a:xfrm>
              <a:off x="0" y="0"/>
              <a:ext cx="4174821" cy="197665"/>
            </a:xfrm>
            <a:custGeom>
              <a:avLst/>
              <a:gdLst/>
              <a:ahLst/>
              <a:cxnLst/>
              <a:rect l="l" t="t" r="r" b="b"/>
              <a:pathLst>
                <a:path w="4174821" h="197665" extrusionOk="0">
                  <a:moveTo>
                    <a:pt x="0" y="0"/>
                  </a:moveTo>
                  <a:lnTo>
                    <a:pt x="4174821" y="0"/>
                  </a:lnTo>
                  <a:lnTo>
                    <a:pt x="4174821" y="197665"/>
                  </a:lnTo>
                  <a:lnTo>
                    <a:pt x="0" y="197665"/>
                  </a:lnTo>
                  <a:lnTo>
                    <a:pt x="0" y="0"/>
                  </a:lnTo>
                  <a:close/>
                </a:path>
              </a:pathLst>
            </a:custGeom>
            <a:blipFill rotWithShape="1">
              <a:blip r:embed="rId8">
                <a:alphaModFix/>
              </a:blip>
              <a:stretch>
                <a:fillRect l="-531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0" name="Google Shape;1560;p48"/>
            <p:cNvSpPr/>
            <p:nvPr/>
          </p:nvSpPr>
          <p:spPr>
            <a:xfrm>
              <a:off x="3946221" y="29888"/>
              <a:ext cx="6395056" cy="197665"/>
            </a:xfrm>
            <a:custGeom>
              <a:avLst/>
              <a:gdLst/>
              <a:ahLst/>
              <a:cxnLst/>
              <a:rect l="l" t="t" r="r" b="b"/>
              <a:pathLst>
                <a:path w="6395056" h="197665" extrusionOk="0">
                  <a:moveTo>
                    <a:pt x="0" y="0"/>
                  </a:moveTo>
                  <a:lnTo>
                    <a:pt x="6395056" y="0"/>
                  </a:lnTo>
                  <a:lnTo>
                    <a:pt x="6395056" y="197665"/>
                  </a:lnTo>
                  <a:lnTo>
                    <a:pt x="0" y="19766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1" name="Google Shape;1561;p48"/>
            <p:cNvSpPr/>
            <p:nvPr/>
          </p:nvSpPr>
          <p:spPr>
            <a:xfrm>
              <a:off x="10112677" y="59776"/>
              <a:ext cx="2173799" cy="197665"/>
            </a:xfrm>
            <a:custGeom>
              <a:avLst/>
              <a:gdLst/>
              <a:ahLst/>
              <a:cxnLst/>
              <a:rect l="l" t="t" r="r" b="b"/>
              <a:pathLst>
                <a:path w="2173799" h="197665" extrusionOk="0">
                  <a:moveTo>
                    <a:pt x="0" y="0"/>
                  </a:moveTo>
                  <a:lnTo>
                    <a:pt x="2173799" y="0"/>
                  </a:lnTo>
                  <a:lnTo>
                    <a:pt x="2173799" y="197665"/>
                  </a:lnTo>
                  <a:lnTo>
                    <a:pt x="0" y="197665"/>
                  </a:lnTo>
                  <a:lnTo>
                    <a:pt x="0" y="0"/>
                  </a:lnTo>
                  <a:close/>
                </a:path>
              </a:pathLst>
            </a:custGeom>
            <a:blipFill rotWithShape="1">
              <a:blip r:embed="rId8">
                <a:alphaModFix/>
              </a:blip>
              <a:stretch>
                <a:fillRect r="-19417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62" name="Google Shape;1562;p48"/>
          <p:cNvGrpSpPr/>
          <p:nvPr/>
        </p:nvGrpSpPr>
        <p:grpSpPr>
          <a:xfrm rot="745264">
            <a:off x="13571059" y="5652999"/>
            <a:ext cx="3539486" cy="3867148"/>
            <a:chOff x="0" y="0"/>
            <a:chExt cx="4719314" cy="5156198"/>
          </a:xfrm>
        </p:grpSpPr>
        <p:sp>
          <p:nvSpPr>
            <p:cNvPr id="1563" name="Google Shape;1563;p48"/>
            <p:cNvSpPr/>
            <p:nvPr/>
          </p:nvSpPr>
          <p:spPr>
            <a:xfrm>
              <a:off x="0" y="3917378"/>
              <a:ext cx="4719314" cy="1238820"/>
            </a:xfrm>
            <a:custGeom>
              <a:avLst/>
              <a:gdLst/>
              <a:ahLst/>
              <a:cxnLst/>
              <a:rect l="l" t="t" r="r" b="b"/>
              <a:pathLst>
                <a:path w="4719314" h="1238820" extrusionOk="0">
                  <a:moveTo>
                    <a:pt x="0" y="0"/>
                  </a:moveTo>
                  <a:lnTo>
                    <a:pt x="4719314" y="0"/>
                  </a:lnTo>
                  <a:lnTo>
                    <a:pt x="4719314" y="1238820"/>
                  </a:lnTo>
                  <a:lnTo>
                    <a:pt x="0" y="123882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64" name="Google Shape;1564;p48"/>
            <p:cNvGrpSpPr/>
            <p:nvPr/>
          </p:nvGrpSpPr>
          <p:grpSpPr>
            <a:xfrm>
              <a:off x="183874" y="0"/>
              <a:ext cx="4535440" cy="4531193"/>
              <a:chOff x="0" y="0"/>
              <a:chExt cx="3255264" cy="3252216"/>
            </a:xfrm>
          </p:grpSpPr>
          <p:sp>
            <p:nvSpPr>
              <p:cNvPr id="1565" name="Google Shape;1565;p48"/>
              <p:cNvSpPr/>
              <p:nvPr/>
            </p:nvSpPr>
            <p:spPr>
              <a:xfrm>
                <a:off x="0" y="0"/>
                <a:ext cx="3255264" cy="3252216"/>
              </a:xfrm>
              <a:custGeom>
                <a:avLst/>
                <a:gdLst/>
                <a:ahLst/>
                <a:cxnLst/>
                <a:rect l="l" t="t" r="r" b="b"/>
                <a:pathLst>
                  <a:path w="3255264" h="3252216" extrusionOk="0">
                    <a:moveTo>
                      <a:pt x="3255264" y="3252216"/>
                    </a:moveTo>
                    <a:lnTo>
                      <a:pt x="0" y="3252216"/>
                    </a:lnTo>
                    <a:lnTo>
                      <a:pt x="0" y="0"/>
                    </a:lnTo>
                    <a:lnTo>
                      <a:pt x="3255264" y="0"/>
                    </a:lnTo>
                    <a:lnTo>
                      <a:pt x="3255264" y="3252216"/>
                    </a:lnTo>
                    <a:close/>
                  </a:path>
                </a:pathLst>
              </a:custGeom>
              <a:blipFill rotWithShape="1">
                <a:blip r:embed="rId10">
                  <a:alphaModFix/>
                </a:blip>
                <a:stretch>
                  <a:fillRect l="-12" r="-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6" name="Google Shape;1566;p48"/>
              <p:cNvSpPr/>
              <p:nvPr/>
            </p:nvSpPr>
            <p:spPr>
              <a:xfrm>
                <a:off x="178784" y="170440"/>
                <a:ext cx="2903731" cy="2875349"/>
              </a:xfrm>
              <a:custGeom>
                <a:avLst/>
                <a:gdLst/>
                <a:ahLst/>
                <a:cxnLst/>
                <a:rect l="l" t="t" r="r" b="b"/>
                <a:pathLst>
                  <a:path w="2903731" h="2875349" extrusionOk="0">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11">
                  <a:alphaModFix/>
                </a:blip>
                <a:stretch>
                  <a:fillRect l="-24309" r="-2430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567" name="Google Shape;1567;p48"/>
          <p:cNvSpPr/>
          <p:nvPr/>
        </p:nvSpPr>
        <p:spPr>
          <a:xfrm rot="-33560">
            <a:off x="14036150" y="5286120"/>
            <a:ext cx="578335" cy="589386"/>
          </a:xfrm>
          <a:custGeom>
            <a:avLst/>
            <a:gdLst/>
            <a:ahLst/>
            <a:cxnLst/>
            <a:rect l="l" t="t" r="r" b="b"/>
            <a:pathLst>
              <a:path w="578335" h="589386" extrusionOk="0">
                <a:moveTo>
                  <a:pt x="0" y="0"/>
                </a:moveTo>
                <a:lnTo>
                  <a:pt x="578335" y="0"/>
                </a:lnTo>
                <a:lnTo>
                  <a:pt x="578335" y="589386"/>
                </a:lnTo>
                <a:lnTo>
                  <a:pt x="0" y="58938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8" name="Google Shape;1568;p48"/>
          <p:cNvSpPr/>
          <p:nvPr/>
        </p:nvSpPr>
        <p:spPr>
          <a:xfrm rot="-7464855">
            <a:off x="15848670" y="2239356"/>
            <a:ext cx="4501837" cy="1212497"/>
          </a:xfrm>
          <a:custGeom>
            <a:avLst/>
            <a:gdLst/>
            <a:ahLst/>
            <a:cxnLst/>
            <a:rect l="l" t="t" r="r" b="b"/>
            <a:pathLst>
              <a:path w="4501837" h="1212497" extrusionOk="0">
                <a:moveTo>
                  <a:pt x="0" y="0"/>
                </a:moveTo>
                <a:lnTo>
                  <a:pt x="4501837" y="0"/>
                </a:lnTo>
                <a:lnTo>
                  <a:pt x="4501837" y="1212497"/>
                </a:lnTo>
                <a:lnTo>
                  <a:pt x="0" y="1212497"/>
                </a:lnTo>
                <a:lnTo>
                  <a:pt x="0" y="0"/>
                </a:lnTo>
                <a:close/>
              </a:path>
            </a:pathLst>
          </a:custGeom>
          <a:blipFill rotWithShape="1">
            <a:blip r:embed="rId13">
              <a:alphaModFix amt="70000"/>
            </a:blip>
            <a:stretch>
              <a:fillRect l="-3811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9" name="Google Shape;1569;p48"/>
          <p:cNvSpPr/>
          <p:nvPr/>
        </p:nvSpPr>
        <p:spPr>
          <a:xfrm rot="-4376618">
            <a:off x="-804131" y="-877951"/>
            <a:ext cx="1472888" cy="3813303"/>
          </a:xfrm>
          <a:custGeom>
            <a:avLst/>
            <a:gdLst/>
            <a:ahLst/>
            <a:cxnLst/>
            <a:rect l="l" t="t" r="r" b="b"/>
            <a:pathLst>
              <a:path w="1472888" h="3813303" extrusionOk="0">
                <a:moveTo>
                  <a:pt x="0" y="0"/>
                </a:moveTo>
                <a:lnTo>
                  <a:pt x="1472888" y="0"/>
                </a:lnTo>
                <a:lnTo>
                  <a:pt x="1472888" y="3813302"/>
                </a:lnTo>
                <a:lnTo>
                  <a:pt x="0" y="3813302"/>
                </a:lnTo>
                <a:lnTo>
                  <a:pt x="0" y="0"/>
                </a:lnTo>
                <a:close/>
              </a:path>
            </a:pathLst>
          </a:custGeom>
          <a:blipFill rotWithShape="1">
            <a:blip r:embed="rId14">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0" name="Google Shape;1570;p48"/>
          <p:cNvSpPr/>
          <p:nvPr/>
        </p:nvSpPr>
        <p:spPr>
          <a:xfrm rot="-3311410">
            <a:off x="-722429" y="9445535"/>
            <a:ext cx="3502258" cy="1322479"/>
          </a:xfrm>
          <a:custGeom>
            <a:avLst/>
            <a:gdLst/>
            <a:ahLst/>
            <a:cxnLst/>
            <a:rect l="l" t="t" r="r" b="b"/>
            <a:pathLst>
              <a:path w="3502258" h="1322479" extrusionOk="0">
                <a:moveTo>
                  <a:pt x="0" y="0"/>
                </a:moveTo>
                <a:lnTo>
                  <a:pt x="3502258" y="0"/>
                </a:lnTo>
                <a:lnTo>
                  <a:pt x="3502258" y="1322479"/>
                </a:lnTo>
                <a:lnTo>
                  <a:pt x="0" y="1322479"/>
                </a:lnTo>
                <a:lnTo>
                  <a:pt x="0" y="0"/>
                </a:lnTo>
                <a:close/>
              </a:path>
            </a:pathLst>
          </a:custGeom>
          <a:blipFill rotWithShape="1">
            <a:blip r:embed="rId13">
              <a:alphaModFix amt="70000"/>
            </a:blip>
            <a:stretch>
              <a:fillRect l="-936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1" name="Google Shape;1571;p48"/>
          <p:cNvSpPr/>
          <p:nvPr/>
        </p:nvSpPr>
        <p:spPr>
          <a:xfrm>
            <a:off x="8675251" y="616674"/>
            <a:ext cx="937498" cy="937498"/>
          </a:xfrm>
          <a:custGeom>
            <a:avLst/>
            <a:gdLst/>
            <a:ahLst/>
            <a:cxnLst/>
            <a:rect l="l" t="t" r="r" b="b"/>
            <a:pathLst>
              <a:path w="937498" h="937498" extrusionOk="0">
                <a:moveTo>
                  <a:pt x="0" y="0"/>
                </a:moveTo>
                <a:lnTo>
                  <a:pt x="937498" y="0"/>
                </a:lnTo>
                <a:lnTo>
                  <a:pt x="937498" y="937499"/>
                </a:lnTo>
                <a:lnTo>
                  <a:pt x="0" y="93749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2" name="Google Shape;1572;p48"/>
          <p:cNvSpPr txBox="1"/>
          <p:nvPr/>
        </p:nvSpPr>
        <p:spPr>
          <a:xfrm>
            <a:off x="3616858" y="1222200"/>
            <a:ext cx="10742487" cy="34470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0"/>
              <a:buFont typeface="Arial"/>
              <a:buNone/>
            </a:pPr>
            <a:r>
              <a:rPr lang="en-US" sz="8000" b="0" i="0" u="none" strike="noStrike" cap="none">
                <a:solidFill>
                  <a:srgbClr val="402B2B"/>
                </a:solidFill>
                <a:latin typeface="Play"/>
                <a:ea typeface="Play"/>
                <a:cs typeface="Play"/>
                <a:sym typeface="Play"/>
              </a:rPr>
              <a:t>Cosa sono i progetti europei?</a:t>
            </a:r>
            <a:endParaRPr sz="1400" b="0" i="0" u="none" strike="noStrike" cap="none">
              <a:solidFill>
                <a:srgbClr val="000000"/>
              </a:solidFill>
              <a:latin typeface="Arial"/>
              <a:ea typeface="Arial"/>
              <a:cs typeface="Arial"/>
              <a:sym typeface="Arial"/>
            </a:endParaRPr>
          </a:p>
        </p:txBody>
      </p:sp>
      <p:sp>
        <p:nvSpPr>
          <p:cNvPr id="1573" name="Google Shape;1573;p48"/>
          <p:cNvSpPr txBox="1"/>
          <p:nvPr/>
        </p:nvSpPr>
        <p:spPr>
          <a:xfrm>
            <a:off x="4598566" y="4871809"/>
            <a:ext cx="8660010" cy="2910027"/>
          </a:xfrm>
          <a:prstGeom prst="rect">
            <a:avLst/>
          </a:prstGeom>
          <a:noFill/>
          <a:ln>
            <a:noFill/>
          </a:ln>
        </p:spPr>
        <p:txBody>
          <a:bodyPr spcFirstLastPara="1" wrap="square" lIns="0" tIns="0" rIns="0" bIns="0" anchor="t" anchorCtr="0">
            <a:spAutoFit/>
          </a:bodyPr>
          <a:lstStyle/>
          <a:p>
            <a:pPr marL="0" marR="0" lvl="0" indent="0" algn="ctr" rtl="0">
              <a:lnSpc>
                <a:spcPct val="125966"/>
              </a:lnSpc>
              <a:spcBef>
                <a:spcPts val="0"/>
              </a:spcBef>
              <a:spcAft>
                <a:spcPts val="0"/>
              </a:spcAft>
              <a:buClr>
                <a:srgbClr val="000000"/>
              </a:buClr>
              <a:buSzPts val="3000"/>
              <a:buFont typeface="Arial"/>
              <a:buNone/>
            </a:pPr>
            <a:r>
              <a:rPr lang="en-US" sz="3000" b="0" i="0" u="none" strike="noStrike" cap="none">
                <a:solidFill>
                  <a:srgbClr val="000000"/>
                </a:solidFill>
                <a:latin typeface="Atkinson Hyperlegible"/>
                <a:ea typeface="Atkinson Hyperlegible"/>
                <a:cs typeface="Atkinson Hyperlegible"/>
                <a:sym typeface="Atkinson Hyperlegible"/>
              </a:rPr>
              <a:t>I progetti europei sono programmi finanziati dall'Unione europea (UE) che mirano a far incontrare persone provenienti da diversi Paesi europei. Offrono l'opportunità di imparare, lavorare e fare nuove esperienze. Pensate a questi progetti come a grandi progetti scolastici, ma a livello europeo!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78"/>
        <p:cNvGrpSpPr/>
        <p:nvPr/>
      </p:nvGrpSpPr>
      <p:grpSpPr>
        <a:xfrm>
          <a:off x="0" y="0"/>
          <a:ext cx="0" cy="0"/>
          <a:chOff x="0" y="0"/>
          <a:chExt cx="0" cy="0"/>
        </a:xfrm>
      </p:grpSpPr>
      <p:sp>
        <p:nvSpPr>
          <p:cNvPr id="1579" name="Google Shape;1579;p4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80" name="Google Shape;1580;p49"/>
          <p:cNvGrpSpPr/>
          <p:nvPr/>
        </p:nvGrpSpPr>
        <p:grpSpPr>
          <a:xfrm rot="-8100000">
            <a:off x="-2315292" y="8635494"/>
            <a:ext cx="12231769" cy="8471632"/>
            <a:chOff x="0" y="0"/>
            <a:chExt cx="3429000" cy="2374900"/>
          </a:xfrm>
        </p:grpSpPr>
        <p:sp>
          <p:nvSpPr>
            <p:cNvPr id="1581" name="Google Shape;1581;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2" name="Google Shape;1582;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83" name="Google Shape;1583;p49"/>
          <p:cNvSpPr/>
          <p:nvPr/>
        </p:nvSpPr>
        <p:spPr>
          <a:xfrm rot="5255018">
            <a:off x="-811411" y="2224668"/>
            <a:ext cx="8528897" cy="5689614"/>
          </a:xfrm>
          <a:custGeom>
            <a:avLst/>
            <a:gdLst/>
            <a:ahLst/>
            <a:cxnLst/>
            <a:rect l="l" t="t" r="r" b="b"/>
            <a:pathLst>
              <a:path w="8528897" h="5689614" extrusionOk="0">
                <a:moveTo>
                  <a:pt x="8528897" y="5689614"/>
                </a:moveTo>
                <a:lnTo>
                  <a:pt x="0" y="5689614"/>
                </a:lnTo>
                <a:lnTo>
                  <a:pt x="0" y="0"/>
                </a:lnTo>
                <a:lnTo>
                  <a:pt x="8528897" y="0"/>
                </a:lnTo>
                <a:lnTo>
                  <a:pt x="8528897" y="56896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4" name="Google Shape;1584;p49"/>
          <p:cNvSpPr/>
          <p:nvPr/>
        </p:nvSpPr>
        <p:spPr>
          <a:xfrm rot="-213070">
            <a:off x="2979958" y="724423"/>
            <a:ext cx="608054" cy="619673"/>
          </a:xfrm>
          <a:custGeom>
            <a:avLst/>
            <a:gdLst/>
            <a:ahLst/>
            <a:cxnLst/>
            <a:rect l="l" t="t" r="r" b="b"/>
            <a:pathLst>
              <a:path w="608054" h="619673" extrusionOk="0">
                <a:moveTo>
                  <a:pt x="0" y="0"/>
                </a:moveTo>
                <a:lnTo>
                  <a:pt x="608055" y="0"/>
                </a:lnTo>
                <a:lnTo>
                  <a:pt x="608055" y="619673"/>
                </a:lnTo>
                <a:lnTo>
                  <a:pt x="0" y="61967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5" name="Google Shape;1585;p49"/>
          <p:cNvSpPr/>
          <p:nvPr/>
        </p:nvSpPr>
        <p:spPr>
          <a:xfrm rot="-144982">
            <a:off x="1131412" y="1915610"/>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6" name="Google Shape;1586;p49"/>
          <p:cNvSpPr txBox="1"/>
          <p:nvPr/>
        </p:nvSpPr>
        <p:spPr>
          <a:xfrm rot="-144982">
            <a:off x="611908" y="1100857"/>
            <a:ext cx="5342653"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Solidarity Projects:</a:t>
            </a:r>
            <a:endParaRPr sz="1400" b="0" i="0" u="none" strike="noStrike" cap="none">
              <a:solidFill>
                <a:srgbClr val="000000"/>
              </a:solidFill>
              <a:latin typeface="Arial"/>
              <a:ea typeface="Arial"/>
              <a:cs typeface="Arial"/>
              <a:sym typeface="Arial"/>
            </a:endParaRPr>
          </a:p>
        </p:txBody>
      </p:sp>
      <p:grpSp>
        <p:nvGrpSpPr>
          <p:cNvPr id="1587" name="Google Shape;1587;p49"/>
          <p:cNvGrpSpPr/>
          <p:nvPr/>
        </p:nvGrpSpPr>
        <p:grpSpPr>
          <a:xfrm rot="1015533">
            <a:off x="10513652" y="-2121528"/>
            <a:ext cx="10325542" cy="7151394"/>
            <a:chOff x="0" y="0"/>
            <a:chExt cx="3429000" cy="2374900"/>
          </a:xfrm>
        </p:grpSpPr>
        <p:sp>
          <p:nvSpPr>
            <p:cNvPr id="1588" name="Google Shape;1588;p49"/>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9" name="Google Shape;1589;p49"/>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90" name="Google Shape;1590;p49"/>
          <p:cNvSpPr/>
          <p:nvPr/>
        </p:nvSpPr>
        <p:spPr>
          <a:xfrm rot="-5135774">
            <a:off x="5140654" y="3322120"/>
            <a:ext cx="7934389" cy="5293018"/>
          </a:xfrm>
          <a:custGeom>
            <a:avLst/>
            <a:gdLst/>
            <a:ahLst/>
            <a:cxnLst/>
            <a:rect l="l" t="t" r="r" b="b"/>
            <a:pathLst>
              <a:path w="7934389" h="5293018" extrusionOk="0">
                <a:moveTo>
                  <a:pt x="0" y="0"/>
                </a:moveTo>
                <a:lnTo>
                  <a:pt x="7934389" y="0"/>
                </a:lnTo>
                <a:lnTo>
                  <a:pt x="7934389" y="5293019"/>
                </a:lnTo>
                <a:lnTo>
                  <a:pt x="0" y="529301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1" name="Google Shape;1591;p49"/>
          <p:cNvSpPr/>
          <p:nvPr/>
        </p:nvSpPr>
        <p:spPr>
          <a:xfrm rot="196137">
            <a:off x="9114649" y="1934337"/>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2" name="Google Shape;1592;p49"/>
          <p:cNvSpPr/>
          <p:nvPr/>
        </p:nvSpPr>
        <p:spPr>
          <a:xfrm rot="264225">
            <a:off x="7209982" y="3673642"/>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3" name="Google Shape;1593;p49"/>
          <p:cNvSpPr/>
          <p:nvPr/>
        </p:nvSpPr>
        <p:spPr>
          <a:xfrm rot="-5582632" flipH="1">
            <a:off x="10848286" y="2162843"/>
            <a:ext cx="7779224" cy="5644058"/>
          </a:xfrm>
          <a:custGeom>
            <a:avLst/>
            <a:gdLst/>
            <a:ahLst/>
            <a:cxnLst/>
            <a:rect l="l" t="t" r="r" b="b"/>
            <a:pathLst>
              <a:path w="7934389" h="5293018" extrusionOk="0">
                <a:moveTo>
                  <a:pt x="7934389" y="0"/>
                </a:moveTo>
                <a:lnTo>
                  <a:pt x="0" y="0"/>
                </a:lnTo>
                <a:lnTo>
                  <a:pt x="0" y="5293019"/>
                </a:lnTo>
                <a:lnTo>
                  <a:pt x="7934389" y="5293019"/>
                </a:lnTo>
                <a:lnTo>
                  <a:pt x="7934389"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4" name="Google Shape;1594;p49"/>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5" name="Google Shape;1595;p49"/>
          <p:cNvSpPr/>
          <p:nvPr/>
        </p:nvSpPr>
        <p:spPr>
          <a:xfrm rot="-182632">
            <a:off x="12625934" y="2180831"/>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6" name="Google Shape;1596;p49"/>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7" name="Google Shape;1597;p49"/>
          <p:cNvSpPr/>
          <p:nvPr/>
        </p:nvSpPr>
        <p:spPr>
          <a:xfrm>
            <a:off x="16941111" y="747104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8" name="Google Shape;1598;p49"/>
          <p:cNvSpPr txBox="1"/>
          <p:nvPr/>
        </p:nvSpPr>
        <p:spPr>
          <a:xfrm rot="-144982">
            <a:off x="848678" y="2154051"/>
            <a:ext cx="5012161" cy="6340454"/>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1" i="0" u="none" strike="noStrike" cap="none">
                <a:solidFill>
                  <a:srgbClr val="402B2B"/>
                </a:solidFill>
                <a:latin typeface="Atkinson Hyperlegible"/>
                <a:ea typeface="Atkinson Hyperlegible"/>
                <a:cs typeface="Atkinson Hyperlegible"/>
                <a:sym typeface="Atkinson Hyperlegible"/>
              </a:rPr>
              <a:t>Il Corpo europeo di solidarietà (CES) </a:t>
            </a:r>
            <a:r>
              <a:rPr lang="en-US" sz="2199" b="0" i="0" u="none" strike="noStrike" cap="none">
                <a:solidFill>
                  <a:srgbClr val="402B2B"/>
                </a:solidFill>
                <a:latin typeface="Atkinson Hyperlegible"/>
                <a:ea typeface="Atkinson Hyperlegible"/>
                <a:cs typeface="Atkinson Hyperlegible"/>
                <a:sym typeface="Atkinson Hyperlegible"/>
              </a:rPr>
              <a:t>è un'iniziativa faro che mira a coinvolgere i giovani in attività di volontariato e in progetti di solidarietà a beneficio delle comunità europee. Questi progetti si concentrano sull'aiuto alle comunità e alle persone in difficoltà. </a:t>
            </a:r>
            <a:endParaRPr sz="1400" b="0" i="0" u="none" strike="noStrike" cap="none">
              <a:solidFill>
                <a:srgbClr val="000000"/>
              </a:solidFill>
              <a:latin typeface="Arial"/>
              <a:ea typeface="Arial"/>
              <a:cs typeface="Arial"/>
              <a:sym typeface="Arial"/>
            </a:endParaRPr>
          </a:p>
          <a:p>
            <a:pPr marL="0" marR="0" lvl="0" indent="0" algn="ctr" rtl="0">
              <a:lnSpc>
                <a:spcPct val="140018"/>
              </a:lnSpc>
              <a:spcBef>
                <a:spcPts val="0"/>
              </a:spcBef>
              <a:spcAft>
                <a:spcPts val="0"/>
              </a:spcAft>
              <a:buClr>
                <a:srgbClr val="000000"/>
              </a:buClr>
              <a:buSzPts val="2199"/>
              <a:buFont typeface="Arial"/>
              <a:buNone/>
            </a:pPr>
            <a:endParaRPr sz="2199" b="0" i="0" u="none" strike="noStrike" cap="none">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Clr>
                <a:srgbClr val="000000"/>
              </a:buClr>
              <a:buSzPts val="2199"/>
              <a:buFont typeface="Arial"/>
              <a:buNone/>
            </a:pPr>
            <a:r>
              <a:rPr lang="en-US" sz="2199" b="0" i="0" u="none" strike="noStrike" cap="none">
                <a:solidFill>
                  <a:srgbClr val="402B2B"/>
                </a:solidFill>
                <a:latin typeface="Atkinson Hyperlegible"/>
                <a:ea typeface="Atkinson Hyperlegible"/>
                <a:cs typeface="Atkinson Hyperlegible"/>
                <a:sym typeface="Atkinson Hyperlegible"/>
              </a:rPr>
              <a:t>I cittadini possono fare volontariato per contribuire a questioni sociali come la protezione dell'ambiente o il sostegno a chi si trova in situazioni difficili. È un'occasione per fare esperienza.</a:t>
            </a:r>
            <a:endParaRPr sz="2199" b="0" i="0" u="none" strike="noStrike" cap="none">
              <a:solidFill>
                <a:srgbClr val="402B2B"/>
              </a:solidFill>
              <a:latin typeface="Atkinson Hyperlegible"/>
              <a:ea typeface="Atkinson Hyperlegible"/>
              <a:cs typeface="Atkinson Hyperlegible"/>
              <a:sym typeface="Atkinson Hyperlegible"/>
            </a:endParaRPr>
          </a:p>
        </p:txBody>
      </p:sp>
      <p:sp>
        <p:nvSpPr>
          <p:cNvPr id="1599" name="Google Shape;1599;p49"/>
          <p:cNvSpPr txBox="1"/>
          <p:nvPr/>
        </p:nvSpPr>
        <p:spPr>
          <a:xfrm rot="264225">
            <a:off x="6793322" y="2358511"/>
            <a:ext cx="5003990" cy="129266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Erasmus+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Mobilità</a:t>
            </a:r>
            <a:endParaRPr sz="4200" b="0" i="0" u="none" strike="noStrike" cap="none">
              <a:solidFill>
                <a:srgbClr val="402B2B"/>
              </a:solidFill>
              <a:latin typeface="Play"/>
              <a:ea typeface="Play"/>
              <a:cs typeface="Play"/>
              <a:sym typeface="Play"/>
            </a:endParaRPr>
          </a:p>
        </p:txBody>
      </p:sp>
      <p:sp>
        <p:nvSpPr>
          <p:cNvPr id="1600" name="Google Shape;1600;p49"/>
          <p:cNvSpPr txBox="1"/>
          <p:nvPr/>
        </p:nvSpPr>
        <p:spPr>
          <a:xfrm rot="-182632">
            <a:off x="12265262" y="1234601"/>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Altre Opportunità</a:t>
            </a:r>
            <a:endParaRPr sz="4200" b="0" i="0" u="none" strike="noStrike" cap="none">
              <a:solidFill>
                <a:srgbClr val="402B2B"/>
              </a:solidFill>
              <a:latin typeface="Play"/>
              <a:ea typeface="Play"/>
              <a:cs typeface="Play"/>
              <a:sym typeface="Play"/>
            </a:endParaRPr>
          </a:p>
        </p:txBody>
      </p:sp>
      <p:sp>
        <p:nvSpPr>
          <p:cNvPr id="1601" name="Google Shape;1601;p49"/>
          <p:cNvSpPr txBox="1"/>
          <p:nvPr/>
        </p:nvSpPr>
        <p:spPr>
          <a:xfrm rot="-182632">
            <a:off x="12283520" y="2547584"/>
            <a:ext cx="4943998" cy="5665685"/>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1" i="0" u="none" strike="noStrike" cap="none">
                <a:solidFill>
                  <a:srgbClr val="402B2B"/>
                </a:solidFill>
                <a:latin typeface="Atkinson Hyperlegible"/>
                <a:ea typeface="Atkinson Hyperlegible"/>
                <a:cs typeface="Atkinson Hyperlegible"/>
                <a:sym typeface="Atkinson Hyperlegible"/>
              </a:rPr>
              <a:t>Horizon Europe: </a:t>
            </a:r>
            <a:r>
              <a:rPr lang="en-US" sz="2199" b="0" i="0" u="none" strike="noStrike" cap="none">
                <a:solidFill>
                  <a:srgbClr val="402B2B"/>
                </a:solidFill>
                <a:latin typeface="Atkinson Hyperlegible"/>
                <a:ea typeface="Atkinson Hyperlegible"/>
                <a:cs typeface="Atkinson Hyperlegible"/>
                <a:sym typeface="Atkinson Hyperlegible"/>
              </a:rPr>
              <a:t>Questo programma è la principale iniziativa di finanziamento dell'UE per la ricerca e l'innovazione. Sostiene progetti che affrontano le sfide globali e guidano i progressi tecnologici e scientifici. </a:t>
            </a:r>
            <a:endParaRPr sz="1400" b="0" i="0" u="none" strike="noStrike" cap="none">
              <a:solidFill>
                <a:srgbClr val="000000"/>
              </a:solidFill>
              <a:latin typeface="Arial"/>
              <a:ea typeface="Arial"/>
              <a:cs typeface="Arial"/>
              <a:sym typeface="Arial"/>
            </a:endParaRPr>
          </a:p>
          <a:p>
            <a:pPr marL="0" marR="0" lvl="0" indent="0" algn="ctr" rtl="0">
              <a:lnSpc>
                <a:spcPct val="140018"/>
              </a:lnSpc>
              <a:spcBef>
                <a:spcPts val="0"/>
              </a:spcBef>
              <a:spcAft>
                <a:spcPts val="0"/>
              </a:spcAft>
              <a:buClr>
                <a:srgbClr val="000000"/>
              </a:buClr>
              <a:buSzPts val="2199"/>
              <a:buFont typeface="Arial"/>
              <a:buNone/>
            </a:pPr>
            <a:endParaRPr sz="2199" b="1" i="0" u="none" strike="noStrike" cap="none">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Clr>
                <a:srgbClr val="000000"/>
              </a:buClr>
              <a:buSzPts val="2199"/>
              <a:buFont typeface="Arial"/>
              <a:buNone/>
            </a:pPr>
            <a:r>
              <a:rPr lang="en-US" sz="2199" b="1" i="0" u="none" strike="noStrike" cap="none">
                <a:solidFill>
                  <a:srgbClr val="402B2B"/>
                </a:solidFill>
                <a:latin typeface="Atkinson Hyperlegible"/>
                <a:ea typeface="Atkinson Hyperlegible"/>
                <a:cs typeface="Atkinson Hyperlegible"/>
                <a:sym typeface="Atkinson Hyperlegible"/>
              </a:rPr>
              <a:t>Creative Europe: </a:t>
            </a:r>
            <a:r>
              <a:rPr lang="en-US" sz="2199" b="0" i="0" u="none" strike="noStrike" cap="none">
                <a:solidFill>
                  <a:srgbClr val="402B2B"/>
                </a:solidFill>
                <a:latin typeface="Atkinson Hyperlegible"/>
                <a:ea typeface="Atkinson Hyperlegible"/>
                <a:cs typeface="Atkinson Hyperlegible"/>
                <a:sym typeface="Atkinson Hyperlegible"/>
              </a:rPr>
              <a:t>Questo programma mira a sostenere e promuovere i settori culturali e creativi. Promuove la collaborazione artistica e valorizza la diversità culturale dell'Europa.</a:t>
            </a:r>
            <a:endParaRPr sz="2199" b="0" i="0" u="none" strike="noStrike" cap="none">
              <a:solidFill>
                <a:srgbClr val="402B2B"/>
              </a:solidFill>
              <a:latin typeface="Atkinson Hyperlegible"/>
              <a:ea typeface="Atkinson Hyperlegible"/>
              <a:cs typeface="Atkinson Hyperlegible"/>
              <a:sym typeface="Atkinson Hyperlegible"/>
            </a:endParaRPr>
          </a:p>
        </p:txBody>
      </p:sp>
      <p:sp>
        <p:nvSpPr>
          <p:cNvPr id="1602" name="Google Shape;1602;p49"/>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03" name="Google Shape;1603;p49"/>
          <p:cNvSpPr txBox="1"/>
          <p:nvPr/>
        </p:nvSpPr>
        <p:spPr>
          <a:xfrm rot="264225">
            <a:off x="6758624" y="3656788"/>
            <a:ext cx="4612282" cy="6159187"/>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1" i="0" u="none" strike="noStrike" cap="none">
                <a:solidFill>
                  <a:srgbClr val="402B2B"/>
                </a:solidFill>
                <a:latin typeface="Atkinson Hyperlegible"/>
                <a:ea typeface="Atkinson Hyperlegible"/>
                <a:cs typeface="Atkinson Hyperlegible"/>
                <a:sym typeface="Atkinson Hyperlegible"/>
              </a:rPr>
              <a:t>Erasmus+ </a:t>
            </a:r>
            <a:r>
              <a:rPr lang="en-US" sz="2199" b="0" i="0" u="none" strike="noStrike" cap="none">
                <a:solidFill>
                  <a:srgbClr val="402B2B"/>
                </a:solidFill>
                <a:latin typeface="Atkinson Hyperlegible"/>
                <a:ea typeface="Atkinson Hyperlegible"/>
                <a:cs typeface="Atkinson Hyperlegible"/>
                <a:sym typeface="Atkinson Hyperlegible"/>
              </a:rPr>
              <a:t>è un programma che aiuta gli studenti e i giovani a studiare, lavorare o formarsi in diversi Paesi dell'UE. È come avere la possibilità di studiare all'estero o di fare uno stage, ma con il sostegno dell’UE.</a:t>
            </a:r>
            <a:endParaRPr sz="1400" b="0" i="0" u="none" strike="noStrike" cap="none">
              <a:solidFill>
                <a:srgbClr val="000000"/>
              </a:solidFill>
              <a:latin typeface="Arial"/>
              <a:ea typeface="Arial"/>
              <a:cs typeface="Arial"/>
              <a:sym typeface="Arial"/>
            </a:endParaRPr>
          </a:p>
          <a:p>
            <a:pPr marL="0" marR="0" lvl="0" indent="0" algn="ctr" rtl="0">
              <a:lnSpc>
                <a:spcPct val="140018"/>
              </a:lnSpc>
              <a:spcBef>
                <a:spcPts val="0"/>
              </a:spcBef>
              <a:spcAft>
                <a:spcPts val="0"/>
              </a:spcAft>
              <a:buClr>
                <a:srgbClr val="000000"/>
              </a:buClr>
              <a:buSzPts val="2199"/>
              <a:buFont typeface="Arial"/>
              <a:buNone/>
            </a:pPr>
            <a:endParaRPr sz="2199" b="0" i="0" u="none" strike="noStrike" cap="none">
              <a:solidFill>
                <a:srgbClr val="402B2B"/>
              </a:solidFill>
              <a:latin typeface="Atkinson Hyperlegible"/>
              <a:ea typeface="Atkinson Hyperlegible"/>
              <a:cs typeface="Atkinson Hyperlegible"/>
              <a:sym typeface="Atkinson Hyperlegible"/>
            </a:endParaRPr>
          </a:p>
          <a:p>
            <a:pPr marL="0" marR="0" lvl="0" indent="0" algn="ctr" rtl="0">
              <a:lnSpc>
                <a:spcPct val="140018"/>
              </a:lnSpc>
              <a:spcBef>
                <a:spcPts val="0"/>
              </a:spcBef>
              <a:spcAft>
                <a:spcPts val="0"/>
              </a:spcAft>
              <a:buClr>
                <a:srgbClr val="000000"/>
              </a:buClr>
              <a:buSzPts val="2199"/>
              <a:buFont typeface="Arial"/>
              <a:buNone/>
            </a:pPr>
            <a:r>
              <a:rPr lang="en-US" sz="2199" b="0" i="0" u="none" strike="noStrike" cap="none">
                <a:solidFill>
                  <a:srgbClr val="402B2B"/>
                </a:solidFill>
                <a:latin typeface="Atkinson Hyperlegible"/>
                <a:ea typeface="Atkinson Hyperlegible"/>
                <a:cs typeface="Atkinson Hyperlegible"/>
                <a:sym typeface="Atkinson Hyperlegible"/>
              </a:rPr>
              <a:t>I cittadini possono avere la possibilità di studiare o lavorare in un altro Paese europeo, imparare una nuova lingua e sperimentare una nuova cultura.</a:t>
            </a:r>
            <a:endParaRPr sz="2199" b="0" i="0" u="none" strike="noStrike" cap="none">
              <a:solidFill>
                <a:srgbClr val="402B2B"/>
              </a:solidFill>
              <a:latin typeface="Atkinson Hyperlegible"/>
              <a:ea typeface="Atkinson Hyperlegible"/>
              <a:cs typeface="Atkinson Hyperlegible"/>
              <a:sym typeface="Atkinson Hyperlegible"/>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08"/>
        <p:cNvGrpSpPr/>
        <p:nvPr/>
      </p:nvGrpSpPr>
      <p:grpSpPr>
        <a:xfrm>
          <a:off x="0" y="0"/>
          <a:ext cx="0" cy="0"/>
          <a:chOff x="0" y="0"/>
          <a:chExt cx="0" cy="0"/>
        </a:xfrm>
      </p:grpSpPr>
      <p:sp>
        <p:nvSpPr>
          <p:cNvPr id="1609" name="Google Shape;1609;p5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610" name="Google Shape;1610;p50"/>
          <p:cNvGrpSpPr/>
          <p:nvPr/>
        </p:nvGrpSpPr>
        <p:grpSpPr>
          <a:xfrm rot="-8100000">
            <a:off x="-2315292" y="8635494"/>
            <a:ext cx="12231769" cy="8471632"/>
            <a:chOff x="0" y="0"/>
            <a:chExt cx="3429000" cy="2374900"/>
          </a:xfrm>
        </p:grpSpPr>
        <p:sp>
          <p:nvSpPr>
            <p:cNvPr id="1611" name="Google Shape;1611;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2" name="Google Shape;1612;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13" name="Google Shape;1613;p50"/>
          <p:cNvSpPr/>
          <p:nvPr/>
        </p:nvSpPr>
        <p:spPr>
          <a:xfrm rot="5255018">
            <a:off x="-637931" y="2043714"/>
            <a:ext cx="7337963" cy="4895143"/>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4" name="Google Shape;1614;p50"/>
          <p:cNvSpPr/>
          <p:nvPr/>
        </p:nvSpPr>
        <p:spPr>
          <a:xfrm rot="-144982">
            <a:off x="803609" y="2351051"/>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5" name="Google Shape;1615;p50"/>
          <p:cNvSpPr txBox="1"/>
          <p:nvPr/>
        </p:nvSpPr>
        <p:spPr>
          <a:xfrm rot="-144982">
            <a:off x="292260" y="1332918"/>
            <a:ext cx="4621742" cy="967444"/>
          </a:xfrm>
          <a:prstGeom prst="rect">
            <a:avLst/>
          </a:prstGeom>
          <a:noFill/>
          <a:ln>
            <a:noFill/>
          </a:ln>
        </p:spPr>
        <p:txBody>
          <a:bodyPr spcFirstLastPara="1" wrap="square" lIns="0" tIns="0" rIns="0" bIns="0" anchor="t" anchorCtr="0">
            <a:spAutoFit/>
          </a:bodyPr>
          <a:lstStyle/>
          <a:p>
            <a:pPr marL="0" marR="0" lvl="0" indent="0" algn="ctr" rtl="0">
              <a:lnSpc>
                <a:spcPct val="88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Fondazione Lava </a:t>
            </a:r>
            <a:endParaRPr sz="1400" b="0" i="0" u="none" strike="noStrike" cap="none">
              <a:solidFill>
                <a:srgbClr val="000000"/>
              </a:solidFill>
              <a:latin typeface="Arial"/>
              <a:ea typeface="Arial"/>
              <a:cs typeface="Arial"/>
              <a:sym typeface="Arial"/>
            </a:endParaRPr>
          </a:p>
          <a:p>
            <a:pPr marL="0" marR="0" lvl="0" indent="0" algn="ctr" rtl="0">
              <a:lnSpc>
                <a:spcPct val="88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Legato</a:t>
            </a:r>
            <a:endParaRPr sz="1400" b="0" i="0" u="none" strike="noStrike" cap="none">
              <a:solidFill>
                <a:srgbClr val="000000"/>
              </a:solidFill>
              <a:latin typeface="Arial"/>
              <a:ea typeface="Arial"/>
              <a:cs typeface="Arial"/>
              <a:sym typeface="Arial"/>
            </a:endParaRPr>
          </a:p>
        </p:txBody>
      </p:sp>
      <p:grpSp>
        <p:nvGrpSpPr>
          <p:cNvPr id="1616" name="Google Shape;1616;p50"/>
          <p:cNvGrpSpPr/>
          <p:nvPr/>
        </p:nvGrpSpPr>
        <p:grpSpPr>
          <a:xfrm rot="1015533">
            <a:off x="10513652" y="-2121528"/>
            <a:ext cx="10325542" cy="7151394"/>
            <a:chOff x="0" y="0"/>
            <a:chExt cx="3429000" cy="2374900"/>
          </a:xfrm>
        </p:grpSpPr>
        <p:sp>
          <p:nvSpPr>
            <p:cNvPr id="1617" name="Google Shape;1617;p50"/>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8" name="Google Shape;1618;p50"/>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19" name="Google Shape;1619;p50"/>
          <p:cNvSpPr/>
          <p:nvPr/>
        </p:nvSpPr>
        <p:spPr>
          <a:xfrm rot="-5135774">
            <a:off x="5872607" y="2899252"/>
            <a:ext cx="8185469" cy="4924757"/>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0" b="-872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0" name="Google Shape;1620;p50"/>
          <p:cNvSpPr/>
          <p:nvPr/>
        </p:nvSpPr>
        <p:spPr>
          <a:xfrm rot="196137">
            <a:off x="9774646" y="1186119"/>
            <a:ext cx="485945" cy="57647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199" r="-820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1" name="Google Shape;1621;p50"/>
          <p:cNvSpPr/>
          <p:nvPr/>
        </p:nvSpPr>
        <p:spPr>
          <a:xfrm rot="264225">
            <a:off x="7919493" y="3218982"/>
            <a:ext cx="4171636" cy="12894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2" name="Google Shape;1622;p50"/>
          <p:cNvSpPr/>
          <p:nvPr/>
        </p:nvSpPr>
        <p:spPr>
          <a:xfrm rot="-5582632" flipH="1">
            <a:off x="11100351" y="2655067"/>
            <a:ext cx="7934389" cy="4469169"/>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3" b="-56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3" name="Google Shape;1623;p50"/>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4" name="Google Shape;1624;p50"/>
          <p:cNvSpPr/>
          <p:nvPr/>
        </p:nvSpPr>
        <p:spPr>
          <a:xfrm rot="-182632">
            <a:off x="12625934" y="2462038"/>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5" name="Google Shape;1625;p50"/>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6" name="Google Shape;1626;p50"/>
          <p:cNvSpPr/>
          <p:nvPr/>
        </p:nvSpPr>
        <p:spPr>
          <a:xfrm>
            <a:off x="16998389" y="679379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7" name="Google Shape;1627;p50"/>
          <p:cNvSpPr txBox="1"/>
          <p:nvPr/>
        </p:nvSpPr>
        <p:spPr>
          <a:xfrm rot="-144982">
            <a:off x="780527" y="2460903"/>
            <a:ext cx="4199387" cy="465018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rgbClr val="402B2B"/>
                </a:solidFill>
                <a:latin typeface="Atkinson Hyperlegible"/>
                <a:ea typeface="Atkinson Hyperlegible"/>
                <a:cs typeface="Atkinson Hyperlegible"/>
                <a:sym typeface="Atkinson Hyperlegible"/>
              </a:rPr>
              <a:t>Serena, </a:t>
            </a:r>
            <a:r>
              <a:rPr lang="en-US" sz="2000" b="0" i="0" u="none" strike="noStrike" cap="none">
                <a:solidFill>
                  <a:srgbClr val="402B2B"/>
                </a:solidFill>
                <a:latin typeface="Atkinson Hyperlegible"/>
                <a:ea typeface="Atkinson Hyperlegible"/>
                <a:cs typeface="Atkinson Hyperlegible"/>
                <a:sym typeface="Atkinson Hyperlegible"/>
              </a:rPr>
              <a:t>25 anni, si trova attualmente a Rotterdam, in Olanda, dove sostiene le iniziative della Fondazione Lava Legato, che opera nel campo dell'assistenza a persone con disabilità, sia bambini che adulti.</a:t>
            </a:r>
            <a:endParaRPr sz="1400" b="0" i="0" u="none" strike="noStrike" cap="none">
              <a:solidFill>
                <a:srgbClr val="000000"/>
              </a:solidFill>
              <a:latin typeface="Arial"/>
              <a:ea typeface="Arial"/>
              <a:cs typeface="Arial"/>
              <a:sym typeface="Arial"/>
            </a:endParaRPr>
          </a:p>
          <a:p>
            <a:pPr marL="0" marR="0" lvl="0" indent="0" algn="ctr" rtl="0">
              <a:lnSpc>
                <a:spcPct val="140000"/>
              </a:lnSpc>
              <a:spcBef>
                <a:spcPts val="0"/>
              </a:spcBef>
              <a:spcAft>
                <a:spcPts val="0"/>
              </a:spcAft>
              <a:buClr>
                <a:srgbClr val="000000"/>
              </a:buClr>
              <a:buSzPts val="2000"/>
              <a:buFont typeface="Arial"/>
              <a:buNone/>
            </a:pPr>
            <a:endParaRPr sz="2000" b="0" i="0" u="none" strike="noStrike" cap="none">
              <a:solidFill>
                <a:srgbClr val="402B2B"/>
              </a:solidFill>
              <a:latin typeface="Atkinson Hyperlegible"/>
              <a:ea typeface="Atkinson Hyperlegible"/>
              <a:cs typeface="Atkinson Hyperlegible"/>
              <a:sym typeface="Atkinson Hyperlegible"/>
            </a:endParaRPr>
          </a:p>
          <a:p>
            <a:pPr marL="0" marR="0" lvl="0" indent="0" algn="ctr" rtl="0">
              <a:lnSpc>
                <a:spcPct val="140000"/>
              </a:lnSpc>
              <a:spcBef>
                <a:spcPts val="0"/>
              </a:spcBef>
              <a:spcAft>
                <a:spcPts val="0"/>
              </a:spcAft>
              <a:buClr>
                <a:srgbClr val="000000"/>
              </a:buClr>
              <a:buSzPts val="2000"/>
              <a:buFont typeface="Arial"/>
              <a:buNone/>
            </a:pPr>
            <a:r>
              <a:rPr lang="en-US" sz="2000" b="0" i="0" u="none" strike="noStrike" cap="none">
                <a:solidFill>
                  <a:srgbClr val="402B2B"/>
                </a:solidFill>
                <a:latin typeface="Atkinson Hyperlegible"/>
                <a:ea typeface="Atkinson Hyperlegible"/>
                <a:cs typeface="Atkinson Hyperlegible"/>
                <a:sym typeface="Atkinson Hyperlegible"/>
              </a:rPr>
              <a:t>Attraverso il suo progetto, Serena sostiene diverse attività ricreative quotidiane promosse da organizzazioni locali coordinate dalla sua fondazione, tra cui sport, cucina e giardinaggio.</a:t>
            </a:r>
            <a:endParaRPr sz="2000" b="0" i="0" u="none" strike="noStrike" cap="none">
              <a:solidFill>
                <a:srgbClr val="402B2B"/>
              </a:solidFill>
              <a:latin typeface="Atkinson Hyperlegible"/>
              <a:ea typeface="Atkinson Hyperlegible"/>
              <a:cs typeface="Atkinson Hyperlegible"/>
              <a:sym typeface="Atkinson Hyperlegible"/>
            </a:endParaRPr>
          </a:p>
        </p:txBody>
      </p:sp>
      <p:sp>
        <p:nvSpPr>
          <p:cNvPr id="1628" name="Google Shape;1628;p50"/>
          <p:cNvSpPr txBox="1"/>
          <p:nvPr/>
        </p:nvSpPr>
        <p:spPr>
          <a:xfrm rot="264225">
            <a:off x="7921099" y="1520181"/>
            <a:ext cx="4670120" cy="166199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402B2B"/>
                </a:solidFill>
                <a:latin typeface="Play"/>
                <a:ea typeface="Play"/>
                <a:cs typeface="Play"/>
                <a:sym typeface="Play"/>
              </a:rPr>
              <a:t>Sfidare la miseria costruendo e imparando insieme!</a:t>
            </a:r>
            <a:endParaRPr sz="3600" b="0" i="0" u="none" strike="noStrike" cap="none">
              <a:solidFill>
                <a:srgbClr val="402B2B"/>
              </a:solidFill>
              <a:latin typeface="Play"/>
              <a:ea typeface="Play"/>
              <a:cs typeface="Play"/>
              <a:sym typeface="Play"/>
            </a:endParaRPr>
          </a:p>
        </p:txBody>
      </p:sp>
      <p:sp>
        <p:nvSpPr>
          <p:cNvPr id="1629" name="Google Shape;1629;p50"/>
          <p:cNvSpPr txBox="1"/>
          <p:nvPr/>
        </p:nvSpPr>
        <p:spPr>
          <a:xfrm rot="-182632">
            <a:off x="12328721" y="1535262"/>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La Guajira</a:t>
            </a:r>
            <a:endParaRPr sz="1400" b="0" i="0" u="none" strike="noStrike" cap="none">
              <a:solidFill>
                <a:srgbClr val="000000"/>
              </a:solidFill>
              <a:latin typeface="Arial"/>
              <a:ea typeface="Arial"/>
              <a:cs typeface="Arial"/>
              <a:sym typeface="Arial"/>
            </a:endParaRPr>
          </a:p>
        </p:txBody>
      </p:sp>
      <p:sp>
        <p:nvSpPr>
          <p:cNvPr id="1630" name="Google Shape;1630;p50"/>
          <p:cNvSpPr txBox="1"/>
          <p:nvPr/>
        </p:nvSpPr>
        <p:spPr>
          <a:xfrm rot="-182632">
            <a:off x="13216715" y="3215795"/>
            <a:ext cx="3656411" cy="321389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rgbClr val="402B2B"/>
                </a:solidFill>
                <a:latin typeface="Atkinson Hyperlegible"/>
                <a:ea typeface="Atkinson Hyperlegible"/>
                <a:cs typeface="Atkinson Hyperlegible"/>
                <a:sym typeface="Atkinson Hyperlegible"/>
              </a:rPr>
              <a:t>Marika, </a:t>
            </a:r>
            <a:r>
              <a:rPr lang="en-US" sz="2000" b="0" i="0" u="none" strike="noStrike" cap="none">
                <a:solidFill>
                  <a:srgbClr val="402B2B"/>
                </a:solidFill>
                <a:latin typeface="Atkinson Hyperlegible"/>
                <a:ea typeface="Atkinson Hyperlegible"/>
                <a:cs typeface="Atkinson Hyperlegible"/>
                <a:sym typeface="Atkinson Hyperlegible"/>
              </a:rPr>
              <a:t>23 anni, si trova ad Almería, in Spagna, da qualche mese. Lì gestisce i canali social media de “La Guajira”, un'associazione socio-culturale incentrata sui valori della collaborazione e dell'arte come motore di cambiamento positivo.</a:t>
            </a:r>
            <a:endParaRPr sz="2000" b="0" i="0" u="none" strike="noStrike" cap="none">
              <a:solidFill>
                <a:srgbClr val="402B2B"/>
              </a:solidFill>
              <a:latin typeface="Atkinson Hyperlegible"/>
              <a:ea typeface="Atkinson Hyperlegible"/>
              <a:cs typeface="Atkinson Hyperlegible"/>
              <a:sym typeface="Atkinson Hyperlegible"/>
            </a:endParaRPr>
          </a:p>
        </p:txBody>
      </p:sp>
      <p:sp>
        <p:nvSpPr>
          <p:cNvPr id="1631" name="Google Shape;1631;p50"/>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2" name="Google Shape;1632;p50"/>
          <p:cNvSpPr txBox="1"/>
          <p:nvPr/>
        </p:nvSpPr>
        <p:spPr>
          <a:xfrm rot="264225">
            <a:off x="7830966" y="3369095"/>
            <a:ext cx="3785341" cy="465018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rgbClr val="402B2B"/>
                </a:solidFill>
                <a:latin typeface="Atkinson Hyperlegible"/>
                <a:ea typeface="Atkinson Hyperlegible"/>
                <a:cs typeface="Atkinson Hyperlegible"/>
                <a:sym typeface="Atkinson Hyperlegible"/>
              </a:rPr>
              <a:t>Enrico </a:t>
            </a:r>
            <a:r>
              <a:rPr lang="en-US" sz="2000" b="0" i="0" u="none" strike="noStrike" cap="none">
                <a:solidFill>
                  <a:srgbClr val="402B2B"/>
                </a:solidFill>
                <a:latin typeface="Atkinson Hyperlegible"/>
                <a:ea typeface="Atkinson Hyperlegible"/>
                <a:cs typeface="Atkinson Hyperlegible"/>
                <a:sym typeface="Atkinson Hyperlegible"/>
              </a:rPr>
              <a:t>ha 20 anni e attualmente si trova a Clermont-Ferrand, in Francia, per partecipare al progetto ESC “Sfidare la miseria costruendo e imparando insieme!” presso Compagnons Bâtisseurs Auvergne. Il progetto dura 9 mesi e qui, insieme ad altri volontari, fornisce assistenza alle famiglie con difficoltà sociali ed economiche per migliorare le loro condizioni di vita.</a:t>
            </a:r>
            <a:endParaRPr sz="2000" b="0" i="0" u="none" strike="noStrike" cap="none">
              <a:solidFill>
                <a:srgbClr val="402B2B"/>
              </a:solidFill>
              <a:latin typeface="Atkinson Hyperlegible"/>
              <a:ea typeface="Atkinson Hyperlegible"/>
              <a:cs typeface="Atkinson Hyperlegible"/>
              <a:sym typeface="Atkinson Hyperlegible"/>
            </a:endParaRPr>
          </a:p>
          <a:p>
            <a:pPr marL="0" marR="0" lvl="0" indent="0" algn="ctr" rtl="0">
              <a:lnSpc>
                <a:spcPct val="140000"/>
              </a:lnSpc>
              <a:spcBef>
                <a:spcPts val="0"/>
              </a:spcBef>
              <a:spcAft>
                <a:spcPts val="0"/>
              </a:spcAft>
              <a:buClr>
                <a:srgbClr val="000000"/>
              </a:buClr>
              <a:buSzPts val="2000"/>
              <a:buFont typeface="Arial"/>
              <a:buNone/>
            </a:pPr>
            <a:endParaRPr sz="2000" b="0" i="0" u="none" strike="noStrike" cap="none">
              <a:solidFill>
                <a:srgbClr val="402B2B"/>
              </a:solidFill>
              <a:latin typeface="Atkinson Hyperlegible"/>
              <a:ea typeface="Atkinson Hyperlegible"/>
              <a:cs typeface="Atkinson Hyperlegible"/>
              <a:sym typeface="Atkinson Hyperlegible"/>
            </a:endParaRPr>
          </a:p>
        </p:txBody>
      </p:sp>
      <p:grpSp>
        <p:nvGrpSpPr>
          <p:cNvPr id="1633" name="Google Shape;1633;p50"/>
          <p:cNvGrpSpPr/>
          <p:nvPr/>
        </p:nvGrpSpPr>
        <p:grpSpPr>
          <a:xfrm rot="-981895">
            <a:off x="4813081" y="13622"/>
            <a:ext cx="2872538" cy="3336389"/>
            <a:chOff x="0" y="0"/>
            <a:chExt cx="5466080" cy="6348730"/>
          </a:xfrm>
        </p:grpSpPr>
        <p:sp>
          <p:nvSpPr>
            <p:cNvPr id="1634" name="Google Shape;1634;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5" name="Google Shape;1635;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l="-15386" t="-96666" r="-66895" b="-5680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6" name="Google Shape;1636;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7" name="Google Shape;1637;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38" name="Google Shape;1638;p50"/>
          <p:cNvSpPr/>
          <p:nvPr/>
        </p:nvSpPr>
        <p:spPr>
          <a:xfrm rot="-213070">
            <a:off x="2384965" y="718863"/>
            <a:ext cx="608054" cy="619673"/>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9" name="Google Shape;1639;p50"/>
          <p:cNvSpPr txBox="1"/>
          <p:nvPr/>
        </p:nvSpPr>
        <p:spPr>
          <a:xfrm rot="-1061413">
            <a:off x="5359979" y="2698891"/>
            <a:ext cx="2466438" cy="39145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a:solidFill>
                  <a:srgbClr val="402B2B"/>
                </a:solidFill>
                <a:latin typeface="Arial"/>
                <a:ea typeface="Arial"/>
                <a:cs typeface="Arial"/>
                <a:sym typeface="Arial"/>
              </a:rPr>
              <a:t>Serena nei Paesi Bassi</a:t>
            </a:r>
            <a:endParaRPr sz="1400" b="0" i="0" u="none" strike="noStrike" cap="none">
              <a:solidFill>
                <a:srgbClr val="000000"/>
              </a:solidFill>
              <a:latin typeface="Arial"/>
              <a:ea typeface="Arial"/>
              <a:cs typeface="Arial"/>
              <a:sym typeface="Arial"/>
            </a:endParaRPr>
          </a:p>
        </p:txBody>
      </p:sp>
      <p:grpSp>
        <p:nvGrpSpPr>
          <p:cNvPr id="1640" name="Google Shape;1640;p50"/>
          <p:cNvGrpSpPr/>
          <p:nvPr/>
        </p:nvGrpSpPr>
        <p:grpSpPr>
          <a:xfrm rot="1480639">
            <a:off x="4611543" y="7109390"/>
            <a:ext cx="2872538" cy="3336389"/>
            <a:chOff x="0" y="0"/>
            <a:chExt cx="5466080" cy="6348730"/>
          </a:xfrm>
        </p:grpSpPr>
        <p:sp>
          <p:nvSpPr>
            <p:cNvPr id="1641" name="Google Shape;1641;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2" name="Google Shape;1642;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l="-13889" r="-1388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3" name="Google Shape;1643;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4" name="Google Shape;1644;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45" name="Google Shape;1645;p50"/>
          <p:cNvSpPr/>
          <p:nvPr/>
        </p:nvSpPr>
        <p:spPr>
          <a:xfrm rot="-250719">
            <a:off x="7498084" y="7599924"/>
            <a:ext cx="565670" cy="576479"/>
          </a:xfrm>
          <a:custGeom>
            <a:avLst/>
            <a:gdLst/>
            <a:ahLst/>
            <a:cxnLst/>
            <a:rect l="l" t="t" r="r" b="b"/>
            <a:pathLst>
              <a:path w="565670" h="576479" extrusionOk="0">
                <a:moveTo>
                  <a:pt x="0" y="0"/>
                </a:moveTo>
                <a:lnTo>
                  <a:pt x="565669" y="0"/>
                </a:lnTo>
                <a:lnTo>
                  <a:pt x="565669" y="576479"/>
                </a:lnTo>
                <a:lnTo>
                  <a:pt x="0" y="57647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6" name="Google Shape;1646;p50"/>
          <p:cNvSpPr txBox="1"/>
          <p:nvPr/>
        </p:nvSpPr>
        <p:spPr>
          <a:xfrm rot="1545472">
            <a:off x="4607309" y="9572929"/>
            <a:ext cx="1856068" cy="28591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dirty="0">
                <a:solidFill>
                  <a:srgbClr val="402B2B"/>
                </a:solidFill>
                <a:latin typeface="Arial"/>
                <a:ea typeface="Arial"/>
                <a:cs typeface="Arial"/>
                <a:sym typeface="Arial"/>
              </a:rPr>
              <a:t>Enrico in Francia</a:t>
            </a:r>
            <a:endParaRPr sz="1400" b="0" i="0" u="none" strike="noStrike" cap="none" dirty="0">
              <a:solidFill>
                <a:srgbClr val="000000"/>
              </a:solidFill>
              <a:latin typeface="Arial"/>
              <a:ea typeface="Arial"/>
              <a:cs typeface="Arial"/>
              <a:sym typeface="Arial"/>
            </a:endParaRPr>
          </a:p>
        </p:txBody>
      </p:sp>
      <p:grpSp>
        <p:nvGrpSpPr>
          <p:cNvPr id="1647" name="Google Shape;1647;p50"/>
          <p:cNvGrpSpPr/>
          <p:nvPr/>
        </p:nvGrpSpPr>
        <p:grpSpPr>
          <a:xfrm rot="-295552">
            <a:off x="14446525" y="6591670"/>
            <a:ext cx="2872538" cy="3336389"/>
            <a:chOff x="0" y="0"/>
            <a:chExt cx="5466080" cy="6348730"/>
          </a:xfrm>
        </p:grpSpPr>
        <p:sp>
          <p:nvSpPr>
            <p:cNvPr id="1648" name="Google Shape;1648;p50"/>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9" name="Google Shape;1649;p50"/>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68460" r="-32703" b="-1606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0" name="Google Shape;1650;p50"/>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1" name="Google Shape;1651;p50"/>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52" name="Google Shape;1652;p50"/>
          <p:cNvSpPr/>
          <p:nvPr/>
        </p:nvSpPr>
        <p:spPr>
          <a:xfrm rot="-250719">
            <a:off x="14025753" y="6588696"/>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3" name="Google Shape;1653;p50"/>
          <p:cNvSpPr/>
          <p:nvPr/>
        </p:nvSpPr>
        <p:spPr>
          <a:xfrm rot="-213070">
            <a:off x="4052030" y="349223"/>
            <a:ext cx="608054" cy="619673"/>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4" name="Google Shape;1654;p50"/>
          <p:cNvSpPr txBox="1"/>
          <p:nvPr/>
        </p:nvSpPr>
        <p:spPr>
          <a:xfrm rot="-366509">
            <a:off x="15053537" y="9332031"/>
            <a:ext cx="1856068" cy="28591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a:solidFill>
                  <a:srgbClr val="402B2B"/>
                </a:solidFill>
                <a:latin typeface="Arial"/>
                <a:ea typeface="Arial"/>
                <a:cs typeface="Arial"/>
                <a:sym typeface="Arial"/>
              </a:rPr>
              <a:t>Marika in Spagna</a:t>
            </a:r>
            <a:endParaRPr sz="1817" b="0" i="0" u="none" strike="noStrike" cap="none">
              <a:solidFill>
                <a:srgbClr val="402B2B"/>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5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661" name="Google Shape;1661;p51"/>
          <p:cNvGrpSpPr/>
          <p:nvPr/>
        </p:nvGrpSpPr>
        <p:grpSpPr>
          <a:xfrm rot="-8100000">
            <a:off x="-2315292" y="8635494"/>
            <a:ext cx="12231769" cy="8471632"/>
            <a:chOff x="0" y="0"/>
            <a:chExt cx="3429000" cy="2374900"/>
          </a:xfrm>
        </p:grpSpPr>
        <p:sp>
          <p:nvSpPr>
            <p:cNvPr id="1662" name="Google Shape;1662;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3" name="Google Shape;1663;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64" name="Google Shape;1664;p51"/>
          <p:cNvSpPr/>
          <p:nvPr/>
        </p:nvSpPr>
        <p:spPr>
          <a:xfrm rot="5255018">
            <a:off x="-637931" y="2043714"/>
            <a:ext cx="7337963" cy="4895143"/>
          </a:xfrm>
          <a:custGeom>
            <a:avLst/>
            <a:gdLst/>
            <a:ahLst/>
            <a:cxnLst/>
            <a:rect l="l" t="t" r="r" b="b"/>
            <a:pathLst>
              <a:path w="7337963" h="4895143" extrusionOk="0">
                <a:moveTo>
                  <a:pt x="7337962" y="4895143"/>
                </a:moveTo>
                <a:lnTo>
                  <a:pt x="0" y="4895143"/>
                </a:lnTo>
                <a:lnTo>
                  <a:pt x="0" y="0"/>
                </a:lnTo>
                <a:lnTo>
                  <a:pt x="7337962" y="0"/>
                </a:lnTo>
                <a:lnTo>
                  <a:pt x="7337962" y="489514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5" name="Google Shape;1665;p51"/>
          <p:cNvSpPr/>
          <p:nvPr/>
        </p:nvSpPr>
        <p:spPr>
          <a:xfrm rot="-144982">
            <a:off x="803609" y="2351051"/>
            <a:ext cx="4481902" cy="138532"/>
          </a:xfrm>
          <a:custGeom>
            <a:avLst/>
            <a:gdLst/>
            <a:ahLst/>
            <a:cxnLst/>
            <a:rect l="l" t="t" r="r" b="b"/>
            <a:pathLst>
              <a:path w="4481902" h="138532" extrusionOk="0">
                <a:moveTo>
                  <a:pt x="0" y="0"/>
                </a:moveTo>
                <a:lnTo>
                  <a:pt x="4481902" y="0"/>
                </a:lnTo>
                <a:lnTo>
                  <a:pt x="4481902" y="138532"/>
                </a:lnTo>
                <a:lnTo>
                  <a:pt x="0" y="13853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6" name="Google Shape;1666;p51"/>
          <p:cNvSpPr txBox="1"/>
          <p:nvPr/>
        </p:nvSpPr>
        <p:spPr>
          <a:xfrm rot="-144982">
            <a:off x="292435" y="1329489"/>
            <a:ext cx="5342653" cy="967444"/>
          </a:xfrm>
          <a:prstGeom prst="rect">
            <a:avLst/>
          </a:prstGeom>
          <a:noFill/>
          <a:ln>
            <a:noFill/>
          </a:ln>
        </p:spPr>
        <p:txBody>
          <a:bodyPr spcFirstLastPara="1" wrap="square" lIns="0" tIns="0" rIns="0" bIns="0" anchor="t" anchorCtr="0">
            <a:spAutoFit/>
          </a:bodyPr>
          <a:lstStyle/>
          <a:p>
            <a:pPr marL="0" marR="0" lvl="0" indent="0" algn="ctr" rtl="0">
              <a:lnSpc>
                <a:spcPct val="88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 Associazione </a:t>
            </a:r>
            <a:endParaRPr sz="1400" b="0" i="0" u="none" strike="noStrike" cap="none">
              <a:solidFill>
                <a:srgbClr val="000000"/>
              </a:solidFill>
              <a:latin typeface="Arial"/>
              <a:ea typeface="Arial"/>
              <a:cs typeface="Arial"/>
              <a:sym typeface="Arial"/>
            </a:endParaRPr>
          </a:p>
          <a:p>
            <a:pPr marL="0" marR="0" lvl="0" indent="0" algn="ctr" rtl="0">
              <a:lnSpc>
                <a:spcPct val="88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Sininauhasaatio</a:t>
            </a:r>
            <a:endParaRPr sz="4200" b="0" i="0" u="none" strike="noStrike" cap="none">
              <a:solidFill>
                <a:srgbClr val="402B2B"/>
              </a:solidFill>
              <a:latin typeface="Play"/>
              <a:ea typeface="Play"/>
              <a:cs typeface="Play"/>
              <a:sym typeface="Play"/>
            </a:endParaRPr>
          </a:p>
        </p:txBody>
      </p:sp>
      <p:grpSp>
        <p:nvGrpSpPr>
          <p:cNvPr id="1667" name="Google Shape;1667;p51"/>
          <p:cNvGrpSpPr/>
          <p:nvPr/>
        </p:nvGrpSpPr>
        <p:grpSpPr>
          <a:xfrm rot="1015533">
            <a:off x="10513652" y="-2121528"/>
            <a:ext cx="10325542" cy="7151394"/>
            <a:chOff x="0" y="0"/>
            <a:chExt cx="3429000" cy="2374900"/>
          </a:xfrm>
        </p:grpSpPr>
        <p:sp>
          <p:nvSpPr>
            <p:cNvPr id="1668" name="Google Shape;1668;p51"/>
            <p:cNvSpPr/>
            <p:nvPr/>
          </p:nvSpPr>
          <p:spPr>
            <a:xfrm>
              <a:off x="50800" y="76200"/>
              <a:ext cx="3340100" cy="2235200"/>
            </a:xfrm>
            <a:custGeom>
              <a:avLst/>
              <a:gdLst/>
              <a:ahLst/>
              <a:cxnLst/>
              <a:rect l="l" t="t" r="r" b="b"/>
              <a:pathLst>
                <a:path w="3340100" h="2235200" extrusionOk="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t="-61765" b="-6176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9" name="Google Shape;1669;p51"/>
            <p:cNvSpPr/>
            <p:nvPr/>
          </p:nvSpPr>
          <p:spPr>
            <a:xfrm>
              <a:off x="0" y="0"/>
              <a:ext cx="3429000" cy="2374900"/>
            </a:xfrm>
            <a:custGeom>
              <a:avLst/>
              <a:gdLst/>
              <a:ahLst/>
              <a:cxnLst/>
              <a:rect l="l" t="t" r="r" b="b"/>
              <a:pathLst>
                <a:path w="3429000" h="2374900" extrusionOk="0">
                  <a:moveTo>
                    <a:pt x="3429000" y="2374900"/>
                  </a:moveTo>
                  <a:lnTo>
                    <a:pt x="0" y="2374900"/>
                  </a:lnTo>
                  <a:lnTo>
                    <a:pt x="0" y="0"/>
                  </a:lnTo>
                  <a:lnTo>
                    <a:pt x="3429000" y="0"/>
                  </a:lnTo>
                  <a:lnTo>
                    <a:pt x="3429000" y="2374900"/>
                  </a:lnTo>
                  <a:close/>
                </a:path>
              </a:pathLst>
            </a:custGeom>
            <a:blipFill rotWithShape="1">
              <a:blip r:embed="rId5">
                <a:alphaModFix/>
              </a:blip>
              <a:stretch>
                <a:fillRect l="-2900" t="-10994" r="-2489" b="-111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70" name="Google Shape;1670;p51"/>
          <p:cNvSpPr/>
          <p:nvPr/>
        </p:nvSpPr>
        <p:spPr>
          <a:xfrm rot="-5135774">
            <a:off x="5799364" y="2967073"/>
            <a:ext cx="7934389" cy="4506677"/>
          </a:xfrm>
          <a:custGeom>
            <a:avLst/>
            <a:gdLst/>
            <a:ahLst/>
            <a:cxnLst/>
            <a:rect l="l" t="t" r="r" b="b"/>
            <a:pathLst>
              <a:path w="7934389" h="4506677" extrusionOk="0">
                <a:moveTo>
                  <a:pt x="0" y="0"/>
                </a:moveTo>
                <a:lnTo>
                  <a:pt x="7934389" y="0"/>
                </a:lnTo>
                <a:lnTo>
                  <a:pt x="7934389" y="4506676"/>
                </a:lnTo>
                <a:lnTo>
                  <a:pt x="0" y="4506676"/>
                </a:lnTo>
                <a:lnTo>
                  <a:pt x="0" y="0"/>
                </a:lnTo>
                <a:close/>
              </a:path>
            </a:pathLst>
          </a:custGeom>
          <a:blipFill rotWithShape="1">
            <a:blip r:embed="rId6">
              <a:alphaModFix/>
            </a:blip>
            <a:stretch>
              <a:fillRect t="-8720" b="-872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1" name="Google Shape;1671;p51"/>
          <p:cNvSpPr/>
          <p:nvPr/>
        </p:nvSpPr>
        <p:spPr>
          <a:xfrm rot="196137">
            <a:off x="9774646" y="1186119"/>
            <a:ext cx="485945" cy="576479"/>
          </a:xfrm>
          <a:custGeom>
            <a:avLst/>
            <a:gdLst/>
            <a:ahLst/>
            <a:cxnLst/>
            <a:rect l="l" t="t" r="r" b="b"/>
            <a:pathLst>
              <a:path w="485945" h="576479" extrusionOk="0">
                <a:moveTo>
                  <a:pt x="0" y="0"/>
                </a:moveTo>
                <a:lnTo>
                  <a:pt x="485945" y="0"/>
                </a:lnTo>
                <a:lnTo>
                  <a:pt x="485945" y="576479"/>
                </a:lnTo>
                <a:lnTo>
                  <a:pt x="0" y="576479"/>
                </a:lnTo>
                <a:lnTo>
                  <a:pt x="0" y="0"/>
                </a:lnTo>
                <a:close/>
              </a:path>
            </a:pathLst>
          </a:custGeom>
          <a:blipFill rotWithShape="1">
            <a:blip r:embed="rId8">
              <a:alphaModFix/>
            </a:blip>
            <a:stretch>
              <a:fillRect l="-8199" r="-820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2" name="Google Shape;1672;p51"/>
          <p:cNvSpPr/>
          <p:nvPr/>
        </p:nvSpPr>
        <p:spPr>
          <a:xfrm rot="264225">
            <a:off x="7919493" y="3218982"/>
            <a:ext cx="4171636" cy="128941"/>
          </a:xfrm>
          <a:custGeom>
            <a:avLst/>
            <a:gdLst/>
            <a:ahLst/>
            <a:cxnLst/>
            <a:rect l="l" t="t" r="r" b="b"/>
            <a:pathLst>
              <a:path w="4171636" h="128941" extrusionOk="0">
                <a:moveTo>
                  <a:pt x="0" y="0"/>
                </a:moveTo>
                <a:lnTo>
                  <a:pt x="4171636" y="0"/>
                </a:lnTo>
                <a:lnTo>
                  <a:pt x="4171636" y="128942"/>
                </a:lnTo>
                <a:lnTo>
                  <a:pt x="0" y="1289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3" name="Google Shape;1673;p51"/>
          <p:cNvSpPr/>
          <p:nvPr/>
        </p:nvSpPr>
        <p:spPr>
          <a:xfrm rot="-5582632" flipH="1">
            <a:off x="11100351" y="2655067"/>
            <a:ext cx="7934389" cy="4469169"/>
          </a:xfrm>
          <a:custGeom>
            <a:avLst/>
            <a:gdLst/>
            <a:ahLst/>
            <a:cxnLst/>
            <a:rect l="l" t="t" r="r" b="b"/>
            <a:pathLst>
              <a:path w="7934389" h="4469169" extrusionOk="0">
                <a:moveTo>
                  <a:pt x="7934389" y="0"/>
                </a:moveTo>
                <a:lnTo>
                  <a:pt x="0" y="0"/>
                </a:lnTo>
                <a:lnTo>
                  <a:pt x="0" y="4469169"/>
                </a:lnTo>
                <a:lnTo>
                  <a:pt x="7934389" y="4469169"/>
                </a:lnTo>
                <a:lnTo>
                  <a:pt x="7934389" y="0"/>
                </a:lnTo>
                <a:close/>
              </a:path>
            </a:pathLst>
          </a:custGeom>
          <a:blipFill rotWithShape="1">
            <a:blip r:embed="rId6">
              <a:alphaModFix/>
            </a:blip>
            <a:stretch>
              <a:fillRect t="-12763" b="-566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4" name="Google Shape;1674;p51"/>
          <p:cNvSpPr/>
          <p:nvPr/>
        </p:nvSpPr>
        <p:spPr>
          <a:xfrm rot="-250719">
            <a:off x="14427844" y="857848"/>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5" name="Google Shape;1675;p51"/>
          <p:cNvSpPr/>
          <p:nvPr/>
        </p:nvSpPr>
        <p:spPr>
          <a:xfrm rot="-182632">
            <a:off x="12828418" y="2192194"/>
            <a:ext cx="4169490" cy="128875"/>
          </a:xfrm>
          <a:custGeom>
            <a:avLst/>
            <a:gdLst/>
            <a:ahLst/>
            <a:cxnLst/>
            <a:rect l="l" t="t" r="r" b="b"/>
            <a:pathLst>
              <a:path w="4169490" h="128875" extrusionOk="0">
                <a:moveTo>
                  <a:pt x="0" y="0"/>
                </a:moveTo>
                <a:lnTo>
                  <a:pt x="4169490" y="0"/>
                </a:lnTo>
                <a:lnTo>
                  <a:pt x="4169490" y="128875"/>
                </a:lnTo>
                <a:lnTo>
                  <a:pt x="0" y="12887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6" name="Google Shape;1676;p51"/>
          <p:cNvSpPr/>
          <p:nvPr/>
        </p:nvSpPr>
        <p:spPr>
          <a:xfrm rot="7910323">
            <a:off x="4375885" y="-1991467"/>
            <a:ext cx="1579533" cy="3854754"/>
          </a:xfrm>
          <a:custGeom>
            <a:avLst/>
            <a:gdLst/>
            <a:ahLst/>
            <a:cxnLst/>
            <a:rect l="l" t="t" r="r" b="b"/>
            <a:pathLst>
              <a:path w="1579533" h="3854754" extrusionOk="0">
                <a:moveTo>
                  <a:pt x="0" y="0"/>
                </a:moveTo>
                <a:lnTo>
                  <a:pt x="1579533" y="0"/>
                </a:lnTo>
                <a:lnTo>
                  <a:pt x="1579533" y="3854755"/>
                </a:lnTo>
                <a:lnTo>
                  <a:pt x="0" y="385475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7" name="Google Shape;1677;p51"/>
          <p:cNvSpPr/>
          <p:nvPr/>
        </p:nvSpPr>
        <p:spPr>
          <a:xfrm>
            <a:off x="16998389" y="6793791"/>
            <a:ext cx="2603812" cy="2656282"/>
          </a:xfrm>
          <a:custGeom>
            <a:avLst/>
            <a:gdLst/>
            <a:ahLst/>
            <a:cxnLst/>
            <a:rect l="l" t="t" r="r" b="b"/>
            <a:pathLst>
              <a:path w="2603812" h="2656282" extrusionOk="0">
                <a:moveTo>
                  <a:pt x="0" y="0"/>
                </a:moveTo>
                <a:lnTo>
                  <a:pt x="2603812" y="0"/>
                </a:lnTo>
                <a:lnTo>
                  <a:pt x="2603812" y="2656281"/>
                </a:lnTo>
                <a:lnTo>
                  <a:pt x="0" y="26562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8" name="Google Shape;1678;p51"/>
          <p:cNvSpPr txBox="1"/>
          <p:nvPr/>
        </p:nvSpPr>
        <p:spPr>
          <a:xfrm rot="-144982">
            <a:off x="897623" y="2935085"/>
            <a:ext cx="4199387" cy="3948068"/>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Clr>
                <a:srgbClr val="000000"/>
              </a:buClr>
              <a:buSzPts val="2199"/>
              <a:buFont typeface="Arial"/>
              <a:buNone/>
            </a:pPr>
            <a:r>
              <a:rPr lang="en-US" sz="2199" b="1" i="0" u="none" strike="noStrike" cap="none">
                <a:solidFill>
                  <a:srgbClr val="402B2B"/>
                </a:solidFill>
                <a:latin typeface="Atkinson Hyperlegible"/>
                <a:ea typeface="Atkinson Hyperlegible"/>
                <a:cs typeface="Atkinson Hyperlegible"/>
                <a:sym typeface="Atkinson Hyperlegible"/>
              </a:rPr>
              <a:t>Emily, </a:t>
            </a:r>
            <a:r>
              <a:rPr lang="en-US" sz="2000" b="0" i="0" u="none" strike="noStrike" cap="none">
                <a:solidFill>
                  <a:srgbClr val="402B2B"/>
                </a:solidFill>
                <a:latin typeface="Atkinson Hyperlegible"/>
                <a:ea typeface="Atkinson Hyperlegible"/>
                <a:cs typeface="Atkinson Hyperlegible"/>
                <a:sym typeface="Atkinson Hyperlegible"/>
              </a:rPr>
              <a:t>22 anni, partecipa a un progetto ESC a lungo termine a Helsinki con l'associazione Sininauhasaatio dal settembre 2023. L'obiettivo principale dell'organizzazione è sostenere le persone vulnerabili nell'area metropolitana: i senzatetto, le persone a rischio, i tossicodipendenti e gli immigrati.</a:t>
            </a:r>
            <a:endParaRPr sz="2000" b="0" i="0" u="none" strike="noStrike" cap="none">
              <a:solidFill>
                <a:srgbClr val="402B2B"/>
              </a:solidFill>
              <a:latin typeface="Atkinson Hyperlegible"/>
              <a:ea typeface="Atkinson Hyperlegible"/>
              <a:cs typeface="Atkinson Hyperlegible"/>
              <a:sym typeface="Atkinson Hyperlegible"/>
            </a:endParaRPr>
          </a:p>
        </p:txBody>
      </p:sp>
      <p:sp>
        <p:nvSpPr>
          <p:cNvPr id="1679" name="Google Shape;1679;p51"/>
          <p:cNvSpPr txBox="1"/>
          <p:nvPr/>
        </p:nvSpPr>
        <p:spPr>
          <a:xfrm rot="264225">
            <a:off x="7868980" y="1908981"/>
            <a:ext cx="4296236" cy="107965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Associazione</a:t>
            </a:r>
            <a:endParaRPr sz="4200" b="0" i="0" u="none" strike="noStrike" cap="none">
              <a:solidFill>
                <a:srgbClr val="402B2B"/>
              </a:solidFill>
              <a:latin typeface="Play"/>
              <a:ea typeface="Play"/>
              <a:cs typeface="Play"/>
              <a:sym typeface="Play"/>
            </a:endParaRPr>
          </a:p>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Moving Ground </a:t>
            </a:r>
            <a:endParaRPr sz="1400" b="0" i="0" u="none" strike="noStrike" cap="none">
              <a:solidFill>
                <a:srgbClr val="000000"/>
              </a:solidFill>
              <a:latin typeface="Arial"/>
              <a:ea typeface="Arial"/>
              <a:cs typeface="Arial"/>
              <a:sym typeface="Arial"/>
            </a:endParaRPr>
          </a:p>
        </p:txBody>
      </p:sp>
      <p:sp>
        <p:nvSpPr>
          <p:cNvPr id="1680" name="Google Shape;1680;p51"/>
          <p:cNvSpPr txBox="1"/>
          <p:nvPr/>
        </p:nvSpPr>
        <p:spPr>
          <a:xfrm rot="-182632">
            <a:off x="12328721" y="1393103"/>
            <a:ext cx="4970242" cy="7315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200"/>
              <a:buFont typeface="Arial"/>
              <a:buNone/>
            </a:pPr>
            <a:r>
              <a:rPr lang="en-US" sz="4200" b="0" i="0" u="none" strike="noStrike" cap="none">
                <a:solidFill>
                  <a:srgbClr val="402B2B"/>
                </a:solidFill>
                <a:latin typeface="Play"/>
                <a:ea typeface="Play"/>
                <a:cs typeface="Play"/>
                <a:sym typeface="Play"/>
              </a:rPr>
              <a:t>ENERGIA</a:t>
            </a:r>
            <a:endParaRPr sz="1400" b="0" i="0" u="none" strike="noStrike" cap="none">
              <a:solidFill>
                <a:srgbClr val="000000"/>
              </a:solidFill>
              <a:latin typeface="Arial"/>
              <a:ea typeface="Arial"/>
              <a:cs typeface="Arial"/>
              <a:sym typeface="Arial"/>
            </a:endParaRPr>
          </a:p>
        </p:txBody>
      </p:sp>
      <p:sp>
        <p:nvSpPr>
          <p:cNvPr id="1681" name="Google Shape;1681;p51"/>
          <p:cNvSpPr txBox="1"/>
          <p:nvPr/>
        </p:nvSpPr>
        <p:spPr>
          <a:xfrm rot="-182632">
            <a:off x="13238076" y="2613800"/>
            <a:ext cx="3656411" cy="393203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rgbClr val="402B2B"/>
                </a:solidFill>
                <a:latin typeface="Atkinson Hyperlegible"/>
                <a:ea typeface="Atkinson Hyperlegible"/>
                <a:cs typeface="Atkinson Hyperlegible"/>
                <a:sym typeface="Atkinson Hyperlegible"/>
              </a:rPr>
              <a:t>Andrea Carlotta</a:t>
            </a:r>
            <a:r>
              <a:rPr lang="en-US" sz="2000" b="0" i="0" u="none" strike="noStrike" cap="none">
                <a:solidFill>
                  <a:srgbClr val="402B2B"/>
                </a:solidFill>
                <a:latin typeface="Atkinson Hyperlegible"/>
                <a:ea typeface="Atkinson Hyperlegible"/>
                <a:cs typeface="Atkinson Hyperlegible"/>
                <a:sym typeface="Atkinson Hyperlegible"/>
              </a:rPr>
              <a:t> è a Lleida, in Spagna, dove lavora al progetto ESC “Energeia” dedicato all'inclusione sociale nelle scuole, insieme a un'altra ragazza. Il progetto Energeia si concentra sull'inclusione sociale e si svolge all'interno delle scuole, dove forniamo supporto durante le lezioni e le attività extrascolastiche.</a:t>
            </a:r>
            <a:endParaRPr sz="2000" b="0" i="0" u="none" strike="noStrike" cap="none">
              <a:solidFill>
                <a:srgbClr val="402B2B"/>
              </a:solidFill>
              <a:latin typeface="Atkinson Hyperlegible"/>
              <a:ea typeface="Atkinson Hyperlegible"/>
              <a:cs typeface="Atkinson Hyperlegible"/>
              <a:sym typeface="Atkinson Hyperlegible"/>
            </a:endParaRPr>
          </a:p>
        </p:txBody>
      </p:sp>
      <p:sp>
        <p:nvSpPr>
          <p:cNvPr id="1682" name="Google Shape;1682;p51"/>
          <p:cNvSpPr/>
          <p:nvPr/>
        </p:nvSpPr>
        <p:spPr>
          <a:xfrm rot="-6687178">
            <a:off x="6259646" y="8031133"/>
            <a:ext cx="1472888" cy="3813303"/>
          </a:xfrm>
          <a:custGeom>
            <a:avLst/>
            <a:gdLst/>
            <a:ahLst/>
            <a:cxnLst/>
            <a:rect l="l" t="t" r="r" b="b"/>
            <a:pathLst>
              <a:path w="1472888" h="3813303" extrusionOk="0">
                <a:moveTo>
                  <a:pt x="0" y="0"/>
                </a:moveTo>
                <a:lnTo>
                  <a:pt x="1472888" y="0"/>
                </a:lnTo>
                <a:lnTo>
                  <a:pt x="1472888" y="3813303"/>
                </a:lnTo>
                <a:lnTo>
                  <a:pt x="0" y="3813303"/>
                </a:lnTo>
                <a:lnTo>
                  <a:pt x="0" y="0"/>
                </a:lnTo>
                <a:close/>
              </a:path>
            </a:pathLst>
          </a:custGeom>
          <a:blipFill rotWithShape="1">
            <a:blip r:embed="rId11">
              <a:alphaModFix amt="8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3" name="Google Shape;1683;p51"/>
          <p:cNvSpPr txBox="1"/>
          <p:nvPr/>
        </p:nvSpPr>
        <p:spPr>
          <a:xfrm rot="264225">
            <a:off x="7899135" y="3374875"/>
            <a:ext cx="3435229" cy="28548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rgbClr val="402B2B"/>
                </a:solidFill>
                <a:latin typeface="Atkinson Hyperlegible"/>
                <a:ea typeface="Atkinson Hyperlegible"/>
                <a:cs typeface="Atkinson Hyperlegible"/>
                <a:sym typeface="Atkinson Hyperlegible"/>
              </a:rPr>
              <a:t>Azzurra</a:t>
            </a:r>
            <a:r>
              <a:rPr lang="en-US" sz="2000" b="0" i="0" u="none" strike="noStrike" cap="none">
                <a:solidFill>
                  <a:srgbClr val="402B2B"/>
                </a:solidFill>
                <a:latin typeface="Atkinson Hyperlegible"/>
                <a:ea typeface="Atkinson Hyperlegible"/>
                <a:cs typeface="Atkinson Hyperlegible"/>
                <a:sym typeface="Atkinson Hyperlegible"/>
              </a:rPr>
              <a:t> si trova ad Anversa, in Belgio. Qui, presso l'associazione Moving Ground, lavora a un progetto di supporto alla comunicazione, che prevede la fotografia e la ripresa di eventi e la gestione dei social media.</a:t>
            </a:r>
            <a:endParaRPr sz="2000" b="0" i="0" u="none" strike="noStrike" cap="none">
              <a:solidFill>
                <a:srgbClr val="402B2B"/>
              </a:solidFill>
              <a:latin typeface="Atkinson Hyperlegible"/>
              <a:ea typeface="Atkinson Hyperlegible"/>
              <a:cs typeface="Atkinson Hyperlegible"/>
              <a:sym typeface="Atkinson Hyperlegible"/>
            </a:endParaRPr>
          </a:p>
        </p:txBody>
      </p:sp>
      <p:grpSp>
        <p:nvGrpSpPr>
          <p:cNvPr id="1684" name="Google Shape;1684;p51"/>
          <p:cNvGrpSpPr/>
          <p:nvPr/>
        </p:nvGrpSpPr>
        <p:grpSpPr>
          <a:xfrm rot="-981895">
            <a:off x="5008694" y="520365"/>
            <a:ext cx="2630612" cy="3035036"/>
            <a:chOff x="0" y="0"/>
            <a:chExt cx="5466080" cy="6348730"/>
          </a:xfrm>
        </p:grpSpPr>
        <p:sp>
          <p:nvSpPr>
            <p:cNvPr id="1685" name="Google Shape;1685;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6" name="Google Shape;1686;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t="-19440" b="-19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7" name="Google Shape;1687;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8" name="Google Shape;1688;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89" name="Google Shape;1689;p51"/>
          <p:cNvSpPr/>
          <p:nvPr/>
        </p:nvSpPr>
        <p:spPr>
          <a:xfrm rot="-213070">
            <a:off x="2384965" y="718863"/>
            <a:ext cx="608054" cy="619673"/>
          </a:xfrm>
          <a:custGeom>
            <a:avLst/>
            <a:gdLst/>
            <a:ahLst/>
            <a:cxnLst/>
            <a:rect l="l" t="t" r="r" b="b"/>
            <a:pathLst>
              <a:path w="608054" h="619673" extrusionOk="0">
                <a:moveTo>
                  <a:pt x="0" y="0"/>
                </a:moveTo>
                <a:lnTo>
                  <a:pt x="608054" y="0"/>
                </a:lnTo>
                <a:lnTo>
                  <a:pt x="608054" y="619674"/>
                </a:lnTo>
                <a:lnTo>
                  <a:pt x="0" y="61967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0" name="Google Shape;1690;p51"/>
          <p:cNvSpPr txBox="1"/>
          <p:nvPr/>
        </p:nvSpPr>
        <p:spPr>
          <a:xfrm rot="-1061413">
            <a:off x="5601720" y="2963595"/>
            <a:ext cx="1856068" cy="28591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a:solidFill>
                  <a:srgbClr val="402B2B"/>
                </a:solidFill>
                <a:latin typeface="Arial"/>
                <a:ea typeface="Arial"/>
                <a:cs typeface="Arial"/>
                <a:sym typeface="Arial"/>
              </a:rPr>
              <a:t>Emily in Finlandia</a:t>
            </a:r>
            <a:endParaRPr sz="1400" b="0" i="0" u="none" strike="noStrike" cap="none">
              <a:solidFill>
                <a:srgbClr val="000000"/>
              </a:solidFill>
              <a:latin typeface="Arial"/>
              <a:ea typeface="Arial"/>
              <a:cs typeface="Arial"/>
              <a:sym typeface="Arial"/>
            </a:endParaRPr>
          </a:p>
        </p:txBody>
      </p:sp>
      <p:grpSp>
        <p:nvGrpSpPr>
          <p:cNvPr id="1691" name="Google Shape;1691;p51"/>
          <p:cNvGrpSpPr/>
          <p:nvPr/>
        </p:nvGrpSpPr>
        <p:grpSpPr>
          <a:xfrm rot="455962">
            <a:off x="6276203" y="6587953"/>
            <a:ext cx="2872538" cy="3336389"/>
            <a:chOff x="0" y="0"/>
            <a:chExt cx="5466080" cy="6348730"/>
          </a:xfrm>
        </p:grpSpPr>
        <p:sp>
          <p:nvSpPr>
            <p:cNvPr id="1692" name="Google Shape;1692;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3" name="Google Shape;1693;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t="-19440" b="-19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4" name="Google Shape;1694;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5" name="Google Shape;1695;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96" name="Google Shape;1696;p51"/>
          <p:cNvSpPr/>
          <p:nvPr/>
        </p:nvSpPr>
        <p:spPr>
          <a:xfrm rot="-250719">
            <a:off x="8819920" y="7071171"/>
            <a:ext cx="565670" cy="576479"/>
          </a:xfrm>
          <a:custGeom>
            <a:avLst/>
            <a:gdLst/>
            <a:ahLst/>
            <a:cxnLst/>
            <a:rect l="l" t="t" r="r" b="b"/>
            <a:pathLst>
              <a:path w="565670" h="576479" extrusionOk="0">
                <a:moveTo>
                  <a:pt x="0" y="0"/>
                </a:moveTo>
                <a:lnTo>
                  <a:pt x="565670" y="0"/>
                </a:lnTo>
                <a:lnTo>
                  <a:pt x="565670" y="576478"/>
                </a:lnTo>
                <a:lnTo>
                  <a:pt x="0" y="5764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7" name="Google Shape;1697;p51"/>
          <p:cNvSpPr txBox="1"/>
          <p:nvPr/>
        </p:nvSpPr>
        <p:spPr>
          <a:xfrm rot="399919">
            <a:off x="6362987" y="9241188"/>
            <a:ext cx="2224849" cy="28591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a:solidFill>
                  <a:srgbClr val="402B2B"/>
                </a:solidFill>
                <a:latin typeface="Arial"/>
                <a:ea typeface="Arial"/>
                <a:cs typeface="Arial"/>
                <a:sym typeface="Arial"/>
              </a:rPr>
              <a:t>Azzurra in Belgio</a:t>
            </a:r>
            <a:endParaRPr sz="1817" b="0" i="0" u="none" strike="noStrike" cap="none">
              <a:solidFill>
                <a:srgbClr val="402B2B"/>
              </a:solidFill>
              <a:latin typeface="Arial"/>
              <a:ea typeface="Arial"/>
              <a:cs typeface="Arial"/>
              <a:sym typeface="Arial"/>
            </a:endParaRPr>
          </a:p>
        </p:txBody>
      </p:sp>
      <p:grpSp>
        <p:nvGrpSpPr>
          <p:cNvPr id="1698" name="Google Shape;1698;p51"/>
          <p:cNvGrpSpPr/>
          <p:nvPr/>
        </p:nvGrpSpPr>
        <p:grpSpPr>
          <a:xfrm rot="-295552">
            <a:off x="14545530" y="6910957"/>
            <a:ext cx="2872538" cy="3336389"/>
            <a:chOff x="0" y="0"/>
            <a:chExt cx="5466080" cy="6348730"/>
          </a:xfrm>
        </p:grpSpPr>
        <p:sp>
          <p:nvSpPr>
            <p:cNvPr id="1699" name="Google Shape;1699;p51"/>
            <p:cNvSpPr/>
            <p:nvPr/>
          </p:nvSpPr>
          <p:spPr>
            <a:xfrm>
              <a:off x="0" y="0"/>
              <a:ext cx="5439410" cy="6348730"/>
            </a:xfrm>
            <a:custGeom>
              <a:avLst/>
              <a:gdLst/>
              <a:ahLst/>
              <a:cxnLst/>
              <a:rect l="l" t="t" r="r" b="b"/>
              <a:pathLst>
                <a:path w="5439410"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6E8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0" name="Google Shape;1700;p51"/>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t="-19525" b="-195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1" name="Google Shape;1701;p51"/>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2" name="Google Shape;1702;p51"/>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03" name="Google Shape;1703;p51"/>
          <p:cNvSpPr/>
          <p:nvPr/>
        </p:nvSpPr>
        <p:spPr>
          <a:xfrm rot="-250719">
            <a:off x="14230450" y="6806722"/>
            <a:ext cx="565670" cy="576479"/>
          </a:xfrm>
          <a:custGeom>
            <a:avLst/>
            <a:gdLst/>
            <a:ahLst/>
            <a:cxnLst/>
            <a:rect l="l" t="t" r="r" b="b"/>
            <a:pathLst>
              <a:path w="565670" h="576479" extrusionOk="0">
                <a:moveTo>
                  <a:pt x="0" y="0"/>
                </a:moveTo>
                <a:lnTo>
                  <a:pt x="565670" y="0"/>
                </a:lnTo>
                <a:lnTo>
                  <a:pt x="565670" y="576479"/>
                </a:lnTo>
                <a:lnTo>
                  <a:pt x="0" y="57647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4" name="Google Shape;1704;p51"/>
          <p:cNvSpPr/>
          <p:nvPr/>
        </p:nvSpPr>
        <p:spPr>
          <a:xfrm rot="-213070">
            <a:off x="4402622" y="760041"/>
            <a:ext cx="608054" cy="619673"/>
          </a:xfrm>
          <a:custGeom>
            <a:avLst/>
            <a:gdLst/>
            <a:ahLst/>
            <a:cxnLst/>
            <a:rect l="l" t="t" r="r" b="b"/>
            <a:pathLst>
              <a:path w="608054" h="619673" extrusionOk="0">
                <a:moveTo>
                  <a:pt x="0" y="0"/>
                </a:moveTo>
                <a:lnTo>
                  <a:pt x="608054" y="0"/>
                </a:lnTo>
                <a:lnTo>
                  <a:pt x="608054" y="619673"/>
                </a:lnTo>
                <a:lnTo>
                  <a:pt x="0" y="61967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5" name="Google Shape;1705;p51"/>
          <p:cNvSpPr txBox="1"/>
          <p:nvPr/>
        </p:nvSpPr>
        <p:spPr>
          <a:xfrm rot="-366509">
            <a:off x="15186750" y="9566168"/>
            <a:ext cx="1856068" cy="956362"/>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1817"/>
              <a:buFont typeface="Arial"/>
              <a:buNone/>
            </a:pPr>
            <a:r>
              <a:rPr lang="en-US" sz="1817" b="0" i="0" u="none" strike="noStrike" cap="none">
                <a:solidFill>
                  <a:srgbClr val="402B2B"/>
                </a:solidFill>
                <a:latin typeface="Arial"/>
                <a:ea typeface="Arial"/>
                <a:cs typeface="Arial"/>
                <a:sym typeface="Arial"/>
              </a:rPr>
              <a:t>Andrea Carlotta in SPAgna</a:t>
            </a:r>
            <a:endParaRPr sz="1817" b="0" i="0" u="none" strike="noStrike" cap="none">
              <a:solidFill>
                <a:srgbClr val="402B2B"/>
              </a:solidFill>
              <a:latin typeface="Arial"/>
              <a:ea typeface="Arial"/>
              <a:cs typeface="Arial"/>
              <a:sym typeface="Arial"/>
            </a:endParaRPr>
          </a:p>
          <a:p>
            <a:pPr marL="0" marR="0" lvl="0" indent="0" algn="ctr" rtl="0">
              <a:lnSpc>
                <a:spcPct val="140011"/>
              </a:lnSpc>
              <a:spcBef>
                <a:spcPts val="0"/>
              </a:spcBef>
              <a:spcAft>
                <a:spcPts val="0"/>
              </a:spcAft>
              <a:buClr>
                <a:srgbClr val="000000"/>
              </a:buClr>
              <a:buSzPts val="1817"/>
              <a:buFont typeface="Arial"/>
              <a:buNone/>
            </a:pPr>
            <a:endParaRPr sz="1817" b="0" i="0" u="none" strike="noStrike" cap="none">
              <a:solidFill>
                <a:srgbClr val="402B2B"/>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10"/>
        <p:cNvGrpSpPr/>
        <p:nvPr/>
      </p:nvGrpSpPr>
      <p:grpSpPr>
        <a:xfrm>
          <a:off x="0" y="0"/>
          <a:ext cx="0" cy="0"/>
          <a:chOff x="0" y="0"/>
          <a:chExt cx="0" cy="0"/>
        </a:xfrm>
      </p:grpSpPr>
      <p:sp>
        <p:nvSpPr>
          <p:cNvPr id="1711" name="Google Shape;1711;p5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7" t="-19166" r="-6150" b="-1387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2" name="Google Shape;1712;p52"/>
          <p:cNvSpPr/>
          <p:nvPr/>
        </p:nvSpPr>
        <p:spPr>
          <a:xfrm>
            <a:off x="54702" y="6366539"/>
            <a:ext cx="3745990" cy="2925591"/>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6" b="-3321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3" name="Google Shape;1713;p52"/>
          <p:cNvSpPr/>
          <p:nvPr/>
        </p:nvSpPr>
        <p:spPr>
          <a:xfrm>
            <a:off x="866775" y="1028700"/>
            <a:ext cx="15927361" cy="8555892"/>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4" name="Google Shape;1714;p52"/>
          <p:cNvSpPr/>
          <p:nvPr/>
        </p:nvSpPr>
        <p:spPr>
          <a:xfrm rot="-578629">
            <a:off x="12264451" y="3277057"/>
            <a:ext cx="2364375" cy="2356194"/>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5" name="Google Shape;1715;p52"/>
          <p:cNvSpPr/>
          <p:nvPr/>
        </p:nvSpPr>
        <p:spPr>
          <a:xfrm rot="196137">
            <a:off x="13043410" y="3116413"/>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6" name="Google Shape;1716;p52"/>
          <p:cNvSpPr/>
          <p:nvPr/>
        </p:nvSpPr>
        <p:spPr>
          <a:xfrm rot="-68087">
            <a:off x="1945224" y="6180452"/>
            <a:ext cx="483466" cy="492704"/>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7" name="Google Shape;1717;p52"/>
          <p:cNvSpPr/>
          <p:nvPr/>
        </p:nvSpPr>
        <p:spPr>
          <a:xfrm>
            <a:off x="16211425" y="7862066"/>
            <a:ext cx="1892023" cy="1918401"/>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8" name="Google Shape;1718;p52"/>
          <p:cNvSpPr txBox="1"/>
          <p:nvPr/>
        </p:nvSpPr>
        <p:spPr>
          <a:xfrm>
            <a:off x="1040174" y="6953802"/>
            <a:ext cx="2426448" cy="1882877"/>
          </a:xfrm>
          <a:prstGeom prst="rect">
            <a:avLst/>
          </a:prstGeom>
          <a:noFill/>
          <a:ln>
            <a:noFill/>
          </a:ln>
        </p:spPr>
        <p:txBody>
          <a:bodyPr spcFirstLastPara="1" wrap="square" lIns="0" tIns="0" rIns="0" bIns="0" anchor="t" anchorCtr="0">
            <a:spAutoFit/>
          </a:bodyPr>
          <a:lstStyle/>
          <a:p>
            <a:pPr marL="0" marR="0" lvl="0" indent="0" algn="ctr" rtl="0">
              <a:lnSpc>
                <a:spcPct val="107013"/>
              </a:lnSpc>
              <a:spcBef>
                <a:spcPts val="0"/>
              </a:spcBef>
              <a:spcAft>
                <a:spcPts val="0"/>
              </a:spcAft>
              <a:buClr>
                <a:srgbClr val="000000"/>
              </a:buClr>
              <a:buSzPts val="6801"/>
              <a:buFont typeface="Arial"/>
              <a:buNone/>
            </a:pPr>
            <a:r>
              <a:rPr lang="en-US" sz="6801" b="0" i="0" u="none" strike="noStrike" cap="none">
                <a:solidFill>
                  <a:srgbClr val="EDE4D2"/>
                </a:solidFill>
                <a:latin typeface="Play"/>
                <a:ea typeface="Play"/>
                <a:cs typeface="Play"/>
                <a:sym typeface="Play"/>
              </a:rPr>
              <a:t>World</a:t>
            </a:r>
            <a:endParaRPr sz="1400" b="0" i="0" u="none" strike="noStrike" cap="none">
              <a:solidFill>
                <a:srgbClr val="000000"/>
              </a:solidFill>
              <a:latin typeface="Arial"/>
              <a:ea typeface="Arial"/>
              <a:cs typeface="Arial"/>
              <a:sym typeface="Arial"/>
            </a:endParaRPr>
          </a:p>
          <a:p>
            <a:pPr marL="0" marR="0" lvl="0" indent="0" algn="ctr" rtl="0">
              <a:lnSpc>
                <a:spcPct val="107013"/>
              </a:lnSpc>
              <a:spcBef>
                <a:spcPts val="0"/>
              </a:spcBef>
              <a:spcAft>
                <a:spcPts val="0"/>
              </a:spcAft>
              <a:buClr>
                <a:srgbClr val="000000"/>
              </a:buClr>
              <a:buSzPts val="6801"/>
              <a:buFont typeface="Arial"/>
              <a:buNone/>
            </a:pPr>
            <a:r>
              <a:rPr lang="en-US" sz="6801" b="0" i="0" u="none" strike="noStrike" cap="none">
                <a:solidFill>
                  <a:srgbClr val="EDE4D2"/>
                </a:solidFill>
                <a:latin typeface="Play"/>
                <a:ea typeface="Play"/>
                <a:cs typeface="Play"/>
                <a:sym typeface="Play"/>
              </a:rPr>
              <a:t>Map</a:t>
            </a:r>
            <a:endParaRPr sz="1400" b="0" i="0" u="none" strike="noStrike" cap="none">
              <a:solidFill>
                <a:srgbClr val="000000"/>
              </a:solidFill>
              <a:latin typeface="Arial"/>
              <a:ea typeface="Arial"/>
              <a:cs typeface="Arial"/>
              <a:sym typeface="Arial"/>
            </a:endParaRPr>
          </a:p>
        </p:txBody>
      </p:sp>
      <p:sp>
        <p:nvSpPr>
          <p:cNvPr id="1719" name="Google Shape;1719;p52"/>
          <p:cNvSpPr txBox="1"/>
          <p:nvPr/>
        </p:nvSpPr>
        <p:spPr>
          <a:xfrm rot="-555380">
            <a:off x="12393308" y="3692678"/>
            <a:ext cx="2197493" cy="1257332"/>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Clr>
                <a:srgbClr val="000000"/>
              </a:buClr>
              <a:buSzPts val="2599"/>
              <a:buFont typeface="Arial"/>
              <a:buNone/>
            </a:pPr>
            <a:r>
              <a:rPr lang="en-US" sz="2599" b="1" i="1" u="none" strike="noStrike" cap="none">
                <a:solidFill>
                  <a:srgbClr val="000000"/>
                </a:solidFill>
                <a:latin typeface="Atkinson Hyperlegible"/>
                <a:ea typeface="Atkinson Hyperlegible"/>
                <a:cs typeface="Atkinson Hyperlegible"/>
                <a:sym typeface="Atkinson Hyperlegible"/>
              </a:rPr>
              <a:t>Quali sono i Paesi europei?</a:t>
            </a:r>
            <a:endParaRPr sz="2599" b="1" i="1" u="none" strike="noStrike" cap="none">
              <a:solidFill>
                <a:srgbClr val="000000"/>
              </a:solidFill>
              <a:latin typeface="Atkinson Hyperlegible"/>
              <a:ea typeface="Atkinson Hyperlegible"/>
              <a:cs typeface="Atkinson Hyperlegible"/>
              <a:sym typeface="Atkinson Hyperlegible"/>
            </a:endParaRPr>
          </a:p>
        </p:txBody>
      </p:sp>
      <p:sp>
        <p:nvSpPr>
          <p:cNvPr id="1720" name="Google Shape;1720;p52"/>
          <p:cNvSpPr/>
          <p:nvPr/>
        </p:nvSpPr>
        <p:spPr>
          <a:xfrm rot="754590">
            <a:off x="5188014" y="2159078"/>
            <a:ext cx="2399743" cy="3393080"/>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1" name="Google Shape;1721;p52"/>
          <p:cNvSpPr/>
          <p:nvPr/>
        </p:nvSpPr>
        <p:spPr>
          <a:xfrm rot="1529357">
            <a:off x="6526372" y="2013264"/>
            <a:ext cx="392153" cy="399646"/>
          </a:xfrm>
          <a:custGeom>
            <a:avLst/>
            <a:gdLst/>
            <a:ahLst/>
            <a:cxnLst/>
            <a:rect l="l" t="t" r="r" b="b"/>
            <a:pathLst>
              <a:path w="392153" h="399646" extrusionOk="0">
                <a:moveTo>
                  <a:pt x="0" y="0"/>
                </a:moveTo>
                <a:lnTo>
                  <a:pt x="392152" y="0"/>
                </a:lnTo>
                <a:lnTo>
                  <a:pt x="392152" y="399647"/>
                </a:lnTo>
                <a:lnTo>
                  <a:pt x="0" y="39964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2" name="Google Shape;1722;p52"/>
          <p:cNvSpPr txBox="1"/>
          <p:nvPr/>
        </p:nvSpPr>
        <p:spPr>
          <a:xfrm rot="777839">
            <a:off x="5401390" y="2420027"/>
            <a:ext cx="2050052" cy="1680525"/>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Clr>
                <a:srgbClr val="000000"/>
              </a:buClr>
              <a:buSzPts val="2599"/>
              <a:buFont typeface="Arial"/>
              <a:buNone/>
            </a:pPr>
            <a:r>
              <a:rPr lang="en-US" sz="2599" b="1" i="1" u="none" strike="noStrike" cap="none">
                <a:solidFill>
                  <a:srgbClr val="000000"/>
                </a:solidFill>
                <a:latin typeface="Atkinson Hyperlegible"/>
                <a:ea typeface="Atkinson Hyperlegible"/>
                <a:cs typeface="Atkinson Hyperlegible"/>
                <a:sym typeface="Atkinson Hyperlegible"/>
              </a:rPr>
              <a:t>Dove si trova l'Europa in questa mappa?</a:t>
            </a:r>
            <a:endParaRPr sz="2599" b="1" i="1" u="none" strike="noStrike" cap="none">
              <a:solidFill>
                <a:srgbClr val="000000"/>
              </a:solidFill>
              <a:latin typeface="Atkinson Hyperlegible"/>
              <a:ea typeface="Atkinson Hyperlegible"/>
              <a:cs typeface="Atkinson Hyperlegible"/>
              <a:sym typeface="Atkinson Hyperlegible"/>
            </a:endParaRPr>
          </a:p>
        </p:txBody>
      </p:sp>
      <p:sp>
        <p:nvSpPr>
          <p:cNvPr id="1723" name="Google Shape;1723;p52"/>
          <p:cNvSpPr/>
          <p:nvPr/>
        </p:nvSpPr>
        <p:spPr>
          <a:xfrm rot="-753635">
            <a:off x="8452233" y="5989686"/>
            <a:ext cx="2419944" cy="2847814"/>
          </a:xfrm>
          <a:custGeom>
            <a:avLst/>
            <a:gdLst/>
            <a:ahLst/>
            <a:cxnLst/>
            <a:rect l="l" t="t" r="r" b="b"/>
            <a:pathLst>
              <a:path w="2364375" h="2356194" extrusionOk="0">
                <a:moveTo>
                  <a:pt x="0" y="0"/>
                </a:moveTo>
                <a:lnTo>
                  <a:pt x="2364375" y="0"/>
                </a:lnTo>
                <a:lnTo>
                  <a:pt x="2364375" y="2356194"/>
                </a:lnTo>
                <a:lnTo>
                  <a:pt x="0" y="2356194"/>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4" name="Google Shape;1724;p52"/>
          <p:cNvSpPr/>
          <p:nvPr/>
        </p:nvSpPr>
        <p:spPr>
          <a:xfrm rot="21131">
            <a:off x="9120714" y="5852984"/>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5" name="Google Shape;1725;p52"/>
          <p:cNvSpPr txBox="1"/>
          <p:nvPr/>
        </p:nvSpPr>
        <p:spPr>
          <a:xfrm rot="-730386">
            <a:off x="8548364" y="6406484"/>
            <a:ext cx="2204010" cy="1680525"/>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Clr>
                <a:srgbClr val="000000"/>
              </a:buClr>
              <a:buSzPts val="2599"/>
              <a:buFont typeface="Arial"/>
              <a:buNone/>
            </a:pPr>
            <a:r>
              <a:rPr lang="en-US" sz="2599" b="1" i="1" u="none" strike="noStrike" cap="none">
                <a:solidFill>
                  <a:srgbClr val="000000"/>
                </a:solidFill>
                <a:latin typeface="Atkinson Hyperlegible"/>
                <a:ea typeface="Atkinson Hyperlegible"/>
                <a:cs typeface="Atkinson Hyperlegible"/>
                <a:sym typeface="Atkinson Hyperlegible"/>
              </a:rPr>
              <a:t>Qual è la struttura politica dell'Europa?</a:t>
            </a:r>
            <a:endParaRPr sz="2599" b="1" i="1" u="none" strike="noStrike" cap="none">
              <a:solidFill>
                <a:srgbClr val="000000"/>
              </a:solidFill>
              <a:latin typeface="Atkinson Hyperlegible"/>
              <a:ea typeface="Atkinson Hyperlegible"/>
              <a:cs typeface="Atkinson Hyperlegible"/>
              <a:sym typeface="Atkinson Hyperlegible"/>
            </a:endParaRPr>
          </a:p>
        </p:txBody>
      </p:sp>
      <p:sp>
        <p:nvSpPr>
          <p:cNvPr id="1726" name="Google Shape;1726;p52"/>
          <p:cNvSpPr/>
          <p:nvPr/>
        </p:nvSpPr>
        <p:spPr>
          <a:xfrm>
            <a:off x="294869" y="764736"/>
            <a:ext cx="2778049" cy="3323838"/>
          </a:xfrm>
          <a:custGeom>
            <a:avLst/>
            <a:gdLst/>
            <a:ahLst/>
            <a:cxnLst/>
            <a:rect l="l" t="t" r="r" b="b"/>
            <a:pathLst>
              <a:path w="2778049" h="3323838" extrusionOk="0">
                <a:moveTo>
                  <a:pt x="0" y="0"/>
                </a:moveTo>
                <a:lnTo>
                  <a:pt x="2778048" y="0"/>
                </a:lnTo>
                <a:lnTo>
                  <a:pt x="2778048" y="3323838"/>
                </a:lnTo>
                <a:lnTo>
                  <a:pt x="0" y="3323838"/>
                </a:lnTo>
                <a:lnTo>
                  <a:pt x="0" y="0"/>
                </a:lnTo>
                <a:close/>
              </a:path>
            </a:pathLst>
          </a:custGeom>
          <a:blipFill rotWithShape="1">
            <a:blip r:embed="rId9">
              <a:alphaModFix/>
            </a:blip>
            <a:stretch>
              <a:fillRect b="-16015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7" name="Google Shape;1727;p52"/>
          <p:cNvSpPr txBox="1"/>
          <p:nvPr/>
        </p:nvSpPr>
        <p:spPr>
          <a:xfrm>
            <a:off x="7279310" y="141605"/>
            <a:ext cx="3738229"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8 </a:t>
            </a:r>
            <a:endParaRPr sz="1400" b="0" i="0" u="none" strike="noStrike" cap="none">
              <a:solidFill>
                <a:srgbClr val="000000"/>
              </a:solidFill>
              <a:latin typeface="Arial"/>
              <a:ea typeface="Arial"/>
              <a:cs typeface="Arial"/>
              <a:sym typeface="Arial"/>
            </a:endParaRPr>
          </a:p>
        </p:txBody>
      </p:sp>
      <p:sp>
        <p:nvSpPr>
          <p:cNvPr id="1728" name="Google Shape;1728;p52"/>
          <p:cNvSpPr/>
          <p:nvPr/>
        </p:nvSpPr>
        <p:spPr>
          <a:xfrm rot="527806">
            <a:off x="15539168" y="3690289"/>
            <a:ext cx="2375336" cy="3307189"/>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9" name="Google Shape;1729;p52"/>
          <p:cNvSpPr/>
          <p:nvPr/>
        </p:nvSpPr>
        <p:spPr>
          <a:xfrm rot="1302573">
            <a:off x="16761809" y="3527355"/>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0" name="Google Shape;1730;p52"/>
          <p:cNvSpPr txBox="1"/>
          <p:nvPr/>
        </p:nvSpPr>
        <p:spPr>
          <a:xfrm rot="551055">
            <a:off x="15818655" y="3931853"/>
            <a:ext cx="1925134" cy="1849224"/>
          </a:xfrm>
          <a:prstGeom prst="rect">
            <a:avLst/>
          </a:prstGeom>
          <a:noFill/>
          <a:ln>
            <a:noFill/>
          </a:ln>
        </p:spPr>
        <p:txBody>
          <a:bodyPr spcFirstLastPara="1" wrap="square" lIns="0" tIns="0" rIns="0" bIns="0" anchor="t" anchorCtr="0">
            <a:spAutoFit/>
          </a:bodyPr>
          <a:lstStyle/>
          <a:p>
            <a:pPr marL="0" marR="0" lvl="0" indent="0" algn="ctr" rtl="0">
              <a:lnSpc>
                <a:spcPct val="126011"/>
              </a:lnSpc>
              <a:spcBef>
                <a:spcPts val="0"/>
              </a:spcBef>
              <a:spcAft>
                <a:spcPts val="0"/>
              </a:spcAft>
              <a:buClr>
                <a:srgbClr val="000000"/>
              </a:buClr>
              <a:buSzPts val="2299"/>
              <a:buFont typeface="Arial"/>
              <a:buNone/>
            </a:pPr>
            <a:r>
              <a:rPr lang="en-US" sz="2299" b="1" i="1" u="none" strike="noStrike" cap="none">
                <a:solidFill>
                  <a:srgbClr val="000000"/>
                </a:solidFill>
                <a:latin typeface="Atkinson Hyperlegible"/>
                <a:ea typeface="Atkinson Hyperlegible"/>
                <a:cs typeface="Atkinson Hyperlegible"/>
                <a:sym typeface="Atkinson Hyperlegible"/>
              </a:rPr>
              <a:t>Doveri e diritti del cittadino. Siete in grado di scriverli?</a:t>
            </a:r>
            <a:endParaRPr sz="2299" b="1" i="1" u="none" strike="noStrike" cap="none">
              <a:solidFill>
                <a:srgbClr val="000000"/>
              </a:solidFill>
              <a:latin typeface="Atkinson Hyperlegible"/>
              <a:ea typeface="Atkinson Hyperlegible"/>
              <a:cs typeface="Atkinson Hyperlegible"/>
              <a:sym typeface="Atkinson Hyperlegible"/>
            </a:endParaRPr>
          </a:p>
        </p:txBody>
      </p:sp>
      <p:sp>
        <p:nvSpPr>
          <p:cNvPr id="1731" name="Google Shape;1731;p52"/>
          <p:cNvSpPr/>
          <p:nvPr/>
        </p:nvSpPr>
        <p:spPr>
          <a:xfrm rot="-1090472">
            <a:off x="5540260" y="7218238"/>
            <a:ext cx="2364375" cy="2356194"/>
          </a:xfrm>
          <a:custGeom>
            <a:avLst/>
            <a:gdLst/>
            <a:ahLst/>
            <a:cxnLst/>
            <a:rect l="l" t="t" r="r" b="b"/>
            <a:pathLst>
              <a:path w="2364375" h="2356194" extrusionOk="0">
                <a:moveTo>
                  <a:pt x="0" y="0"/>
                </a:moveTo>
                <a:lnTo>
                  <a:pt x="2364376" y="0"/>
                </a:lnTo>
                <a:lnTo>
                  <a:pt x="2364376" y="2356194"/>
                </a:lnTo>
                <a:lnTo>
                  <a:pt x="0" y="2356194"/>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2" name="Google Shape;1732;p52"/>
          <p:cNvSpPr/>
          <p:nvPr/>
        </p:nvSpPr>
        <p:spPr>
          <a:xfrm rot="-315705">
            <a:off x="6152565" y="7100923"/>
            <a:ext cx="392153" cy="399646"/>
          </a:xfrm>
          <a:custGeom>
            <a:avLst/>
            <a:gdLst/>
            <a:ahLst/>
            <a:cxnLst/>
            <a:rect l="l" t="t" r="r" b="b"/>
            <a:pathLst>
              <a:path w="392153" h="399646" extrusionOk="0">
                <a:moveTo>
                  <a:pt x="0" y="0"/>
                </a:moveTo>
                <a:lnTo>
                  <a:pt x="392153" y="0"/>
                </a:lnTo>
                <a:lnTo>
                  <a:pt x="392153" y="399646"/>
                </a:lnTo>
                <a:lnTo>
                  <a:pt x="0" y="3996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3" name="Google Shape;1733;p52"/>
          <p:cNvSpPr txBox="1"/>
          <p:nvPr/>
        </p:nvSpPr>
        <p:spPr>
          <a:xfrm rot="-1067223">
            <a:off x="5761345" y="7758599"/>
            <a:ext cx="1928486" cy="1257332"/>
          </a:xfrm>
          <a:prstGeom prst="rect">
            <a:avLst/>
          </a:prstGeom>
          <a:noFill/>
          <a:ln>
            <a:noFill/>
          </a:ln>
        </p:spPr>
        <p:txBody>
          <a:bodyPr spcFirstLastPara="1" wrap="square" lIns="0" tIns="0" rIns="0" bIns="0" anchor="t" anchorCtr="0">
            <a:spAutoFit/>
          </a:bodyPr>
          <a:lstStyle/>
          <a:p>
            <a:pPr marL="0" marR="0" lvl="0" indent="0" algn="ctr" rtl="0">
              <a:lnSpc>
                <a:spcPct val="126010"/>
              </a:lnSpc>
              <a:spcBef>
                <a:spcPts val="0"/>
              </a:spcBef>
              <a:spcAft>
                <a:spcPts val="0"/>
              </a:spcAft>
              <a:buClr>
                <a:srgbClr val="000000"/>
              </a:buClr>
              <a:buSzPts val="2599"/>
              <a:buFont typeface="Arial"/>
              <a:buNone/>
            </a:pPr>
            <a:r>
              <a:rPr lang="en-US" sz="2599" b="1" i="1" u="none" strike="noStrike" cap="none">
                <a:solidFill>
                  <a:srgbClr val="000000"/>
                </a:solidFill>
                <a:latin typeface="Atkinson Hyperlegible"/>
                <a:ea typeface="Atkinson Hyperlegible"/>
                <a:cs typeface="Atkinson Hyperlegible"/>
                <a:sym typeface="Atkinson Hyperlegible"/>
              </a:rPr>
              <a:t>Riconosce gli altri paesi?</a:t>
            </a:r>
            <a:endParaRPr sz="1400" b="0" i="0" u="none" strike="noStrike" cap="none">
              <a:solidFill>
                <a:srgbClr val="000000"/>
              </a:solidFill>
              <a:latin typeface="Arial"/>
              <a:ea typeface="Arial"/>
              <a:cs typeface="Arial"/>
              <a:sym typeface="Arial"/>
            </a:endParaRPr>
          </a:p>
        </p:txBody>
      </p:sp>
      <p:sp>
        <p:nvSpPr>
          <p:cNvPr id="1734" name="Google Shape;1734;p52"/>
          <p:cNvSpPr/>
          <p:nvPr/>
        </p:nvSpPr>
        <p:spPr>
          <a:xfrm rot="-93165">
            <a:off x="9118317" y="1918859"/>
            <a:ext cx="2263990" cy="2719914"/>
          </a:xfrm>
          <a:custGeom>
            <a:avLst/>
            <a:gdLst/>
            <a:ahLst/>
            <a:cxnLst/>
            <a:rect l="l" t="t" r="r" b="b"/>
            <a:pathLst>
              <a:path w="2364375" h="2356194" extrusionOk="0">
                <a:moveTo>
                  <a:pt x="0" y="0"/>
                </a:moveTo>
                <a:lnTo>
                  <a:pt x="2364375" y="0"/>
                </a:lnTo>
                <a:lnTo>
                  <a:pt x="2364375" y="2356193"/>
                </a:lnTo>
                <a:lnTo>
                  <a:pt x="0" y="2356193"/>
                </a:lnTo>
                <a:lnTo>
                  <a:pt x="0" y="0"/>
                </a:lnTo>
                <a:close/>
              </a:path>
            </a:pathLst>
          </a:custGeom>
          <a:blipFill rotWithShape="1">
            <a:blip r:embed="rId6">
              <a:alphaModFix/>
            </a:blip>
            <a:stretch>
              <a:fillRect t="-124982" r="-6573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5" name="Google Shape;1735;p52"/>
          <p:cNvSpPr/>
          <p:nvPr/>
        </p:nvSpPr>
        <p:spPr>
          <a:xfrm rot="681601">
            <a:off x="10054690" y="1739102"/>
            <a:ext cx="392153" cy="399646"/>
          </a:xfrm>
          <a:custGeom>
            <a:avLst/>
            <a:gdLst/>
            <a:ahLst/>
            <a:cxnLst/>
            <a:rect l="l" t="t" r="r" b="b"/>
            <a:pathLst>
              <a:path w="392153" h="399646" extrusionOk="0">
                <a:moveTo>
                  <a:pt x="0" y="0"/>
                </a:moveTo>
                <a:lnTo>
                  <a:pt x="392153" y="0"/>
                </a:lnTo>
                <a:lnTo>
                  <a:pt x="392153" y="399647"/>
                </a:lnTo>
                <a:lnTo>
                  <a:pt x="0" y="39964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6" name="Google Shape;1736;p52"/>
          <p:cNvSpPr txBox="1"/>
          <p:nvPr/>
        </p:nvSpPr>
        <p:spPr>
          <a:xfrm rot="-69916">
            <a:off x="9331025" y="2352238"/>
            <a:ext cx="2051420" cy="1477328"/>
          </a:xfrm>
          <a:prstGeom prst="rect">
            <a:avLst/>
          </a:prstGeom>
          <a:noFill/>
          <a:ln>
            <a:noFill/>
          </a:ln>
        </p:spPr>
        <p:txBody>
          <a:bodyPr spcFirstLastPara="1" wrap="square" lIns="0" tIns="0" rIns="0" bIns="0" anchor="t" anchorCtr="0">
            <a:spAutoFit/>
          </a:bodyPr>
          <a:lstStyle/>
          <a:p>
            <a:pPr marL="0" marR="0" lvl="0" indent="0" algn="ctr" rtl="0">
              <a:lnSpc>
                <a:spcPct val="126011"/>
              </a:lnSpc>
              <a:spcBef>
                <a:spcPts val="0"/>
              </a:spcBef>
              <a:spcAft>
                <a:spcPts val="0"/>
              </a:spcAft>
              <a:buClr>
                <a:srgbClr val="000000"/>
              </a:buClr>
              <a:buSzPts val="2299"/>
              <a:buFont typeface="Arial"/>
              <a:buNone/>
            </a:pPr>
            <a:r>
              <a:rPr lang="en-US" sz="2299" b="1" i="1" u="none" strike="noStrike" cap="none">
                <a:solidFill>
                  <a:srgbClr val="000000"/>
                </a:solidFill>
                <a:latin typeface="Atkinson Hyperlegible"/>
                <a:ea typeface="Atkinson Hyperlegible"/>
                <a:cs typeface="Atkinson Hyperlegible"/>
                <a:sym typeface="Atkinson Hyperlegible"/>
              </a:rPr>
              <a:t>Ricordi i principali progetti europei?</a:t>
            </a:r>
            <a:endParaRPr sz="2299" b="1" i="1" u="none" strike="noStrike" cap="none">
              <a:solidFill>
                <a:srgbClr val="000000"/>
              </a:solidFill>
              <a:latin typeface="Atkinson Hyperlegible"/>
              <a:ea typeface="Atkinson Hyperlegible"/>
              <a:cs typeface="Atkinson Hyperlegible"/>
              <a:sym typeface="Atkinson Hyperlegible"/>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40"/>
        <p:cNvGrpSpPr/>
        <p:nvPr/>
      </p:nvGrpSpPr>
      <p:grpSpPr>
        <a:xfrm>
          <a:off x="0" y="0"/>
          <a:ext cx="0" cy="0"/>
          <a:chOff x="0" y="0"/>
          <a:chExt cx="0" cy="0"/>
        </a:xfrm>
      </p:grpSpPr>
      <p:sp>
        <p:nvSpPr>
          <p:cNvPr id="1741" name="Google Shape;1741;p5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6027" t="-19166" r="-6150" b="-1387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2" name="Google Shape;1742;p53"/>
          <p:cNvSpPr/>
          <p:nvPr/>
        </p:nvSpPr>
        <p:spPr>
          <a:xfrm>
            <a:off x="54702" y="6366539"/>
            <a:ext cx="3745990" cy="2925591"/>
          </a:xfrm>
          <a:custGeom>
            <a:avLst/>
            <a:gdLst/>
            <a:ahLst/>
            <a:cxnLst/>
            <a:rect l="l" t="t" r="r" b="b"/>
            <a:pathLst>
              <a:path w="7579741" h="5919724" extrusionOk="0">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rotWithShape="1">
            <a:blip r:embed="rId4">
              <a:alphaModFix/>
            </a:blip>
            <a:stretch>
              <a:fillRect t="-33216" b="-3321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3" name="Google Shape;1743;p53"/>
          <p:cNvSpPr/>
          <p:nvPr/>
        </p:nvSpPr>
        <p:spPr>
          <a:xfrm>
            <a:off x="866775" y="1028700"/>
            <a:ext cx="15927361" cy="8555892"/>
          </a:xfrm>
          <a:custGeom>
            <a:avLst/>
            <a:gdLst/>
            <a:ahLst/>
            <a:cxnLst/>
            <a:rect l="l" t="t" r="r" b="b"/>
            <a:pathLst>
              <a:path w="15927361" h="8555892" extrusionOk="0">
                <a:moveTo>
                  <a:pt x="0" y="0"/>
                </a:moveTo>
                <a:lnTo>
                  <a:pt x="15927361" y="0"/>
                </a:lnTo>
                <a:lnTo>
                  <a:pt x="15927361" y="8555892"/>
                </a:lnTo>
                <a:lnTo>
                  <a:pt x="0" y="8555892"/>
                </a:lnTo>
                <a:lnTo>
                  <a:pt x="0" y="0"/>
                </a:lnTo>
                <a:close/>
              </a:path>
            </a:pathLst>
          </a:custGeom>
          <a:blipFill rotWithShape="1">
            <a:blip r:embed="rId5">
              <a:alphaModFix amt="44999"/>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4" name="Google Shape;1744;p53"/>
          <p:cNvSpPr/>
          <p:nvPr/>
        </p:nvSpPr>
        <p:spPr>
          <a:xfrm rot="-68087">
            <a:off x="1945224" y="6180452"/>
            <a:ext cx="483466" cy="492704"/>
          </a:xfrm>
          <a:custGeom>
            <a:avLst/>
            <a:gdLst/>
            <a:ahLst/>
            <a:cxnLst/>
            <a:rect l="l" t="t" r="r" b="b"/>
            <a:pathLst>
              <a:path w="483466" h="492704" extrusionOk="0">
                <a:moveTo>
                  <a:pt x="0" y="0"/>
                </a:moveTo>
                <a:lnTo>
                  <a:pt x="483466" y="0"/>
                </a:lnTo>
                <a:lnTo>
                  <a:pt x="483466" y="492703"/>
                </a:lnTo>
                <a:lnTo>
                  <a:pt x="0" y="49270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5" name="Google Shape;1745;p53"/>
          <p:cNvSpPr/>
          <p:nvPr/>
        </p:nvSpPr>
        <p:spPr>
          <a:xfrm>
            <a:off x="16211425" y="7862066"/>
            <a:ext cx="1892023" cy="1918401"/>
          </a:xfrm>
          <a:custGeom>
            <a:avLst/>
            <a:gdLst/>
            <a:ahLst/>
            <a:cxnLst/>
            <a:rect l="l" t="t" r="r" b="b"/>
            <a:pathLst>
              <a:path w="1892023" h="1918401" extrusionOk="0">
                <a:moveTo>
                  <a:pt x="0" y="0"/>
                </a:moveTo>
                <a:lnTo>
                  <a:pt x="1892023" y="0"/>
                </a:lnTo>
                <a:lnTo>
                  <a:pt x="1892023" y="1918401"/>
                </a:lnTo>
                <a:lnTo>
                  <a:pt x="0" y="191840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46" name="Google Shape;1746;p53"/>
          <p:cNvSpPr txBox="1"/>
          <p:nvPr/>
        </p:nvSpPr>
        <p:spPr>
          <a:xfrm>
            <a:off x="973733" y="6965250"/>
            <a:ext cx="2426448" cy="1882877"/>
          </a:xfrm>
          <a:prstGeom prst="rect">
            <a:avLst/>
          </a:prstGeom>
          <a:noFill/>
          <a:ln>
            <a:noFill/>
          </a:ln>
        </p:spPr>
        <p:txBody>
          <a:bodyPr spcFirstLastPara="1" wrap="square" lIns="0" tIns="0" rIns="0" bIns="0" anchor="t" anchorCtr="0">
            <a:spAutoFit/>
          </a:bodyPr>
          <a:lstStyle/>
          <a:p>
            <a:pPr marL="0" marR="0" lvl="0" indent="0" algn="ctr" rtl="0">
              <a:lnSpc>
                <a:spcPct val="107013"/>
              </a:lnSpc>
              <a:spcBef>
                <a:spcPts val="0"/>
              </a:spcBef>
              <a:spcAft>
                <a:spcPts val="0"/>
              </a:spcAft>
              <a:buClr>
                <a:srgbClr val="000000"/>
              </a:buClr>
              <a:buSzPts val="6801"/>
              <a:buFont typeface="Arial"/>
              <a:buNone/>
            </a:pPr>
            <a:r>
              <a:rPr lang="en-US" sz="6801" b="0" i="0" u="none" strike="noStrike" cap="none">
                <a:solidFill>
                  <a:srgbClr val="EDE4D2"/>
                </a:solidFill>
                <a:latin typeface="Play"/>
                <a:ea typeface="Play"/>
                <a:cs typeface="Play"/>
                <a:sym typeface="Play"/>
              </a:rPr>
              <a:t>World</a:t>
            </a:r>
            <a:endParaRPr sz="1400" b="0" i="0" u="none" strike="noStrike" cap="none">
              <a:solidFill>
                <a:srgbClr val="000000"/>
              </a:solidFill>
              <a:latin typeface="Arial"/>
              <a:ea typeface="Arial"/>
              <a:cs typeface="Arial"/>
              <a:sym typeface="Arial"/>
            </a:endParaRPr>
          </a:p>
          <a:p>
            <a:pPr marL="0" marR="0" lvl="0" indent="0" algn="ctr" rtl="0">
              <a:lnSpc>
                <a:spcPct val="107013"/>
              </a:lnSpc>
              <a:spcBef>
                <a:spcPts val="0"/>
              </a:spcBef>
              <a:spcAft>
                <a:spcPts val="0"/>
              </a:spcAft>
              <a:buClr>
                <a:srgbClr val="000000"/>
              </a:buClr>
              <a:buSzPts val="6801"/>
              <a:buFont typeface="Arial"/>
              <a:buNone/>
            </a:pPr>
            <a:r>
              <a:rPr lang="en-US" sz="6801" b="0" i="0" u="none" strike="noStrike" cap="none">
                <a:solidFill>
                  <a:srgbClr val="EDE4D2"/>
                </a:solidFill>
                <a:latin typeface="Play"/>
                <a:ea typeface="Play"/>
                <a:cs typeface="Play"/>
                <a:sym typeface="Play"/>
              </a:rPr>
              <a:t>Map</a:t>
            </a:r>
            <a:endParaRPr sz="1400" b="0" i="0" u="none" strike="noStrike" cap="none">
              <a:solidFill>
                <a:srgbClr val="000000"/>
              </a:solidFill>
              <a:latin typeface="Arial"/>
              <a:ea typeface="Arial"/>
              <a:cs typeface="Arial"/>
              <a:sym typeface="Arial"/>
            </a:endParaRPr>
          </a:p>
        </p:txBody>
      </p:sp>
      <p:sp>
        <p:nvSpPr>
          <p:cNvPr id="1747" name="Google Shape;1747;p53"/>
          <p:cNvSpPr txBox="1"/>
          <p:nvPr/>
        </p:nvSpPr>
        <p:spPr>
          <a:xfrm>
            <a:off x="7616042" y="141605"/>
            <a:ext cx="3737758" cy="87421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199"/>
              <a:buFont typeface="Arial"/>
              <a:buNone/>
            </a:pPr>
            <a:r>
              <a:rPr lang="en-US" sz="5199" b="1" i="0" u="none" strike="noStrike" cap="none">
                <a:solidFill>
                  <a:srgbClr val="AB6000"/>
                </a:solidFill>
                <a:latin typeface="Arial"/>
                <a:ea typeface="Arial"/>
                <a:cs typeface="Arial"/>
                <a:sym typeface="Arial"/>
              </a:rPr>
              <a:t>Esercizio 8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51"/>
        <p:cNvGrpSpPr/>
        <p:nvPr/>
      </p:nvGrpSpPr>
      <p:grpSpPr>
        <a:xfrm>
          <a:off x="0" y="0"/>
          <a:ext cx="0" cy="0"/>
          <a:chOff x="0" y="0"/>
          <a:chExt cx="0" cy="0"/>
        </a:xfrm>
      </p:grpSpPr>
      <p:sp>
        <p:nvSpPr>
          <p:cNvPr id="1752" name="Google Shape;1752;p5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625" t="-13107" r="-1427" b="-182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753" name="Google Shape;1753;p54"/>
          <p:cNvGrpSpPr/>
          <p:nvPr/>
        </p:nvGrpSpPr>
        <p:grpSpPr>
          <a:xfrm>
            <a:off x="734279" y="386155"/>
            <a:ext cx="16819442" cy="9514689"/>
            <a:chOff x="0" y="0"/>
            <a:chExt cx="22425922" cy="12686252"/>
          </a:xfrm>
        </p:grpSpPr>
        <p:sp>
          <p:nvSpPr>
            <p:cNvPr id="1754" name="Google Shape;1754;p54"/>
            <p:cNvSpPr/>
            <p:nvPr/>
          </p:nvSpPr>
          <p:spPr>
            <a:xfrm flipH="1">
              <a:off x="18129687" y="63500"/>
              <a:ext cx="4296235" cy="12622752"/>
            </a:xfrm>
            <a:custGeom>
              <a:avLst/>
              <a:gdLst/>
              <a:ahLst/>
              <a:cxnLst/>
              <a:rect l="l" t="t" r="r" b="b"/>
              <a:pathLst>
                <a:path w="4296235" h="12622752" extrusionOk="0">
                  <a:moveTo>
                    <a:pt x="4296234" y="0"/>
                  </a:moveTo>
                  <a:lnTo>
                    <a:pt x="0" y="0"/>
                  </a:lnTo>
                  <a:lnTo>
                    <a:pt x="0" y="12622752"/>
                  </a:lnTo>
                  <a:lnTo>
                    <a:pt x="4296234" y="12622752"/>
                  </a:lnTo>
                  <a:lnTo>
                    <a:pt x="4296234" y="0"/>
                  </a:lnTo>
                  <a:close/>
                </a:path>
              </a:pathLst>
            </a:custGeom>
            <a:blipFill rotWithShape="1">
              <a:blip r:embed="rId4">
                <a:alphaModFix/>
              </a:blip>
              <a:stretch>
                <a:fillRect r="-34039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5" name="Google Shape;1755;p54"/>
            <p:cNvSpPr/>
            <p:nvPr/>
          </p:nvSpPr>
          <p:spPr>
            <a:xfrm flipH="1">
              <a:off x="0" y="0"/>
              <a:ext cx="18921873" cy="12622752"/>
            </a:xfrm>
            <a:custGeom>
              <a:avLst/>
              <a:gdLst/>
              <a:ahLst/>
              <a:cxnLst/>
              <a:rect l="l" t="t" r="r" b="b"/>
              <a:pathLst>
                <a:path w="18921873" h="12622752" extrusionOk="0">
                  <a:moveTo>
                    <a:pt x="18921873" y="0"/>
                  </a:moveTo>
                  <a:lnTo>
                    <a:pt x="0" y="0"/>
                  </a:lnTo>
                  <a:lnTo>
                    <a:pt x="0" y="12622752"/>
                  </a:lnTo>
                  <a:lnTo>
                    <a:pt x="18921873" y="12622752"/>
                  </a:lnTo>
                  <a:lnTo>
                    <a:pt x="18921873"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56" name="Google Shape;1756;p54"/>
          <p:cNvSpPr/>
          <p:nvPr/>
        </p:nvSpPr>
        <p:spPr>
          <a:xfrm rot="-68087">
            <a:off x="8719760" y="596354"/>
            <a:ext cx="848479" cy="864692"/>
          </a:xfrm>
          <a:custGeom>
            <a:avLst/>
            <a:gdLst/>
            <a:ahLst/>
            <a:cxnLst/>
            <a:rect l="l" t="t" r="r" b="b"/>
            <a:pathLst>
              <a:path w="848479" h="864692" extrusionOk="0">
                <a:moveTo>
                  <a:pt x="0" y="0"/>
                </a:moveTo>
                <a:lnTo>
                  <a:pt x="848480" y="0"/>
                </a:lnTo>
                <a:lnTo>
                  <a:pt x="848480" y="864692"/>
                </a:lnTo>
                <a:lnTo>
                  <a:pt x="0" y="86469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7" name="Google Shape;1757;p54"/>
          <p:cNvSpPr/>
          <p:nvPr/>
        </p:nvSpPr>
        <p:spPr>
          <a:xfrm>
            <a:off x="11458881" y="1495924"/>
            <a:ext cx="5321916" cy="7295151"/>
          </a:xfrm>
          <a:custGeom>
            <a:avLst/>
            <a:gdLst/>
            <a:ahLst/>
            <a:cxnLst/>
            <a:rect l="l" t="t" r="r" b="b"/>
            <a:pathLst>
              <a:path w="5321916" h="7295151" extrusionOk="0">
                <a:moveTo>
                  <a:pt x="0" y="0"/>
                </a:moveTo>
                <a:lnTo>
                  <a:pt x="5321916" y="0"/>
                </a:lnTo>
                <a:lnTo>
                  <a:pt x="5321916" y="7295152"/>
                </a:lnTo>
                <a:lnTo>
                  <a:pt x="0" y="729515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8" name="Google Shape;1758;p54"/>
          <p:cNvSpPr txBox="1"/>
          <p:nvPr/>
        </p:nvSpPr>
        <p:spPr>
          <a:xfrm>
            <a:off x="2695270" y="2653789"/>
            <a:ext cx="8763611" cy="2563651"/>
          </a:xfrm>
          <a:prstGeom prst="rect">
            <a:avLst/>
          </a:prstGeom>
          <a:noFill/>
          <a:ln>
            <a:noFill/>
          </a:ln>
        </p:spPr>
        <p:txBody>
          <a:bodyPr spcFirstLastPara="1" wrap="square" lIns="0" tIns="0" rIns="0" bIns="0" anchor="t" anchorCtr="0">
            <a:spAutoFit/>
          </a:bodyPr>
          <a:lstStyle/>
          <a:p>
            <a:pPr marL="0" marR="0" lvl="0" indent="0" algn="ctr" rtl="0">
              <a:lnSpc>
                <a:spcPct val="85998"/>
              </a:lnSpc>
              <a:spcBef>
                <a:spcPts val="0"/>
              </a:spcBef>
              <a:spcAft>
                <a:spcPts val="0"/>
              </a:spcAft>
              <a:buClr>
                <a:srgbClr val="000000"/>
              </a:buClr>
              <a:buSzPts val="22262"/>
              <a:buFont typeface="Arial"/>
              <a:buNone/>
            </a:pPr>
            <a:r>
              <a:rPr lang="en-US" sz="22262" b="0" i="0" u="none" strike="noStrike" cap="none">
                <a:solidFill>
                  <a:srgbClr val="402B2B"/>
                </a:solidFill>
                <a:latin typeface="Play"/>
                <a:ea typeface="Play"/>
                <a:cs typeface="Play"/>
                <a:sym typeface="Play"/>
              </a:rPr>
              <a:t>Grazie!</a:t>
            </a:r>
            <a:endParaRPr sz="1400" b="0" i="0" u="none" strike="noStrike" cap="none">
              <a:solidFill>
                <a:srgbClr val="000000"/>
              </a:solidFill>
              <a:latin typeface="Arial"/>
              <a:ea typeface="Arial"/>
              <a:cs typeface="Arial"/>
              <a:sym typeface="Arial"/>
            </a:endParaRPr>
          </a:p>
        </p:txBody>
      </p:sp>
      <p:grpSp>
        <p:nvGrpSpPr>
          <p:cNvPr id="1759" name="Google Shape;1759;p54"/>
          <p:cNvGrpSpPr/>
          <p:nvPr/>
        </p:nvGrpSpPr>
        <p:grpSpPr>
          <a:xfrm>
            <a:off x="4329016" y="8380473"/>
            <a:ext cx="5496119" cy="86142"/>
            <a:chOff x="0" y="0"/>
            <a:chExt cx="7328159" cy="114856"/>
          </a:xfrm>
        </p:grpSpPr>
        <p:sp>
          <p:nvSpPr>
            <p:cNvPr id="1760" name="Google Shape;1760;p54"/>
            <p:cNvSpPr/>
            <p:nvPr/>
          </p:nvSpPr>
          <p:spPr>
            <a:xfrm>
              <a:off x="0" y="0"/>
              <a:ext cx="3715927" cy="114856"/>
            </a:xfrm>
            <a:custGeom>
              <a:avLst/>
              <a:gdLst/>
              <a:ahLst/>
              <a:cxnLst/>
              <a:rect l="l" t="t" r="r" b="b"/>
              <a:pathLst>
                <a:path w="3715927" h="114856" extrusionOk="0">
                  <a:moveTo>
                    <a:pt x="0" y="0"/>
                  </a:moveTo>
                  <a:lnTo>
                    <a:pt x="3715927" y="0"/>
                  </a:lnTo>
                  <a:lnTo>
                    <a:pt x="3715927" y="114856"/>
                  </a:lnTo>
                  <a:lnTo>
                    <a:pt x="0" y="11485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61" name="Google Shape;1761;p54"/>
            <p:cNvSpPr/>
            <p:nvPr/>
          </p:nvSpPr>
          <p:spPr>
            <a:xfrm>
              <a:off x="3612232" y="0"/>
              <a:ext cx="3715927" cy="114856"/>
            </a:xfrm>
            <a:custGeom>
              <a:avLst/>
              <a:gdLst/>
              <a:ahLst/>
              <a:cxnLst/>
              <a:rect l="l" t="t" r="r" b="b"/>
              <a:pathLst>
                <a:path w="3715927" h="114856" extrusionOk="0">
                  <a:moveTo>
                    <a:pt x="0" y="0"/>
                  </a:moveTo>
                  <a:lnTo>
                    <a:pt x="3715927" y="0"/>
                  </a:lnTo>
                  <a:lnTo>
                    <a:pt x="3715927" y="114856"/>
                  </a:lnTo>
                  <a:lnTo>
                    <a:pt x="0" y="11485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9943</Words>
  <Application>Microsoft Office PowerPoint</Application>
  <PresentationFormat>Personalizzato</PresentationFormat>
  <Paragraphs>764</Paragraphs>
  <Slides>53</Slides>
  <Notes>53</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53</vt:i4>
      </vt:variant>
    </vt:vector>
  </HeadingPairs>
  <TitlesOfParts>
    <vt:vector size="66" baseType="lpstr">
      <vt:lpstr>Play</vt:lpstr>
      <vt:lpstr>Arial</vt:lpstr>
      <vt:lpstr>Pirata One</vt:lpstr>
      <vt:lpstr>Quattrocento Sans</vt:lpstr>
      <vt:lpstr>Arimo</vt:lpstr>
      <vt:lpstr>Sansita</vt:lpstr>
      <vt:lpstr>Noto Sans Symbols</vt:lpstr>
      <vt:lpstr>Calibri</vt:lpstr>
      <vt:lpstr>Ultra</vt:lpstr>
      <vt:lpstr>Atkinson Hyperlegible</vt:lpstr>
      <vt:lpstr>Times</vt:lpstr>
      <vt:lpstr>Times New Roman</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bee</dc:creator>
  <cp:lastModifiedBy>Lorenzo Foffi</cp:lastModifiedBy>
  <cp:revision>1</cp:revision>
  <dcterms:created xsi:type="dcterms:W3CDTF">2006-08-16T00:00:00Z</dcterms:created>
  <dcterms:modified xsi:type="dcterms:W3CDTF">2025-03-11T13:38:03Z</dcterms:modified>
</cp:coreProperties>
</file>