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0" r:id="rId2"/>
  </p:sldMasterIdLst>
  <p:notesMasterIdLst>
    <p:notesMasterId r:id="rId3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12192000" cy="6858000"/>
  <p:notesSz cx="6858000" cy="9144000"/>
  <p:embeddedFontLst>
    <p:embeddedFont>
      <p:font typeface="Cambria" panose="02040503050406030204" pitchFamily="18" charset="0"/>
      <p:regular r:id="rId31"/>
      <p:bold r:id="rId32"/>
      <p:italic r:id="rId33"/>
      <p:boldItalic r:id="rId34"/>
    </p:embeddedFont>
    <p:embeddedFont>
      <p:font typeface="Georgia" panose="02040502050405020303" pitchFamily="18" charset="0"/>
      <p:regular r:id="rId35"/>
      <p:bold r:id="rId36"/>
      <p:italic r:id="rId37"/>
      <p:boldItalic r:id="rId38"/>
    </p:embeddedFont>
    <p:embeddedFont>
      <p:font typeface="Helvetica Neue" panose="020B0604020202020204" charset="0"/>
      <p:regular r:id="rId39"/>
      <p:bold r:id="rId40"/>
      <p:italic r:id="rId41"/>
      <p:boldItalic r:id="rId42"/>
    </p:embeddedFont>
    <p:embeddedFont>
      <p:font typeface="Lato" panose="020F0502020204030203" pitchFamily="34" charset="0"/>
      <p:regular r:id="rId43"/>
      <p:bold r:id="rId44"/>
      <p:italic r:id="rId45"/>
      <p:boldItalic r:id="rId46"/>
    </p:embeddedFont>
    <p:embeddedFont>
      <p:font typeface="Open Sans" panose="020B0606030504020204" pitchFamily="34" charset="0"/>
      <p:regular r:id="rId47"/>
      <p:bold r:id="rId48"/>
      <p:italic r:id="rId49"/>
      <p:boldItalic r:id="rId50"/>
    </p:embeddedFont>
    <p:embeddedFont>
      <p:font typeface="Palatino Linotype" panose="02040502050505030304" pitchFamily="18" charset="0"/>
      <p:regular r:id="rId51"/>
      <p:bold r:id="rId52"/>
      <p:italic r:id="rId53"/>
      <p:boldItalic r:id="rId54"/>
    </p:embeddedFont>
    <p:embeddedFont>
      <p:font typeface="Play" panose="020B0604020202020204" charset="0"/>
      <p:regular r:id="rId55"/>
      <p:bold r:id="rId56"/>
    </p:embeddedFont>
    <p:embeddedFont>
      <p:font typeface="Poppins" panose="00000500000000000000" pitchFamily="2" charset="0"/>
      <p:regular r:id="rId57"/>
      <p:bold r:id="rId58"/>
      <p:italic r:id="rId59"/>
      <p:boldItalic r:id="rId60"/>
    </p:embeddedFont>
    <p:embeddedFont>
      <p:font typeface="Quattrocento Sans" panose="020B0502050000020003" pitchFamily="34" charset="0"/>
      <p:regular r:id="rId61"/>
      <p:bold r:id="rId62"/>
      <p:italic r:id="rId63"/>
      <p:boldItalic r:id="rId64"/>
    </p:embeddedFont>
    <p:embeddedFont>
      <p:font typeface="Trebuchet MS" panose="020B0603020202020204" pitchFamily="34" charset="0"/>
      <p:regular r:id="rId65"/>
      <p:bold r:id="rId66"/>
      <p:italic r:id="rId67"/>
      <p:boldItalic r:id="rId6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9" roundtripDataSignature="AMtx7miktx1+kFx3mbGwbR2hvS/UeCPpF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font" Target="fonts/font12.fntdata"/><Relationship Id="rId47" Type="http://schemas.openxmlformats.org/officeDocument/2006/relationships/font" Target="fonts/font17.fntdata"/><Relationship Id="rId63" Type="http://schemas.openxmlformats.org/officeDocument/2006/relationships/font" Target="fonts/font33.fntdata"/><Relationship Id="rId68" Type="http://schemas.openxmlformats.org/officeDocument/2006/relationships/font" Target="fonts/font38.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53" Type="http://schemas.openxmlformats.org/officeDocument/2006/relationships/font" Target="fonts/font23.fntdata"/><Relationship Id="rId58" Type="http://schemas.openxmlformats.org/officeDocument/2006/relationships/font" Target="fonts/font28.fntdata"/><Relationship Id="rId66" Type="http://schemas.openxmlformats.org/officeDocument/2006/relationships/font" Target="fonts/font36.fntdata"/><Relationship Id="rId5" Type="http://schemas.openxmlformats.org/officeDocument/2006/relationships/slide" Target="slides/slide3.xml"/><Relationship Id="rId61" Type="http://schemas.openxmlformats.org/officeDocument/2006/relationships/font" Target="fonts/font31.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font" Target="fonts/font18.fntdata"/><Relationship Id="rId56" Type="http://schemas.openxmlformats.org/officeDocument/2006/relationships/font" Target="fonts/font26.fntdata"/><Relationship Id="rId64" Type="http://schemas.openxmlformats.org/officeDocument/2006/relationships/font" Target="fonts/font34.fntdata"/><Relationship Id="rId69" Type="http://customschemas.google.com/relationships/presentationmetadata" Target="metadata"/><Relationship Id="rId8" Type="http://schemas.openxmlformats.org/officeDocument/2006/relationships/slide" Target="slides/slide6.xml"/><Relationship Id="rId51" Type="http://schemas.openxmlformats.org/officeDocument/2006/relationships/font" Target="fonts/font21.fntdata"/><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font" Target="fonts/font16.fntdata"/><Relationship Id="rId59" Type="http://schemas.openxmlformats.org/officeDocument/2006/relationships/font" Target="fonts/font29.fntdata"/><Relationship Id="rId67" Type="http://schemas.openxmlformats.org/officeDocument/2006/relationships/font" Target="fonts/font37.fntdata"/><Relationship Id="rId20" Type="http://schemas.openxmlformats.org/officeDocument/2006/relationships/slide" Target="slides/slide18.xml"/><Relationship Id="rId41" Type="http://schemas.openxmlformats.org/officeDocument/2006/relationships/font" Target="fonts/font11.fntdata"/><Relationship Id="rId54" Type="http://schemas.openxmlformats.org/officeDocument/2006/relationships/font" Target="fonts/font24.fntdata"/><Relationship Id="rId62" Type="http://schemas.openxmlformats.org/officeDocument/2006/relationships/font" Target="fonts/font32.fntdata"/><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6.fntdata"/><Relationship Id="rId49" Type="http://schemas.openxmlformats.org/officeDocument/2006/relationships/font" Target="fonts/font19.fntdata"/><Relationship Id="rId57" Type="http://schemas.openxmlformats.org/officeDocument/2006/relationships/font" Target="fonts/font27.fntdata"/><Relationship Id="rId10" Type="http://schemas.openxmlformats.org/officeDocument/2006/relationships/slide" Target="slides/slide8.xml"/><Relationship Id="rId31" Type="http://schemas.openxmlformats.org/officeDocument/2006/relationships/font" Target="fonts/font1.fntdata"/><Relationship Id="rId44" Type="http://schemas.openxmlformats.org/officeDocument/2006/relationships/font" Target="fonts/font14.fntdata"/><Relationship Id="rId52" Type="http://schemas.openxmlformats.org/officeDocument/2006/relationships/font" Target="fonts/font22.fntdata"/><Relationship Id="rId60" Type="http://schemas.openxmlformats.org/officeDocument/2006/relationships/font" Target="fonts/font30.fntdata"/><Relationship Id="rId65" Type="http://schemas.openxmlformats.org/officeDocument/2006/relationships/font" Target="fonts/font35.fntdata"/><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font" Target="fonts/font9.fntdata"/><Relationship Id="rId34" Type="http://schemas.openxmlformats.org/officeDocument/2006/relationships/font" Target="fonts/font4.fntdata"/><Relationship Id="rId50" Type="http://schemas.openxmlformats.org/officeDocument/2006/relationships/font" Target="fonts/font20.fntdata"/><Relationship Id="rId55" Type="http://schemas.openxmlformats.org/officeDocument/2006/relationships/font" Target="fonts/font25.fntdata"/><Relationship Id="rId7" Type="http://schemas.openxmlformats.org/officeDocument/2006/relationships/slide" Target="slides/slide5.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l-GR" sz="1200" b="0" i="0" u="none" strike="noStrike" cap="none">
                <a:solidFill>
                  <a:schemeClr val="dk1"/>
                </a:solidFill>
                <a:latin typeface="Arial"/>
                <a:ea typeface="Arial"/>
                <a:cs typeface="Arial"/>
                <a:sym typeface="Arial"/>
              </a:rPr>
              <a:t>‹N›</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1:notes"/>
          <p:cNvSpPr>
            <a:spLocks noGrp="1" noRot="1" noChangeAspect="1"/>
          </p:cNvSpPr>
          <p:nvPr>
            <p:ph type="sldImg" idx="2"/>
          </p:nvPr>
        </p:nvSpPr>
        <p:spPr>
          <a:xfrm>
            <a:off x="1073150" y="1143000"/>
            <a:ext cx="4711700" cy="26511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1:notes"/>
          <p:cNvSpPr txBox="1">
            <a:spLocks noGrp="1"/>
          </p:cNvSpPr>
          <p:nvPr>
            <p:ph type="body" idx="1"/>
          </p:nvPr>
        </p:nvSpPr>
        <p:spPr>
          <a:xfrm>
            <a:off x="685800" y="3892379"/>
            <a:ext cx="5486400" cy="410862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l-GR">
                <a:latin typeface="Quattrocento Sans"/>
                <a:ea typeface="Quattrocento Sans"/>
                <a:cs typeface="Quattrocento Sans"/>
                <a:sym typeface="Quattrocento Sans"/>
              </a:rPr>
              <a:t>Πρόκειται για ενότητα 4 ωρών. Μπορείτε να τη διδάξετε σε μία συνεδρία ή σε δύο συνεδρίες των 2 ωρών. Καθώς οι έννοιες αυτής της ενότητας είναι βαθιές, οργανώστε μικρά διαλείμματα όταν θεωρείτε ότι οι μαθητές χρειάζονται λίγο χρόνο για να αφομοιώσουν το περιεχόμενο.</a:t>
            </a:r>
            <a:endParaRPr/>
          </a:p>
          <a:p>
            <a:pPr marL="0" lvl="0" indent="0" algn="l" rtl="0">
              <a:spcBef>
                <a:spcPts val="0"/>
              </a:spcBef>
              <a:spcAft>
                <a:spcPts val="0"/>
              </a:spcAft>
              <a:buNone/>
            </a:pPr>
            <a:endParaRPr sz="3000">
              <a:latin typeface="Quattrocento Sans"/>
              <a:ea typeface="Quattrocento Sans"/>
              <a:cs typeface="Quattrocento Sans"/>
              <a:sym typeface="Quattrocento Sans"/>
            </a:endParaRPr>
          </a:p>
          <a:p>
            <a:pPr marL="0" lvl="0" indent="0" algn="l" rtl="0">
              <a:spcBef>
                <a:spcPts val="0"/>
              </a:spcBef>
              <a:spcAft>
                <a:spcPts val="0"/>
              </a:spcAft>
              <a:buNone/>
            </a:pPr>
            <a:r>
              <a:rPr lang="el-GR" sz="3000">
                <a:latin typeface="Quattrocento Sans"/>
                <a:ea typeface="Quattrocento Sans"/>
                <a:cs typeface="Quattrocento Sans"/>
                <a:sym typeface="Quattrocento Sans"/>
              </a:rPr>
              <a:t>🛈</a:t>
            </a:r>
            <a:r>
              <a:rPr lang="el-GR">
                <a:latin typeface="Quattrocento Sans"/>
                <a:ea typeface="Quattrocento Sans"/>
                <a:cs typeface="Quattrocento Sans"/>
                <a:sym typeface="Quattrocento Sans"/>
              </a:rPr>
              <a:t>   Θα χρειαστείτε: </a:t>
            </a:r>
            <a:endParaRPr/>
          </a:p>
          <a:p>
            <a:pPr marL="628650" lvl="1" indent="-171450" algn="l" rtl="0">
              <a:spcBef>
                <a:spcPts val="0"/>
              </a:spcBef>
              <a:spcAft>
                <a:spcPts val="0"/>
              </a:spcAft>
              <a:buClr>
                <a:schemeClr val="dk1"/>
              </a:buClr>
              <a:buSzPts val="1200"/>
              <a:buFont typeface="Arial"/>
              <a:buChar char="•"/>
            </a:pPr>
            <a:r>
              <a:rPr lang="el-GR">
                <a:latin typeface="Quattrocento Sans"/>
                <a:ea typeface="Quattrocento Sans"/>
                <a:cs typeface="Quattrocento Sans"/>
                <a:sym typeface="Quattrocento Sans"/>
              </a:rPr>
              <a:t>Η/Υ/φορητό υπολογιστή με πρόσβαση στο Διαδίκτυο και ηχείο για να μπορείτε να ακούτε τα βίντεο. </a:t>
            </a:r>
            <a:endParaRPr/>
          </a:p>
          <a:p>
            <a:pPr marL="628650" lvl="1" indent="-171450" algn="l" rtl="0">
              <a:spcBef>
                <a:spcPts val="0"/>
              </a:spcBef>
              <a:spcAft>
                <a:spcPts val="0"/>
              </a:spcAft>
              <a:buClr>
                <a:schemeClr val="dk1"/>
              </a:buClr>
              <a:buSzPts val="1200"/>
              <a:buFont typeface="Arial"/>
              <a:buChar char="•"/>
            </a:pPr>
            <a:r>
              <a:rPr lang="el-GR">
                <a:latin typeface="Quattrocento Sans"/>
                <a:ea typeface="Quattrocento Sans"/>
                <a:cs typeface="Quattrocento Sans"/>
                <a:sym typeface="Quattrocento Sans"/>
              </a:rPr>
              <a:t>Προβολέα δεδομένων για την προβολή της παρουσίασης. </a:t>
            </a:r>
            <a:endParaRPr/>
          </a:p>
          <a:p>
            <a:pPr marL="628650" lvl="1" indent="-171450" algn="l" rtl="0">
              <a:spcBef>
                <a:spcPts val="0"/>
              </a:spcBef>
              <a:spcAft>
                <a:spcPts val="0"/>
              </a:spcAft>
              <a:buClr>
                <a:schemeClr val="dk1"/>
              </a:buClr>
              <a:buSzPts val="1200"/>
              <a:buFont typeface="Arial"/>
              <a:buChar char="•"/>
            </a:pPr>
            <a:r>
              <a:rPr lang="el-GR">
                <a:latin typeface="Quattrocento Sans"/>
                <a:ea typeface="Quattrocento Sans"/>
                <a:cs typeface="Quattrocento Sans"/>
                <a:sym typeface="Quattrocento Sans"/>
              </a:rPr>
              <a:t>Σελίδες A4 και στυλό για τους σπουδαστές (άσκηση στη διαφάνεια 10)</a:t>
            </a:r>
            <a:endParaRPr/>
          </a:p>
          <a:p>
            <a:pPr marL="628650" lvl="1" indent="-171450" algn="l" rtl="0">
              <a:spcBef>
                <a:spcPts val="0"/>
              </a:spcBef>
              <a:spcAft>
                <a:spcPts val="0"/>
              </a:spcAft>
              <a:buClr>
                <a:schemeClr val="dk1"/>
              </a:buClr>
              <a:buSzPts val="1200"/>
              <a:buFont typeface="Arial"/>
              <a:buChar char="•"/>
            </a:pPr>
            <a:r>
              <a:rPr lang="el-GR">
                <a:latin typeface="Quattrocento Sans"/>
                <a:ea typeface="Quattrocento Sans"/>
                <a:cs typeface="Quattrocento Sans"/>
                <a:sym typeface="Quattrocento Sans"/>
              </a:rPr>
              <a:t>Εκτυπωμένες σελίδες A4 με κύκλους, ως προεργασία για την άσκηση στη διαφάνεια 12</a:t>
            </a:r>
            <a:endParaRPr/>
          </a:p>
          <a:p>
            <a:pPr marL="628650" lvl="1" indent="-171450" algn="l" rtl="0">
              <a:spcBef>
                <a:spcPts val="0"/>
              </a:spcBef>
              <a:spcAft>
                <a:spcPts val="0"/>
              </a:spcAft>
              <a:buClr>
                <a:schemeClr val="dk1"/>
              </a:buClr>
              <a:buSzPts val="1200"/>
              <a:buFont typeface="Arial"/>
              <a:buChar char="•"/>
            </a:pPr>
            <a:r>
              <a:rPr lang="el-GR">
                <a:latin typeface="Quattrocento Sans"/>
                <a:ea typeface="Quattrocento Sans"/>
                <a:cs typeface="Quattrocento Sans"/>
                <a:sym typeface="Quattrocento Sans"/>
              </a:rPr>
              <a:t>Σημειώσεις Post-it και στυλό για τους σπουδαστές (άσκηση στη διαφάνεια 18)</a:t>
            </a:r>
            <a:endParaRPr/>
          </a:p>
          <a:p>
            <a:pPr marL="628650" lvl="1" indent="-171450" algn="l" rtl="0">
              <a:spcBef>
                <a:spcPts val="0"/>
              </a:spcBef>
              <a:spcAft>
                <a:spcPts val="0"/>
              </a:spcAft>
              <a:buClr>
                <a:schemeClr val="dk1"/>
              </a:buClr>
              <a:buSzPts val="1200"/>
              <a:buFont typeface="Arial"/>
              <a:buChar char="•"/>
            </a:pPr>
            <a:r>
              <a:rPr lang="el-GR">
                <a:latin typeface="Quattrocento Sans"/>
                <a:ea typeface="Quattrocento Sans"/>
                <a:cs typeface="Quattrocento Sans"/>
                <a:sym typeface="Quattrocento Sans"/>
              </a:rPr>
              <a:t>Blue tag για την άσκηση στη διαφάνεια18</a:t>
            </a:r>
            <a:endParaRPr/>
          </a:p>
          <a:p>
            <a:pPr marL="628650" lvl="1" indent="-171450" algn="l" rtl="0">
              <a:spcBef>
                <a:spcPts val="0"/>
              </a:spcBef>
              <a:spcAft>
                <a:spcPts val="0"/>
              </a:spcAft>
              <a:buClr>
                <a:schemeClr val="dk1"/>
              </a:buClr>
              <a:buSzPts val="1200"/>
              <a:buFont typeface="Arial"/>
              <a:buChar char="•"/>
            </a:pPr>
            <a:r>
              <a:rPr lang="el-GR">
                <a:latin typeface="Quattrocento Sans"/>
                <a:ea typeface="Quattrocento Sans"/>
                <a:cs typeface="Quattrocento Sans"/>
                <a:sym typeface="Quattrocento Sans"/>
              </a:rPr>
              <a:t>Αίθουσα με λευκούς ή άδειους τοίχους στους οποίους μπορούν να εργαστούν οι σπουδαστές</a:t>
            </a:r>
            <a:endParaRPr/>
          </a:p>
          <a:p>
            <a:pPr marL="628650" lvl="1" indent="-171450" algn="l" rtl="0">
              <a:spcBef>
                <a:spcPts val="0"/>
              </a:spcBef>
              <a:spcAft>
                <a:spcPts val="0"/>
              </a:spcAft>
              <a:buClr>
                <a:schemeClr val="dk1"/>
              </a:buClr>
              <a:buSzPts val="1200"/>
              <a:buFont typeface="Arial"/>
              <a:buChar char="•"/>
            </a:pPr>
            <a:r>
              <a:rPr lang="el-GR">
                <a:latin typeface="Quattrocento Sans"/>
                <a:ea typeface="Quattrocento Sans"/>
                <a:cs typeface="Quattrocento Sans"/>
                <a:sym typeface="Quattrocento Sans"/>
              </a:rPr>
              <a:t>Είναι καλύτερα αν τα καθίσματα μπορούν να κινηθούν στην τάξη, για τις ασκήσεις των διαφανειών 11 και 20</a:t>
            </a:r>
            <a:endParaRPr>
              <a:latin typeface="Quattrocento Sans"/>
              <a:ea typeface="Quattrocento Sans"/>
              <a:cs typeface="Quattrocento Sans"/>
              <a:sym typeface="Quattrocento Sans"/>
            </a:endParaRPr>
          </a:p>
          <a:p>
            <a:pPr marL="0" lvl="0" indent="0" algn="l" rtl="0">
              <a:spcBef>
                <a:spcPts val="0"/>
              </a:spcBef>
              <a:spcAft>
                <a:spcPts val="0"/>
              </a:spcAft>
              <a:buClr>
                <a:schemeClr val="dk1"/>
              </a:buClr>
              <a:buSzPts val="1200"/>
              <a:buFont typeface="Arial"/>
              <a:buNone/>
            </a:pPr>
            <a:endParaRPr/>
          </a:p>
          <a:p>
            <a:pPr marL="0" lvl="0" indent="0" algn="l" rtl="0">
              <a:spcBef>
                <a:spcPts val="0"/>
              </a:spcBef>
              <a:spcAft>
                <a:spcPts val="0"/>
              </a:spcAft>
              <a:buClr>
                <a:schemeClr val="dk1"/>
              </a:buClr>
              <a:buSzPts val="1200"/>
              <a:buFont typeface="Arial"/>
              <a:buNone/>
            </a:pPr>
            <a:r>
              <a:rPr lang="el-GR"/>
              <a:t>Σύμβολα που χρησιμοποιούνται στις σημειώσεις για να σας βοηθήσουν στη διδασκαλία της ενότητας:</a:t>
            </a:r>
            <a:endParaRPr/>
          </a:p>
          <a:p>
            <a:pPr marL="0" lvl="0" indent="0" algn="l" rtl="0">
              <a:spcBef>
                <a:spcPts val="0"/>
              </a:spcBef>
              <a:spcAft>
                <a:spcPts val="0"/>
              </a:spcAft>
              <a:buNone/>
            </a:pPr>
            <a:r>
              <a:rPr lang="el-GR" sz="2000"/>
              <a:t>☺</a:t>
            </a:r>
            <a:r>
              <a:rPr lang="el-GR"/>
              <a:t> Χρησιμοποιείται για κάτι που πρέπει να πείτε ή να διαβάσετε στην τάξη. Αντιπροσωπεύει το λόγο σας</a:t>
            </a:r>
            <a:endParaRPr/>
          </a:p>
          <a:p>
            <a:pPr marL="0" lvl="0" indent="0" algn="l" rtl="0">
              <a:spcBef>
                <a:spcPts val="0"/>
              </a:spcBef>
              <a:spcAft>
                <a:spcPts val="0"/>
              </a:spcAft>
              <a:buNone/>
            </a:pPr>
            <a:r>
              <a:rPr lang="el-GR" sz="2000"/>
              <a:t>📄</a:t>
            </a:r>
            <a:r>
              <a:rPr lang="el-GR"/>
              <a:t>  Χρησιμοποιείται για οδηγίες. Σας δίνει πληροφορίες για το τί πρέπει να κάνετε. </a:t>
            </a:r>
            <a:endParaRPr/>
          </a:p>
          <a:p>
            <a:pPr marL="0" lvl="0" indent="0" algn="l" rtl="0">
              <a:spcBef>
                <a:spcPts val="0"/>
              </a:spcBef>
              <a:spcAft>
                <a:spcPts val="0"/>
              </a:spcAft>
              <a:buClr>
                <a:schemeClr val="dk1"/>
              </a:buClr>
              <a:buSzPts val="2000"/>
              <a:buFont typeface="Noto Sans Symbols"/>
              <a:buNone/>
            </a:pPr>
            <a:r>
              <a:rPr lang="el-GR" sz="2000">
                <a:latin typeface="Quattrocento Sans"/>
                <a:ea typeface="Quattrocento Sans"/>
                <a:cs typeface="Quattrocento Sans"/>
                <a:sym typeface="Quattrocento Sans"/>
              </a:rPr>
              <a:t>🖈</a:t>
            </a:r>
            <a:r>
              <a:rPr lang="el-GR"/>
              <a:t> Χρησιμοποιείται και για τα δύο πιο πάνω (λόγος ή οδηγίες). Αντιπροσωπεύει μια ερώτηση προς τους μαθητές ή μια άσκηση με τους μαθητές.</a:t>
            </a:r>
            <a:endParaRPr/>
          </a:p>
          <a:p>
            <a:pPr marL="0" lvl="0" indent="0" algn="l" rtl="0">
              <a:spcBef>
                <a:spcPts val="0"/>
              </a:spcBef>
              <a:spcAft>
                <a:spcPts val="0"/>
              </a:spcAft>
              <a:buClr>
                <a:schemeClr val="dk1"/>
              </a:buClr>
              <a:buSzPts val="1200"/>
              <a:buFont typeface="Noto Sans Symbols"/>
              <a:buNone/>
            </a:pPr>
            <a:endParaRPr/>
          </a:p>
          <a:p>
            <a:pPr marL="0" lvl="0" indent="0" algn="l" rtl="0">
              <a:spcBef>
                <a:spcPts val="0"/>
              </a:spcBef>
              <a:spcAft>
                <a:spcPts val="0"/>
              </a:spcAft>
              <a:buNone/>
            </a:pPr>
            <a:endParaRPr/>
          </a:p>
        </p:txBody>
      </p:sp>
      <p:sp>
        <p:nvSpPr>
          <p:cNvPr id="100" name="Google Shape;100;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 name="Google Shape;13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l-GR"/>
              <a:t>Καλώς ήρθατε και πάλι! Αυτή είναι η τελευταία και πιο ενδιαφέρουσα από τις ενότητες δεξιοτήτων ζωής! Εδώ θα μιλήσουμε για:</a:t>
            </a:r>
            <a:endParaRPr/>
          </a:p>
          <a:p>
            <a:pPr marL="0" lvl="0" indent="0" algn="l" rtl="0">
              <a:spcBef>
                <a:spcPts val="0"/>
              </a:spcBef>
              <a:spcAft>
                <a:spcPts val="0"/>
              </a:spcAft>
              <a:buClr>
                <a:schemeClr val="dk1"/>
              </a:buClr>
              <a:buSzPts val="1200"/>
              <a:buFont typeface="Noto Sans Symbols"/>
              <a:buNone/>
            </a:pPr>
            <a:r>
              <a:rPr lang="el-GR"/>
              <a:t>📄 Διαβάστε την ατζέντα στους σπουδαστές</a:t>
            </a:r>
            <a:endParaRPr/>
          </a:p>
        </p:txBody>
      </p:sp>
      <p:sp>
        <p:nvSpPr>
          <p:cNvPr id="140" name="Google Shape;140;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l-GR"/>
              <a:t>Πριν ξεκινήσουμε, είναι καλό να δούμε τις 4 κύριες διαδικασίες του εγκεφάλου, για να καταλάβουμε πώς λειτουργεί το μυαλό μας. Οι 4 διαδικασίες του εγκεφάλου μας είναι η κατανόηση, η μνήμη, η κριτική σκέψη και η δημιουργική σκέψη. Η κατανόηση μας βοηθά να αποκωδικοποιήσουμε και να κατανοήσουμε πληροφορίες. Η μνήμη μας βοηθά να διατηρούμε πληροφορίες. Η κριτική σκέψη μας βοηθά να χρησιμοποιήσουμε τη λογική για να βρούμε μια λύση. Η δημιουργική σκέψη μας βοηθά να βρούμε πολλές εναλλακτικές και καινοτόμες λύσεις σε προβλήματα. Όταν έχουμε εισερχόμενες πληροφορίες (εισροές) ο εγκέφαλός μας περνάει από τις 4 διαδικασίες για να δημιουργήσει τα προϊόντα ή τις εκροές. Όλα τα ανθρώπινα όντα έχουν αυτές τις 4 εγκεφαλικές διαδικασίες. Αυτό που διαφέρει από άτομο σε άτομο, είναι ότι ορισμένες διαδικασίες είναι ισχυρότερες και άλλες είναι ασθενέστερες. Αλλά και τα 4 μπορούν να αναπτυχθούν περαιτέρω με καθοδήγηση και πρακτική. </a:t>
            </a:r>
            <a:endParaRPr/>
          </a:p>
        </p:txBody>
      </p:sp>
      <p:sp>
        <p:nvSpPr>
          <p:cNvPr id="166" name="Google Shape;16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2" name="Google Shape;19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l-GR"/>
              <a:t>☺ Δεν θα συζητήσουμε την κατανόηση και τη μνήμη, καθώς είναι αυτονόητες έννοιες. Θα μιλήσουμε τώρα για την κριτική σκέψη. </a:t>
            </a:r>
            <a:endParaRPr/>
          </a:p>
        </p:txBody>
      </p:sp>
      <p:sp>
        <p:nvSpPr>
          <p:cNvPr id="193" name="Google Shape;193;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 name="Google Shape;20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l-GR"/>
              <a:t>☺ Ας ξεκινήσουμε με μερικά κουίζ. </a:t>
            </a:r>
            <a:endParaRPr/>
          </a:p>
          <a:p>
            <a:pPr marL="0" lvl="0" indent="0" algn="l" rtl="0">
              <a:spcBef>
                <a:spcPts val="0"/>
              </a:spcBef>
              <a:spcAft>
                <a:spcPts val="0"/>
              </a:spcAft>
              <a:buNone/>
            </a:pPr>
            <a:r>
              <a:rPr lang="el-GR"/>
              <a:t>📄 Διαβάστε το κουίζ. Επιτρέψτε στους μαθητές να μαντέψουν. Στη συνέχεια, δώστε την απάντηση: το μυστικό</a:t>
            </a:r>
            <a:endParaRPr/>
          </a:p>
        </p:txBody>
      </p:sp>
      <p:sp>
        <p:nvSpPr>
          <p:cNvPr id="202" name="Google Shape;202;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9" name="Google Shape;20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l-GR"/>
              <a:t>☺ Για να δούμε αυτό</a:t>
            </a:r>
            <a:endParaRPr/>
          </a:p>
          <a:p>
            <a:pPr marL="0" lvl="0" indent="0" algn="l" rtl="0">
              <a:spcBef>
                <a:spcPts val="0"/>
              </a:spcBef>
              <a:spcAft>
                <a:spcPts val="0"/>
              </a:spcAft>
              <a:buNone/>
            </a:pPr>
            <a:r>
              <a:rPr lang="el-GR"/>
              <a:t>📄 Διαβάστε το κουίζ. Επιτρέψτε στους μαθητές να μαντέψουν. Στη συνέχεια, δώστε την απάντηση: δύο</a:t>
            </a:r>
            <a:endParaRPr/>
          </a:p>
        </p:txBody>
      </p:sp>
      <p:sp>
        <p:nvSpPr>
          <p:cNvPr id="210" name="Google Shape;210;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l-GR"/>
              <a:t>Και το τελευταίο!</a:t>
            </a:r>
            <a:endParaRPr/>
          </a:p>
          <a:p>
            <a:pPr marL="0" lvl="0" indent="0" algn="l" rtl="0">
              <a:spcBef>
                <a:spcPts val="0"/>
              </a:spcBef>
              <a:spcAft>
                <a:spcPts val="0"/>
              </a:spcAft>
              <a:buClr>
                <a:schemeClr val="dk1"/>
              </a:buClr>
              <a:buSzPts val="1200"/>
              <a:buFont typeface="Noto Sans Symbols"/>
              <a:buNone/>
            </a:pPr>
            <a:r>
              <a:rPr lang="el-GR"/>
              <a:t>📄 Διαβάστε το κουίζ. Επιτρέψτε στους μαθητές να μαντέψουν. Στη συνέχεια, δώστε την απάντηση: έπαιζαν εναντίον άλλων αντιπάλων ο καθένας</a:t>
            </a:r>
            <a:endParaRPr/>
          </a:p>
          <a:p>
            <a:pPr marL="171450" lvl="0" indent="-171450" algn="l" rtl="0">
              <a:spcBef>
                <a:spcPts val="0"/>
              </a:spcBef>
              <a:spcAft>
                <a:spcPts val="0"/>
              </a:spcAft>
              <a:buClr>
                <a:schemeClr val="dk1"/>
              </a:buClr>
              <a:buSzPts val="1200"/>
              <a:buFont typeface="Noto Sans Symbols"/>
              <a:buChar char="☺"/>
            </a:pPr>
            <a:r>
              <a:rPr lang="el-GR"/>
              <a:t>Όταν προσπαθούμε να λύσουμε ένα κουίζ όπως αυτά που παρουσιάσαμε εδώ, ή ένα πρόβλημα, χρησιμοποιούμε την κριτική σκέψη, για να αναλύσουμε τις δεδομένες πληροφορίες και να λάβουμε μια λογική απόφαση για μια πιθανή απάντηση στο κουίζ.</a:t>
            </a:r>
            <a:endParaRPr/>
          </a:p>
        </p:txBody>
      </p:sp>
      <p:sp>
        <p:nvSpPr>
          <p:cNvPr id="218" name="Google Shape;218;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6" name="Google Shape;22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l-GR" sz="1200" b="0" i="0">
                <a:latin typeface="Arial"/>
                <a:ea typeface="Arial"/>
                <a:cs typeface="Arial"/>
                <a:sym typeface="Arial"/>
              </a:rPr>
              <a:t>Η κριτική σκέψη είναι η ικανότητα να ερμηνεύουμε, να αξιολογούμε και να αναλύουμε τα διαθέσιμα γεγονότα και πληροφορίες, να σχηματίζουμε μια κρίση, να βρίσκουμε μια λύση ή να αποφασίζουμε αν κάτι είναι σωστό ή λάθος. Η ανάπτυξη δεξιοτήτων κριτικής σκέψης μας επιτρέπει να αναλύουμε πληροφορίες, να σκεφτόμαστε ανεξάρτητα και να λαμβάνουμε τεκμηριωμένες αποφάσεις. Η ικανότητα ανάλυσης σύνθετων προβλημάτων, αντικειμενικής αξιολόγησης πληροφοριών και εξαγωγής λογικών συμπερασμάτων βασίζεται στην κριτική σκέψη. Και όλα αυτά είναι σημαντικά για τη ζωή μας και τις προκλήσεις που αντιμετωπίζουμε σε προσωπικό ή επαγγελματικό επίπεδο.</a:t>
            </a:r>
            <a:endParaRPr sz="1200" b="0" i="0">
              <a:highlight>
                <a:srgbClr val="F5F6F7"/>
              </a:highlight>
              <a:latin typeface="Poppins"/>
              <a:ea typeface="Poppins"/>
              <a:cs typeface="Poppins"/>
              <a:sym typeface="Poppins"/>
            </a:endParaRPr>
          </a:p>
          <a:p>
            <a:pPr marL="0" marR="0" lvl="0" indent="0" algn="l" rtl="0">
              <a:lnSpc>
                <a:spcPct val="100000"/>
              </a:lnSpc>
              <a:spcBef>
                <a:spcPts val="0"/>
              </a:spcBef>
              <a:spcAft>
                <a:spcPts val="0"/>
              </a:spcAft>
              <a:buClr>
                <a:schemeClr val="dk1"/>
              </a:buClr>
              <a:buSzPts val="1200"/>
              <a:buFont typeface="Arial"/>
              <a:buNone/>
            </a:pPr>
            <a:endParaRPr sz="1200" b="0" i="0">
              <a:highlight>
                <a:srgbClr val="F5F6F7"/>
              </a:highlight>
              <a:latin typeface="Poppins"/>
              <a:ea typeface="Poppins"/>
              <a:cs typeface="Poppins"/>
              <a:sym typeface="Poppins"/>
            </a:endParaRPr>
          </a:p>
          <a:p>
            <a:pPr marL="0" lvl="0" indent="0" algn="l" rtl="0">
              <a:spcBef>
                <a:spcPts val="0"/>
              </a:spcBef>
              <a:spcAft>
                <a:spcPts val="0"/>
              </a:spcAft>
              <a:buNone/>
            </a:pPr>
            <a:endParaRPr/>
          </a:p>
        </p:txBody>
      </p:sp>
      <p:sp>
        <p:nvSpPr>
          <p:cNvPr id="227" name="Google Shape;22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6" name="Google Shape;236;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l-GR"/>
              <a:t>Είπαμε ότι όλες οι δεξιότητες μπορούν να βελτιωθούν με την πρακτική. Λοιπόν, πώς μπορούμε να βελτιώσουμε την κριτική σκέψη μας; Το να είμαστε περίεργοι για τον κόσμο γύρω μας και να </a:t>
            </a:r>
            <a:r>
              <a:rPr lang="el-GR" b="1"/>
              <a:t>κάνουμε αποτελεσματικές ερωτήσεις </a:t>
            </a:r>
            <a:r>
              <a:rPr lang="el-GR"/>
              <a:t>που προωθούν τη βαθύτερη κατανόηση, είναι ένας τρόπος. Για παράδειγμα: πώς λειτουργεί αυτό; Πότε συνέβη αυτό; Ένας άλλος τρόπος είναι να </a:t>
            </a:r>
            <a:r>
              <a:rPr lang="el-GR" b="1"/>
              <a:t>αναζητήσουμε ανατροφοδότηση </a:t>
            </a:r>
            <a:r>
              <a:rPr lang="el-GR"/>
              <a:t>σχετικά με το πώς τα πάμε και να μάθουμε από τα λάθη μας ή να εντοπίσουμε τομείς βελτίωσης. Αυτό μπορεί να ισχύει για σχολικά έργα, μαθήματα τέχνης, αθλήματα κ.λπ. Όταν πρέπει να κάνουμε μια αντικειμενική κρίση, παρεμβαίνουν </a:t>
            </a:r>
            <a:r>
              <a:rPr lang="el-GR" b="1"/>
              <a:t>πολλά υποκειμενικά πράγματα</a:t>
            </a:r>
            <a:r>
              <a:rPr lang="el-GR"/>
              <a:t>. Αυτές είναι οι προκαταλήψεις μας και πρέπει να τις γνωρίζουμε. Η τάση μας να ευνοούμε ένα πράγμα έναντι ενός άλλου μπορεί να μας εμποδίσει να πάρουμε δίκαιες και αντικειμενικές αποφάσεις. Για παράδειγμα, μπορεί να προτιμήσουμε να ολοκληρώσουμε μια σχολική εργασία με μαθητές που προέρχονται από την ίδια χώρα με εμάς, αν και άλλοι μαθητές θα μπορούσαν να συνεργαστούν καλύτερα. Στη συνέχεια, πρέπει να </a:t>
            </a:r>
            <a:r>
              <a:rPr lang="el-GR" b="1"/>
              <a:t>αξιολογήσουμε όλες τις υπάρχουσες πληροφορίες </a:t>
            </a:r>
            <a:r>
              <a:rPr lang="el-GR"/>
              <a:t>και αποδεικτικά στοιχεία που έχουμε για να βεβαιωθούμε ότι είναι ακριβή και σχετικά, για να είμαστε σίγουροι για τις αποφάσεις μας. Τέλος, η </a:t>
            </a:r>
            <a:r>
              <a:rPr lang="el-GR" b="1"/>
              <a:t>εκμάθηση νέων δεξιοτήτων </a:t>
            </a:r>
            <a:r>
              <a:rPr lang="el-GR"/>
              <a:t>μας βοηθά να διευρύνουμε τους ορίζοντές μας και τις γνώσεις μας. Μας βοηθά επίσης να προκαλέσουμε το μυαλό μας και να αποκτήσουμε νέες ικανότητες. Όσο περισσότερα μαθαίνουμε, τόσο καλύτερα εξοπλισμένοι είμαστε για να χειριστούμε περίπλοκες καταστάσεις. </a:t>
            </a:r>
            <a:endParaRPr/>
          </a:p>
          <a:p>
            <a:pPr marL="171450" lvl="0" indent="-95250" algn="l" rtl="0">
              <a:spcBef>
                <a:spcPts val="0"/>
              </a:spcBef>
              <a:spcAft>
                <a:spcPts val="0"/>
              </a:spcAft>
              <a:buClr>
                <a:schemeClr val="dk1"/>
              </a:buClr>
              <a:buSzPts val="1200"/>
              <a:buFont typeface="Noto Sans Symbols"/>
              <a:buNone/>
            </a:pPr>
            <a:endParaRPr/>
          </a:p>
        </p:txBody>
      </p:sp>
      <p:sp>
        <p:nvSpPr>
          <p:cNvPr id="237" name="Google Shape;237;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l-GR"/>
              <a:t>Θα εξασκήσουμε τις δεξιότητες κριτικής σκέψης μας μαζί, αμέσως, με το παιχνίδι επιβίωσης. Δεν υπάρχει σωστή ή λάθος απάντηση σε αυτό το παιχνίδι. Προσπαθούμε μόνο να εξασκηθούμε και να κατανοήσουμε τη λογική που θα χρησιμοποιήσει ο καθένας μας. </a:t>
            </a:r>
            <a:endParaRPr/>
          </a:p>
          <a:p>
            <a:pPr marL="171450" lvl="0" indent="-171450" algn="l" rtl="0">
              <a:spcBef>
                <a:spcPts val="0"/>
              </a:spcBef>
              <a:spcAft>
                <a:spcPts val="0"/>
              </a:spcAft>
              <a:buClr>
                <a:schemeClr val="dk1"/>
              </a:buClr>
              <a:buSzPts val="1200"/>
              <a:buFont typeface="Noto Sans Symbols"/>
              <a:buChar char="📄"/>
            </a:pPr>
            <a:r>
              <a:rPr lang="el-GR"/>
              <a:t>Διαβάστε το παιχνίδι στους μαθητές. Δώστε ένα κομμάτι χαρτί και στυλό στους μαθητές. Ζητήστε τους να σκεφτούν τη λίστα ξεχωριστά. Αφήστε τους 5-10 λεπτά για να ολοκληρώσουν την άσκηση. Στη συνέχεια, ζητήστε τυχαία από μερικούς μαθητές να ονομάσουν το πιο σημαντικό στοιχείο στην κορυφή της λίστας τους και να δικαιολογήσουν την επιλογή τους. Μπορεί να υπάρχουν διαφορετικές απαντήσεις ως προς την προτεραιότητα των αντικειμένων. Αυτό οφείλεται στο γεγονός ότι οι άνθρωποι χρησιμοποιούν την κριτική τους σκέψη για να επεξεργαστούν πληροφορίες σύμφωνα με τις δικές τους γνώσεις και προηγούμενες εμπειρίες.  Εάν αυτό συμβαίνει στην τάξη, είναι καλή ιδέα να τονίσουμε ξανά ότι όλοι οι άνθρωποι είναι διαφορετικοί και επομένως, ακόμη και όταν αντιμετωπίζουν την ίδια κατάσταση, ενεργούν διαφορετικά.</a:t>
            </a:r>
            <a:endParaRPr/>
          </a:p>
          <a:p>
            <a:pPr marL="0" lvl="0" indent="0" algn="l" rtl="0">
              <a:spcBef>
                <a:spcPts val="0"/>
              </a:spcBef>
              <a:spcAft>
                <a:spcPts val="0"/>
              </a:spcAft>
              <a:buNone/>
            </a:pPr>
            <a:endParaRPr/>
          </a:p>
          <a:p>
            <a:pPr marL="0" lvl="0" indent="0" algn="l" rtl="0">
              <a:spcBef>
                <a:spcPts val="0"/>
              </a:spcBef>
              <a:spcAft>
                <a:spcPts val="0"/>
              </a:spcAft>
              <a:buNone/>
            </a:pPr>
            <a:r>
              <a:rPr lang="el-GR"/>
              <a:t>. </a:t>
            </a:r>
            <a:endParaRPr/>
          </a:p>
        </p:txBody>
      </p:sp>
      <p:sp>
        <p:nvSpPr>
          <p:cNvPr id="246" name="Google Shape;246;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4" name="Google Shape;254;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l-GR"/>
              <a:t>Θα περάσουμε τώρα στη δημιουργική σκέψη. Καθώς προχωράμε περισσότερο σε αυτό το μέρος, θα συνειδητοποιήσουμε ότι η δημιουργική σκέψη δεν είναι μόνο για καλλιτέχνες. Μπορεί κυριολεκτικά να αλλάξει τη ζωή μας.</a:t>
            </a:r>
            <a:endParaRPr/>
          </a:p>
        </p:txBody>
      </p:sp>
      <p:sp>
        <p:nvSpPr>
          <p:cNvPr id="255" name="Google Shape;255;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6" name="Google Shape;266;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l-GR"/>
              <a:t>☺ Θα ξεκινήσουμε αυτό το μέρος με μια ευχάριστη άσκηση. </a:t>
            </a:r>
            <a:endParaRPr/>
          </a:p>
          <a:p>
            <a:pPr marL="171450" lvl="0" indent="-171450" algn="l" rtl="0">
              <a:spcBef>
                <a:spcPts val="0"/>
              </a:spcBef>
              <a:spcAft>
                <a:spcPts val="0"/>
              </a:spcAft>
              <a:buClr>
                <a:schemeClr val="dk1"/>
              </a:buClr>
              <a:buSzPts val="1200"/>
              <a:buFont typeface="Noto Sans Symbols"/>
              <a:buChar char="📄"/>
            </a:pPr>
            <a:r>
              <a:rPr lang="el-GR"/>
              <a:t>Μην αποκαλύψετε αμέσως το περιεχόμενο της διαφάνειας. Δώστε σε κάθε μαθητή μια σελίδα Α4 με τους κύκλους και ένα στυλό. Στη συνέχεια, κάντε κλικ για να αποκαλύψετε το περιεχόμενο της διαφάνειας. Ζητήστε από τους μαθητές να μην ξεκινήσουν πριν τους δώσετε τις οδηγίες.</a:t>
            </a:r>
            <a:endParaRPr/>
          </a:p>
          <a:p>
            <a:pPr marL="171450" lvl="0" indent="-171450" algn="l" rtl="0">
              <a:spcBef>
                <a:spcPts val="0"/>
              </a:spcBef>
              <a:spcAft>
                <a:spcPts val="0"/>
              </a:spcAft>
              <a:buClr>
                <a:schemeClr val="dk1"/>
              </a:buClr>
              <a:buSzPts val="1200"/>
              <a:buFont typeface="Noto Sans Symbols"/>
              <a:buChar char="☺"/>
            </a:pPr>
            <a:r>
              <a:rPr lang="el-GR"/>
              <a:t>Έχετε 3 λεπτά για να ζωγραφίσετε όσους περισσότερους κύκλους μπορείτε, προκειμένου να δημιουργήσετε πρόσωπα, αντικείμενα ή συνθήκες. Ονομάστε κάθε έναν από τους κύκλους σας όταν τον ολοκληρώσετε. Για παράδειγμα: μπορείτε να προσθέσετε μάτια και χαμόγελο σε έναν κύκλο για να δημιουργήσετε ένα χαμογελαστό πρόσωπο. Στη συνέχεια, γράφετε κάτω από το "χαρούμενο πρόσωπο".  Είναι σαφές; </a:t>
            </a:r>
            <a:endParaRPr/>
          </a:p>
          <a:p>
            <a:pPr marL="171450" lvl="0" indent="-171450" algn="l" rtl="0">
              <a:spcBef>
                <a:spcPts val="0"/>
              </a:spcBef>
              <a:spcAft>
                <a:spcPts val="0"/>
              </a:spcAft>
              <a:buClr>
                <a:schemeClr val="dk1"/>
              </a:buClr>
              <a:buSzPts val="1200"/>
              <a:buFont typeface="Noto Sans Symbols"/>
              <a:buChar char="📄"/>
            </a:pPr>
            <a:r>
              <a:rPr lang="el-GR"/>
              <a:t>Ρυθμίστε το χρονόμετρο στα 3 λεπτά.</a:t>
            </a:r>
            <a:endParaRPr/>
          </a:p>
          <a:p>
            <a:pPr marL="0" lvl="0" indent="0" algn="l" rtl="0">
              <a:spcBef>
                <a:spcPts val="0"/>
              </a:spcBef>
              <a:spcAft>
                <a:spcPts val="0"/>
              </a:spcAft>
              <a:buClr>
                <a:schemeClr val="dk1"/>
              </a:buClr>
              <a:buSzPts val="1200"/>
              <a:buFont typeface="Noto Sans Symbols"/>
              <a:buNone/>
            </a:pPr>
            <a:r>
              <a:rPr lang="el-GR"/>
              <a:t>☺ Ξεκινήστε τώρα!</a:t>
            </a:r>
            <a:endParaRPr/>
          </a:p>
          <a:p>
            <a:pPr marL="0" lvl="0" indent="0" algn="l" rtl="0">
              <a:spcBef>
                <a:spcPts val="0"/>
              </a:spcBef>
              <a:spcAft>
                <a:spcPts val="0"/>
              </a:spcAft>
              <a:buClr>
                <a:schemeClr val="dk1"/>
              </a:buClr>
              <a:buSzPts val="1200"/>
              <a:buFont typeface="Noto Sans Symbols"/>
              <a:buNone/>
            </a:pPr>
            <a:r>
              <a:rPr lang="el-GR"/>
              <a:t>📄 Όταν τελειώσουν τα 3 λεπτά, ρωτήστε τους μαθητές πόσους κύκλους έχουν συμπληρώσει. Στη συνέχεια, χρησιμοποιήστε blue tag για να κρεμάσετε τα A4 των μαθητών σε έναν τοίχο. Μπορούν να δουν ο ένας τις ιδέες του άλλου κατά τη διάρκεια του διαλείμματος. </a:t>
            </a:r>
            <a:endParaRPr/>
          </a:p>
          <a:p>
            <a:pPr marL="171450" lvl="0" indent="-171450" algn="l" rtl="0">
              <a:spcBef>
                <a:spcPts val="0"/>
              </a:spcBef>
              <a:spcAft>
                <a:spcPts val="0"/>
              </a:spcAft>
              <a:buClr>
                <a:schemeClr val="dk1"/>
              </a:buClr>
              <a:buSzPts val="1200"/>
              <a:buFont typeface="Noto Sans Symbols"/>
              <a:buChar char="☺"/>
            </a:pPr>
            <a:r>
              <a:rPr lang="el-GR"/>
              <a:t>Για να συμπληρώσουμε τους κύκλους, χρησιμοποιήσαμε τη δημιουργικότητά μας. Μπορούμε όλοι να είμαστε δημιουργικοί και, όπως όλες οι δεξιότητες, μπορούμε να εξασκήσουμε και να βελτιώσουμε τη δημιουργικότητά μας.</a:t>
            </a:r>
            <a:endParaRPr/>
          </a:p>
          <a:p>
            <a:pPr marL="0" lvl="0" indent="0" algn="l" rtl="0">
              <a:spcBef>
                <a:spcPts val="0"/>
              </a:spcBef>
              <a:spcAft>
                <a:spcPts val="0"/>
              </a:spcAft>
              <a:buClr>
                <a:schemeClr val="dk1"/>
              </a:buClr>
              <a:buSzPts val="1200"/>
              <a:buFont typeface="Noto Sans Symbols"/>
              <a:buNone/>
            </a:pPr>
            <a:endParaRPr/>
          </a:p>
          <a:p>
            <a:pPr marL="0" lvl="0" indent="0" algn="l" rtl="0">
              <a:spcBef>
                <a:spcPts val="0"/>
              </a:spcBef>
              <a:spcAft>
                <a:spcPts val="0"/>
              </a:spcAft>
              <a:buClr>
                <a:schemeClr val="dk1"/>
              </a:buClr>
              <a:buSzPts val="1200"/>
              <a:buFont typeface="Noto Sans Symbols"/>
              <a:buNone/>
            </a:pPr>
            <a:endParaRPr/>
          </a:p>
        </p:txBody>
      </p:sp>
      <p:sp>
        <p:nvSpPr>
          <p:cNvPr id="267" name="Google Shape;267;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5" name="Google Shape;275;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l-GR"/>
              <a:t>Ας δοκιμάσουμε κάτι διαφορετικό όλοι μαζί. </a:t>
            </a:r>
            <a:r>
              <a:rPr lang="el-GR">
                <a:latin typeface="Quattrocento Sans"/>
                <a:ea typeface="Quattrocento Sans"/>
                <a:cs typeface="Quattrocento Sans"/>
                <a:sym typeface="Quattrocento Sans"/>
              </a:rPr>
              <a:t>🖈Σε π</a:t>
            </a:r>
            <a:r>
              <a:rPr lang="el-GR"/>
              <a:t>οια πράγματα θα αλλάζατε το σχήμα για να τα κάνετε πιο πρακτικά; Για παράδειγμα: Θα έκανα τα μήλα ορθογώνια για να στέκονται σε ένα ράφι. Ας ακούσουμε τις ιδέες σας! Μην φοβάστε να προτείνετε κάτι τρελό. </a:t>
            </a:r>
            <a:endParaRPr/>
          </a:p>
          <a:p>
            <a:pPr marL="171450" lvl="0" indent="-171450" algn="l" rtl="0">
              <a:spcBef>
                <a:spcPts val="0"/>
              </a:spcBef>
              <a:spcAft>
                <a:spcPts val="0"/>
              </a:spcAft>
              <a:buClr>
                <a:schemeClr val="dk1"/>
              </a:buClr>
              <a:buSzPts val="1200"/>
              <a:buFont typeface="Noto Sans Symbols"/>
              <a:buChar char="📄"/>
            </a:pPr>
            <a:r>
              <a:rPr lang="el-GR"/>
              <a:t>Επιτρέψτε στους μαθητές να σκεφτούν, να σηκώσουν το χέρι τους και να πουν την ιδέα τους στην τάξη. </a:t>
            </a:r>
            <a:endParaRPr/>
          </a:p>
          <a:p>
            <a:pPr marL="171450" lvl="0" indent="-171450" algn="l" rtl="0">
              <a:spcBef>
                <a:spcPts val="0"/>
              </a:spcBef>
              <a:spcAft>
                <a:spcPts val="0"/>
              </a:spcAft>
              <a:buClr>
                <a:schemeClr val="dk1"/>
              </a:buClr>
              <a:buSzPts val="1200"/>
              <a:buFont typeface="Noto Sans Symbols"/>
              <a:buChar char="☺"/>
            </a:pPr>
            <a:r>
              <a:rPr lang="el-GR"/>
              <a:t>Για να απαντήσουμε σε αυτή την ερώτηση, χρησιμοποιήσαμε τη φαντασία και τη δημιουργικότητά μας. Και ορισμένες εταιρείες ενεργούν με παρόμοιο τρόπο για να βελτιώσουν τα προϊόντα τους. Σκέφτονται διαφορετικά χαρακτηριστικά ενός προϊόντος, όπως το χρώμα, το σχήμα, τη γεύση, για να δημιουργήσουν ένα νέο προϊόν ή να βελτιώσουν το τρέχον. Το ψωμί τοστ είναι μια ορθογώνια παραλλαγή ψωμιού που λειτουργεί καλύτερα για τοστ. Η Coca Cola και η Coca Cola zero είναι ένα άλλο παράδειγμα.</a:t>
            </a:r>
            <a:endParaRPr/>
          </a:p>
        </p:txBody>
      </p:sp>
      <p:sp>
        <p:nvSpPr>
          <p:cNvPr id="276" name="Google Shape;276;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4" name="Google Shape;284;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l-GR"/>
              <a:t>Τι είναι λοιπόν τελικά η δημιουργική σκέψη; Δημιουργική σκέψη είναι η ικανότητα παραγωγής πολλών, μοναδικών, πρωτότυπων, εναλλακτικών ιδεών ή λύσεων. Η δημιουργική σκέψη μπορεί να μας βοηθήσει να δημιουργήσουμε πρωτότυπα πράγματα ή να καταλήξουμε σε καινοτόμες ιδέες που μπορούμε να εκμεταλλευτούμε επαγγελματικά. Και το πιο σημαντικό, ακριβώς επειδή μπορούμε να βρούμε εναλλακτικές λύσεις στα προβλήματα που αντιμετωπίζουμε, η δημιουργική σκέψη είναι μια δικλείδα ασφαλείας απέναντι στα αδιέξοδα.</a:t>
            </a:r>
            <a:endParaRPr/>
          </a:p>
        </p:txBody>
      </p:sp>
      <p:sp>
        <p:nvSpPr>
          <p:cNvPr id="285" name="Google Shape;285;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4" name="Google Shape;294;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l-GR"/>
              <a:t>Ωστόσο, η δημιουργικότητα είναι σαν ένα αλεξίπτωτο. Λειτουργεί μόνο αν το ανοίξουμε. Αυτό σημαίνει, φυσικά, εξάσκηση. </a:t>
            </a:r>
            <a:endParaRPr/>
          </a:p>
          <a:p>
            <a:pPr marL="0" lvl="0" indent="0" algn="l" rtl="0">
              <a:spcBef>
                <a:spcPts val="0"/>
              </a:spcBef>
              <a:spcAft>
                <a:spcPts val="0"/>
              </a:spcAft>
              <a:buClr>
                <a:schemeClr val="dk1"/>
              </a:buClr>
              <a:buSzPts val="1200"/>
              <a:buFont typeface="Noto Sans Symbols"/>
              <a:buNone/>
            </a:pPr>
            <a:endParaRPr/>
          </a:p>
        </p:txBody>
      </p:sp>
      <p:sp>
        <p:nvSpPr>
          <p:cNvPr id="295" name="Google Shape;295;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4" name="Google Shape;304;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l-GR"/>
              <a:t>Το καλό είναι ότι μπορούμε να </a:t>
            </a:r>
            <a:r>
              <a:rPr lang="el-GR" b="1"/>
              <a:t>εξασκηθούμε</a:t>
            </a:r>
            <a:r>
              <a:rPr lang="el-GR"/>
              <a:t> ακόμα και μόνοι μας. Όταν έχουμε λίγο ελεύθερο χρόνο, μπορούμε να προσπαθήσουμε να βρούμε πολλές εναλλακτικές χρήσεις καθημερινών αντικειμένων, όπως ένα μολύβι, ένα κομμάτι σχοινί, ένα πουκάμισο που δεν μας κάνει πια. Μερικές από τις ιδέες μπορεί να είναι τρελές. Αυτό είναι καλό· Δεν πρέπει να τις πολεμάμε ούτε να επικρίνουμε τον εαυτό μας. Στη δημιουργική σκέψη, η ποιότητα έχει να κάνει με την ποσότητα. Δεν αναζητούμε την καλύτερη ιδέα ή λύση. Εξερευνούμε πολλές διαφορετικές ιδέες ή λύσεις. Αν εξασκούμαστε καθημερινά, σύντομα θα καταλάβουμε ότι σύντομα θα βρίσκουμε περισσότερες και πιο πρωτότυπες ιδέες. Οι διακοσμητές χρησιμοποιούν δημιουργική σκέψη για να βρουν νέες χρήσεις παλαιών αντικειμένων. Μπορούμε να δούμε ένα παλιό παντζούρι που έχει γίνει κρεμάστρα ρούχων. Μπορούμε επίσης να </a:t>
            </a:r>
            <a:r>
              <a:rPr lang="el-GR" b="1"/>
              <a:t>συνεργαστούμε</a:t>
            </a:r>
            <a:r>
              <a:rPr lang="el-GR"/>
              <a:t> με άλλους. Ο καταιγισμός ιδεών με άλλους και η συνεργασία για την εξεύρεση δημιουργικών λύσεων μπορεί να είναι διασκεδαστική και μπορεί επίσης να ξεμπλοκάρει το μυαλό μας. Θα συμμετάσχουμε σε μια ενδιαφέρουσα άσκηση καταιγισμού ιδεών σε λίγο. </a:t>
            </a:r>
            <a:r>
              <a:rPr lang="el-GR" b="0" i="0">
                <a:solidFill>
                  <a:srgbClr val="48525B"/>
                </a:solidFill>
                <a:latin typeface="Helvetica Neue"/>
                <a:ea typeface="Helvetica Neue"/>
                <a:cs typeface="Helvetica Neue"/>
                <a:sym typeface="Helvetica Neue"/>
              </a:rPr>
              <a:t>Η </a:t>
            </a:r>
            <a:r>
              <a:rPr lang="el-GR" b="1" i="0">
                <a:solidFill>
                  <a:srgbClr val="48525B"/>
                </a:solidFill>
                <a:latin typeface="Helvetica Neue"/>
                <a:ea typeface="Helvetica Neue"/>
                <a:cs typeface="Helvetica Neue"/>
                <a:sym typeface="Helvetica Neue"/>
              </a:rPr>
              <a:t>περιέργεια</a:t>
            </a:r>
            <a:r>
              <a:rPr lang="el-GR" b="0" i="0">
                <a:solidFill>
                  <a:srgbClr val="48525B"/>
                </a:solidFill>
                <a:latin typeface="Helvetica Neue"/>
                <a:ea typeface="Helvetica Neue"/>
                <a:cs typeface="Helvetica Neue"/>
                <a:sym typeface="Helvetica Neue"/>
              </a:rPr>
              <a:t> βοηθά τη δημιουργικότητα. Μπορούμε να κρατήσουμε ενδιαφέροντα πράγματα ή πράγματα που τράβηξαν την προσοχή μας σε ένα φάκελο. Όταν βλέπουμε, ακούμε, διαβάζουμε κάτι ενδιαφέρον, ό,τι κι αν είναι, το κρατάμε σε ένα φάκελο. Για παράδειγμα, μας άρεσε το σλόγκαν μιας διαφήμισης. Μπορούμε να το γράψουμε σε ένα κομμάτι χαρτί ή να κόψουμε τη σελίδα από ένα περιοδικό και να το βάλουμε στο φάκελο. Ή, είδαμε την εικόνα μιας εφεύρεσης. Πηγαίνει και αυτή στο φάκελο.  Σύντομα θα έχουμε πολλά ενδιαφέροντα, αλλά άσχετα πράγματα στο φάκελο μας. Αυτό που μπορούμε να κάνουμε, όταν έχουμε λίγο ελεύθερο χρόνο, είναι να ανοίξουμε το φάκελο, να βάλουμε όλες τις ιδέες, τις εικόνες κλπ στο πάτωμα και να προσπαθήσουμε να δημιουργήσουμε σχέσεις. Μπορούμε να δημιουργήσουμε κάτι ενδιαφέρον ή όχι. Αλλά σίγουρα, θα περάσουμε καλά.  Ένας άλλος τρόπος για να ενισχύσουμε τη δημιουργική μας σκέψη είναι να </a:t>
            </a:r>
            <a:r>
              <a:rPr lang="el-GR" b="1" i="0">
                <a:solidFill>
                  <a:srgbClr val="48525B"/>
                </a:solidFill>
                <a:latin typeface="Helvetica Neue"/>
                <a:ea typeface="Helvetica Neue"/>
                <a:cs typeface="Helvetica Neue"/>
                <a:sym typeface="Helvetica Neue"/>
              </a:rPr>
              <a:t>προκαλέσουμε</a:t>
            </a:r>
            <a:r>
              <a:rPr lang="el-GR" b="0" i="0">
                <a:solidFill>
                  <a:srgbClr val="48525B"/>
                </a:solidFill>
                <a:latin typeface="Helvetica Neue"/>
                <a:ea typeface="Helvetica Neue"/>
                <a:cs typeface="Helvetica Neue"/>
                <a:sym typeface="Helvetica Neue"/>
              </a:rPr>
              <a:t> τον εαυτό μας. Από καιρό σε καιρό, μπορούμε να δοκιμάσουμε το αντίθετο από τα χόμπι ή τις δραστηριότητές μας. Για παράδειγμα, αν αγαπάμε τη θάλασσα, μπορούμε να προσπαθήσουμε να ανέβουμε σε ένα λόφο. Αν παίζουμε κιθάρα, μπορούμε να δοκιμάσουμε ντραμς. Δεν πρέπει να μας ενδιαφέρει το αποτέλεσμα. Το θέμα είναι να κάνουμε τον εγκέφαλό μας να σκεφτεί διαφορετικά από πριν. Να αλλάξουμε τη ρουτίνα μας.  Τέλος, οι </a:t>
            </a:r>
            <a:r>
              <a:rPr lang="el-GR" b="1" i="0">
                <a:solidFill>
                  <a:srgbClr val="48525B"/>
                </a:solidFill>
                <a:latin typeface="Helvetica Neue"/>
                <a:ea typeface="Helvetica Neue"/>
                <a:cs typeface="Helvetica Neue"/>
                <a:sym typeface="Helvetica Neue"/>
              </a:rPr>
              <a:t>ερωτήσεις</a:t>
            </a:r>
            <a:r>
              <a:rPr lang="el-GR" b="0" i="0">
                <a:solidFill>
                  <a:srgbClr val="48525B"/>
                </a:solidFill>
                <a:latin typeface="Helvetica Neue"/>
                <a:ea typeface="Helvetica Neue"/>
                <a:cs typeface="Helvetica Neue"/>
                <a:sym typeface="Helvetica Neue"/>
              </a:rPr>
              <a:t> του τύπου "τι θα γινόταν αν" μπορούν να μετατραπούν σε ένα ενδιαφέρον παιχνίδι που μπορούμε να παίξουμε μόνοι μας ή με φίλους για να ενισχύσουμε τη δημιουργικότητά μας. Αμφισβητούμε τα πράγματα γύρω μας και προσπαθούμε να βρούμε όσο το δυνατόν περισσότερες απαντήσεις. Για παράδειγμα: "τι θα γινόταν αν τα δέντρα ήταν μπλε;" "Τι θα γινόταν αν υπήρχε νερό στην έρημο;" «Κι αν περπατούσαμε προς τα πίσω;» Όσο περισσότερες απαντήσεις δίνουμε, τόσο το καλύτερο. Αυτό μπορεί να είναι και μια πολύ αστεία άσκηση. Όλες οι απαντήσεις, ακόμα και οι πιο τρελές, είναι έγκυρες.</a:t>
            </a:r>
            <a:endParaRPr b="0"/>
          </a:p>
        </p:txBody>
      </p:sp>
      <p:sp>
        <p:nvSpPr>
          <p:cNvPr id="305" name="Google Shape;305;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4" name="Google Shape;314;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l-GR"/>
              <a:t>Τώρα, αναφερθήκαμε στον καταιγισμό ιδεών (brainstorming) προηγουμένως, αλλά τώρα θα τον εφαρμόσουμε στην πράξη. Ο καταιγισμός ιδεών έχει να κάνει με το να σκέφτεσαι διαφορετικά. Η πρωτοτυπία είναι η καρδιά της δημιουργικής σκέψης. Έχει να κάνει με το να βρούμε νέες, μοναδικές ιδέες που δεν έχουν εκφραστεί πριν</a:t>
            </a:r>
            <a:r>
              <a:rPr lang="el-GR" sz="1200" b="0" i="0">
                <a:highlight>
                  <a:srgbClr val="FFFFFF"/>
                </a:highlight>
                <a:latin typeface="Poppins"/>
                <a:ea typeface="Poppins"/>
                <a:cs typeface="Poppins"/>
                <a:sym typeface="Poppins"/>
              </a:rPr>
              <a:t>.</a:t>
            </a:r>
            <a:endParaRPr/>
          </a:p>
          <a:p>
            <a:pPr marL="171450" marR="0" lvl="0" indent="-171450" algn="l" rtl="0">
              <a:lnSpc>
                <a:spcPct val="100000"/>
              </a:lnSpc>
              <a:spcBef>
                <a:spcPts val="0"/>
              </a:spcBef>
              <a:spcAft>
                <a:spcPts val="0"/>
              </a:spcAft>
              <a:buClr>
                <a:schemeClr val="dk1"/>
              </a:buClr>
              <a:buSzPts val="1200"/>
              <a:buFont typeface="Noto Sans Symbols"/>
              <a:buChar char="📄"/>
            </a:pPr>
            <a:r>
              <a:rPr lang="el-GR" sz="1200" b="0" i="0">
                <a:latin typeface="Poppins"/>
                <a:ea typeface="Poppins"/>
                <a:cs typeface="Poppins"/>
                <a:sym typeface="Poppins"/>
              </a:rPr>
              <a:t>Ο καταιγισμός ιδεών ενισχύει την αυτοπεποίθηση, τις επικοινωνιακές δεξιότητες και την ικανότητα δημιουργικής σκέψης των σπουδαστών. Ανάλογα με τον αριθμό των σπουδαστών, δημιουργείστε μικρές ομάδες έως 5 ατόμων η καθεμία. Τους δίνετε χαρτάκια post-it και στυλό και τους αναθέτετε έναν συγκεκριμένο χώρο στον τοίχο, όπου κάθε ομάδα θα κολλήσει τα χαρτάκια post-it της</a:t>
            </a:r>
            <a:r>
              <a:rPr lang="el-GR" sz="1200" b="0" i="0">
                <a:highlight>
                  <a:srgbClr val="FFFFFF"/>
                </a:highlight>
                <a:latin typeface="Poppins"/>
                <a:ea typeface="Poppins"/>
                <a:cs typeface="Poppins"/>
                <a:sym typeface="Poppins"/>
              </a:rPr>
              <a:t>. </a:t>
            </a:r>
            <a:endParaRPr/>
          </a:p>
          <a:p>
            <a:pPr marL="171450" lvl="0" indent="-171450" algn="l" rtl="0">
              <a:spcBef>
                <a:spcPts val="0"/>
              </a:spcBef>
              <a:spcAft>
                <a:spcPts val="0"/>
              </a:spcAft>
              <a:buClr>
                <a:schemeClr val="dk1"/>
              </a:buClr>
              <a:buSzPts val="1200"/>
              <a:buFont typeface="Noto Sans Symbols"/>
              <a:buChar char="☺"/>
            </a:pPr>
            <a:r>
              <a:rPr lang="el-GR" sz="1200" b="0" i="0">
                <a:latin typeface="Poppins"/>
                <a:ea typeface="Poppins"/>
                <a:cs typeface="Poppins"/>
                <a:sym typeface="Poppins"/>
              </a:rPr>
              <a:t>Πριν παρουσιάσω το θέμα που πρόκειται να εξασκηθούμε, ας δούμε μερικούς σημαντικούς κανόνες καταιγισμού ιδεών: Δεν υπάρχουν νικητές και ηττημένοι. Κάποιος μπορεί να είναι πιο δημιουργικός σε ένα συγκεκριμένο ερέθισμα και λιγότερο δημιουργικός σε ένα άλλο. Αυτό είναι απολύτως φυσιολογικό. Αυτή είναι μια ζώνη χωρίς κριτική - δεν επιτρέπονται αρνητικά σχόλια ούτε αρνητικές εκφράσεις προσώπου για καμία ιδέα.  Ο στόχος είναι να αναρτήσετε όσο το δυνατόν περισσότερες ιδέες στον τοίχο στον καθορισμένο χρόνο. Καλωσορίζουμε τις τρελές ιδέες. Ορισμένες ιδέες βασίζονται στις ιδέες ενός άλλου ατόμου. Έτσι, ενώ σκεφτόμαστε, πρέπει να παρακολουθούμε και τον τοίχο.  Θα αφήσουμε 5 λεπτά για το πρώτο μέρος του καταιγισμού ιδεών. Κατά τη διάρκεια αυτού του διαστήματος, ο καθένας από εμάς πρέπει να βάλει τουλάχιστον μία ιδέα στον τοίχο. Γράφουμε την ιδέα σε ένα σημείωμα post-it και το κολλάμε στον τοίχο. Αν προκύψει άλλη ιδέα, πάλι τη γράφουμε σε ένα νέο post-it σημείωμα και την κολλάμε στον τοίχο. Θα παρουσιάσω το θέμα και κάθε μέλος της ομάδας θα σκεφτεί ξεχωριστά. Όσο περισσότερες ιδέες ανά άτομο, τόσο το καλύτερο. Είναι σαφές; Είστε έτοιμοι;</a:t>
            </a:r>
            <a:endParaRPr b="0" i="0">
              <a:solidFill>
                <a:srgbClr val="464F4F"/>
              </a:solidFill>
              <a:latin typeface="Lato"/>
              <a:ea typeface="Lato"/>
              <a:cs typeface="Lato"/>
              <a:sym typeface="Lato"/>
            </a:endParaRPr>
          </a:p>
          <a:p>
            <a:pPr marL="0" lvl="0" indent="0" algn="l" rtl="0">
              <a:spcBef>
                <a:spcPts val="0"/>
              </a:spcBef>
              <a:spcAft>
                <a:spcPts val="0"/>
              </a:spcAft>
              <a:buClr>
                <a:schemeClr val="dk1"/>
              </a:buClr>
              <a:buSzPts val="1200"/>
              <a:buFont typeface="Noto Sans Symbols"/>
              <a:buNone/>
            </a:pPr>
            <a:endParaRPr b="0" i="0">
              <a:solidFill>
                <a:srgbClr val="464F4F"/>
              </a:solidFill>
              <a:latin typeface="Lato"/>
              <a:ea typeface="Lato"/>
              <a:cs typeface="Lato"/>
              <a:sym typeface="Lato"/>
            </a:endParaRPr>
          </a:p>
          <a:p>
            <a:pPr marL="0" lvl="0" indent="0" algn="l" rtl="0">
              <a:spcBef>
                <a:spcPts val="0"/>
              </a:spcBef>
              <a:spcAft>
                <a:spcPts val="0"/>
              </a:spcAft>
              <a:buClr>
                <a:schemeClr val="dk1"/>
              </a:buClr>
              <a:buSzPts val="1200"/>
              <a:buFont typeface="Arial"/>
              <a:buNone/>
            </a:pPr>
            <a:endParaRPr sz="1200" b="0" i="0">
              <a:solidFill>
                <a:srgbClr val="464F4F"/>
              </a:solidFill>
              <a:highlight>
                <a:srgbClr val="FFFFFF"/>
              </a:highlight>
              <a:latin typeface="Lato"/>
              <a:ea typeface="Lato"/>
              <a:cs typeface="Lato"/>
              <a:sym typeface="Lato"/>
            </a:endParaRPr>
          </a:p>
          <a:p>
            <a:pPr marL="0" lvl="0" indent="0" algn="l" rtl="0">
              <a:spcBef>
                <a:spcPts val="0"/>
              </a:spcBef>
              <a:spcAft>
                <a:spcPts val="0"/>
              </a:spcAft>
              <a:buClr>
                <a:schemeClr val="dk1"/>
              </a:buClr>
              <a:buSzPts val="1200"/>
              <a:buFont typeface="Arial"/>
              <a:buNone/>
            </a:pPr>
            <a:endParaRPr sz="1200" b="0" i="0">
              <a:highlight>
                <a:srgbClr val="FFFFFF"/>
              </a:highlight>
              <a:latin typeface="Poppins"/>
              <a:ea typeface="Poppins"/>
              <a:cs typeface="Poppins"/>
              <a:sym typeface="Poppins"/>
            </a:endParaRPr>
          </a:p>
          <a:p>
            <a:pPr marL="0" lvl="0" indent="0" algn="l" rtl="0">
              <a:spcBef>
                <a:spcPts val="0"/>
              </a:spcBef>
              <a:spcAft>
                <a:spcPts val="0"/>
              </a:spcAft>
              <a:buNone/>
            </a:pPr>
            <a:endParaRPr/>
          </a:p>
        </p:txBody>
      </p:sp>
      <p:sp>
        <p:nvSpPr>
          <p:cNvPr id="315" name="Google Shape;315;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3" name="Google Shape;323;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l-GR"/>
              <a:t>Ανακοινώστε το θέμα και ξεκινήστε το χρονόμετρο. Όταν τελειώσει ο χρόνος, καθοδηγήστε τους μαθητές να συζητήσουν και να βρουν διαφορετικές κατηγορίες για να ομαδοποιήσουν τις ιδέες που έχουν βρει και στη συνέχεια να προσθέσουν τις σχετικές ιδέες από κάτω (γράφουν την κατηγορία σε ένα post-it σημείωμα και κολλούν όλες τις σχετικές ιδέες από κάτω). Για παράδειγμα: διακόσμηση, καθημερινή χρήση κ.λπ. Αφήστε άλλα 5 λεπτά για αυτό. Περάστε από τις διάφορες ομάδες και ενθαρρύνετε όσους δεν συνεισφέρουν ή δεν μιλούν, να συμμετάσχουν επίσης. Στο τέλος, φέρνετε όλους τους μαθητές μπροστά από κάθε τοίχο και εξετάζετε μαζί τι έχει αναρτήσει κάθε ομάδα. Θα πρέπει να επαινέσετε όλους τους μαθητές για το έργο τους</a:t>
            </a:r>
            <a:r>
              <a:rPr lang="el-GR" sz="1200" b="0" i="0">
                <a:solidFill>
                  <a:srgbClr val="464F4F"/>
                </a:solidFill>
                <a:highlight>
                  <a:srgbClr val="FFFFFF"/>
                </a:highlight>
                <a:latin typeface="Lato"/>
                <a:ea typeface="Lato"/>
                <a:cs typeface="Lato"/>
                <a:sym typeface="Lato"/>
              </a:rPr>
              <a:t>. </a:t>
            </a:r>
            <a:endParaRPr/>
          </a:p>
          <a:p>
            <a:pPr marL="0" lvl="0" indent="0" algn="l" rtl="0">
              <a:spcBef>
                <a:spcPts val="0"/>
              </a:spcBef>
              <a:spcAft>
                <a:spcPts val="0"/>
              </a:spcAft>
              <a:buClr>
                <a:schemeClr val="dk1"/>
              </a:buClr>
              <a:buSzPts val="1200"/>
              <a:buFont typeface="Noto Sans Symbols"/>
              <a:buNone/>
            </a:pPr>
            <a:endParaRPr sz="1200" b="0" i="0">
              <a:solidFill>
                <a:srgbClr val="464F4F"/>
              </a:solidFill>
              <a:highlight>
                <a:srgbClr val="FFFFFF"/>
              </a:highlight>
              <a:latin typeface="Lato"/>
              <a:ea typeface="Lato"/>
              <a:cs typeface="Lato"/>
              <a:sym typeface="Lato"/>
            </a:endParaRPr>
          </a:p>
          <a:p>
            <a:pPr marL="0" lvl="0" indent="0" algn="l" rtl="0">
              <a:spcBef>
                <a:spcPts val="0"/>
              </a:spcBef>
              <a:spcAft>
                <a:spcPts val="0"/>
              </a:spcAft>
              <a:buNone/>
            </a:pPr>
            <a:endParaRPr sz="1200" b="0" i="0">
              <a:highlight>
                <a:srgbClr val="FFFFFF"/>
              </a:highlight>
              <a:latin typeface="Poppins"/>
              <a:ea typeface="Poppins"/>
              <a:cs typeface="Poppins"/>
              <a:sym typeface="Poppins"/>
            </a:endParaRPr>
          </a:p>
          <a:p>
            <a:pPr marL="0" lvl="0" indent="0" algn="l" rtl="0">
              <a:spcBef>
                <a:spcPts val="0"/>
              </a:spcBef>
              <a:spcAft>
                <a:spcPts val="0"/>
              </a:spcAft>
              <a:buNone/>
            </a:pPr>
            <a:endParaRPr/>
          </a:p>
        </p:txBody>
      </p:sp>
      <p:sp>
        <p:nvSpPr>
          <p:cNvPr id="324" name="Google Shape;324;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4" name="Google Shape;334;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l-GR"/>
              <a:t>Αποκαλύψτε μόνο τον τίτλο της διαφάνειας. </a:t>
            </a:r>
            <a:endParaRPr/>
          </a:p>
          <a:p>
            <a:pPr marL="171450" lvl="0" indent="-171450" algn="l" rtl="0">
              <a:spcBef>
                <a:spcPts val="0"/>
              </a:spcBef>
              <a:spcAft>
                <a:spcPts val="0"/>
              </a:spcAft>
              <a:buClr>
                <a:schemeClr val="dk1"/>
              </a:buClr>
              <a:buSzPts val="1200"/>
              <a:buFont typeface="Noto Sans Symbols"/>
              <a:buChar char="☺"/>
            </a:pPr>
            <a:r>
              <a:rPr lang="el-GR"/>
              <a:t>Συζητήσαμε ξεχωριστά την κριτική και δημιουργική σκέψη, γιατί είναι σημαντικές και το πώς μπορούμε να τις ενισχύσουμε περαιτέρω. Αλλά, όταν πρέπει να λύσουμε ένα πρόβλημα, ποια χρησιμοποιούμε; Με άλλα λόγια, πώς συνεργάζεται η κριτική και δημιουργική σκέψη για να παράγουμε μια λύση; </a:t>
            </a:r>
            <a:endParaRPr/>
          </a:p>
          <a:p>
            <a:pPr marL="171450" lvl="0" indent="-171450" algn="l" rtl="0">
              <a:spcBef>
                <a:spcPts val="0"/>
              </a:spcBef>
              <a:spcAft>
                <a:spcPts val="0"/>
              </a:spcAft>
              <a:buClr>
                <a:schemeClr val="dk1"/>
              </a:buClr>
              <a:buSzPts val="1200"/>
              <a:buFont typeface="Noto Sans Symbols"/>
              <a:buChar char="📄"/>
            </a:pPr>
            <a:r>
              <a:rPr lang="el-GR"/>
              <a:t>Σταματήστε κσι ζητήστε τη γνώμη των σπουδαστών. Μετά κάντε κλικ και αποκαλύψτε το περιεχόμενο της διαφάνειας. </a:t>
            </a:r>
            <a:endParaRPr/>
          </a:p>
          <a:p>
            <a:pPr marL="171450" lvl="0" indent="-171450" algn="l" rtl="0">
              <a:spcBef>
                <a:spcPts val="0"/>
              </a:spcBef>
              <a:spcAft>
                <a:spcPts val="0"/>
              </a:spcAft>
              <a:buClr>
                <a:schemeClr val="dk1"/>
              </a:buClr>
              <a:buSzPts val="1200"/>
              <a:buFont typeface="Noto Sans Symbols"/>
              <a:buChar char="☺"/>
            </a:pPr>
            <a:r>
              <a:rPr lang="el-GR"/>
              <a:t>Πρώτα πρέπει να χρησιμοποιούμε τη δημιουργική μας σκέψη για να βρούμε πολλές εναλλακτικές ιδέες για την επίλυση ενός προβλήματος. Στη συνέχεια χρησιμοποιούμε την κριτική μας σκέψη για να αξιολογήσουμε τις ιδέες που έχουμε βρει μέσω της λογικής και να καταλήξουμε στην καλύτερη λύση. Ορισμένες φορές, αυτή η διαδικασία γίνεται αυτόματα στο νου μας. Αν όχι, πρέπει να εξασκήσουμε και τις δύο δεξιότητες περαιτέρω και να εργαστούμε πάνω σε υποθετικά προβλήματα ή προκλήσεις, πριν αντιμετωπίσουμε τα πραγματικά. Φτάσαμε τώρα στο τέλος αυτού του μέρους. Έχετε απορίες; Υπάρχει κάτι που θα θέλατε να συζητήσετε περαιτέρω;</a:t>
            </a:r>
            <a:endParaRPr/>
          </a:p>
          <a:p>
            <a:pPr marL="0" lvl="0" indent="0" algn="l" rtl="0">
              <a:spcBef>
                <a:spcPts val="0"/>
              </a:spcBef>
              <a:spcAft>
                <a:spcPts val="0"/>
              </a:spcAft>
              <a:buClr>
                <a:schemeClr val="dk1"/>
              </a:buClr>
              <a:buSzPts val="1200"/>
              <a:buFont typeface="Noto Sans Symbols"/>
              <a:buNone/>
            </a:pPr>
            <a:endParaRPr/>
          </a:p>
        </p:txBody>
      </p:sp>
      <p:sp>
        <p:nvSpPr>
          <p:cNvPr id="335" name="Google Shape;335;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l-GR"/>
              <a:t>Θα ολοκληρώσουμε αυτή την ενότητα συζητώντας στρατηγικές για προσωπική ανάπτυξη. Θα εξετάσουμε τα διαφορετικά στυλ μάθησης και πώς μπορούμε να γίνουμε η καλύτερη εκδοχή του εαυτού μας.  </a:t>
            </a:r>
            <a:endParaRPr/>
          </a:p>
          <a:p>
            <a:pPr marL="0" lvl="0" indent="0" algn="l" rtl="0">
              <a:spcBef>
                <a:spcPts val="0"/>
              </a:spcBef>
              <a:spcAft>
                <a:spcPts val="0"/>
              </a:spcAft>
              <a:buClr>
                <a:schemeClr val="dk1"/>
              </a:buClr>
              <a:buSzPts val="1200"/>
              <a:buFont typeface="Noto Sans Symbols"/>
              <a:buNone/>
            </a:pPr>
            <a:endParaRPr/>
          </a:p>
        </p:txBody>
      </p:sp>
      <p:sp>
        <p:nvSpPr>
          <p:cNvPr id="352" name="Google Shape;352;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3" name="Google Shape;363;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l-GR"/>
              <a:t>Τι είναι ένα στυλ μάθησης και γιατί είναι χρήσιμο να γνωρίζουμε το δικό μας; Με απλά λόγια, ένα στυλ μάθησης είναι ο τρόπος με τον οποίο ένα άτομο λαμβάνει, κατανοεί, εκφράζει και θυμάται πληροφορίες. Όταν γνωρίζουμε το κυρίαρχο στυλ Μάθησης μας, είναι ευκολότερο και χρειάζεται λιγότερος χρόνος και προσπάθεια για να μάθουμε και να θυμηθούμε πληροφορίες, όπως τα μαθήματα μας. Είπαμε στο προηγούμενο μέρος, ότι η συνεχής μάθηση και η απόκτηση νέων δεξιοτήτων είναι σημαντική τόσο για την κριτική όσο και για τη δημιουργική σκέψη. Έτσι, αν γνωρίζουμε ποιος είναι ο προτιμώμενος τρόπος για να μάθουμε αυτά τα νέα πράγματα, μπορούμε να μάθουμε περισσότερα σε λιγότερο χρόνο και με πολύ λιγότερη προσπάθεια. Υπάρχουν 4 κυρίαρχα στυλ μάθησης: Οπτικό, Ακουστικό, Ανάγνωση / Εγγραφή και Κιναισθητικό. Θα δούμε λίγο περισσότερες πληροφορίες για κάθε στυλ.</a:t>
            </a:r>
            <a:endParaRPr/>
          </a:p>
        </p:txBody>
      </p:sp>
      <p:sp>
        <p:nvSpPr>
          <p:cNvPr id="364" name="Google Shape;364;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3" name="Google Shape;373;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l-GR"/>
              <a:t>Τα άτομα με οπτικό στυλ μαθαίνουν καλύτερα μέσω της όρασης, έτσι εργαλεία όπως διαγράμματα, διαγράμματα ροής, εικόνες και σύμβολα μπορούν να είναι το κλειδί για την κατανόηση νέων εννοιών. Όταν κρατάμε σημειώσεις στην τάξη, αν έχουμε αυτό το στυλ, κάτι που μπορούμε να δοκιμάσουμε είναι να αναπτύξουμε ένα σύστημα συμβόλων για να αντικαταστήσουμε μια λέξη. Για παράδειγμα, αντί για "και" βάλτε ένα +. Με αυτό τον τρόπο κρατάμε πιο γρήγορα σημειώσεις. Μπορεί επίσης να είναι χρήσιμο να χρωματίσουμε τις σημειώσεις μας, τονίζοντας με highlighter βασικές έννοιες, για να δημιουργήσουμε περισσότερη οπτική διέγερση.</a:t>
            </a:r>
            <a:endParaRPr/>
          </a:p>
          <a:p>
            <a:pPr marL="0" lvl="0" indent="0" algn="l" rtl="0">
              <a:spcBef>
                <a:spcPts val="0"/>
              </a:spcBef>
              <a:spcAft>
                <a:spcPts val="0"/>
              </a:spcAft>
              <a:buClr>
                <a:schemeClr val="dk1"/>
              </a:buClr>
              <a:buSzPts val="1200"/>
              <a:buFont typeface="Noto Sans Symbols"/>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374" name="Google Shape;374;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3" name="Google Shape;393;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l-GR"/>
              <a:t>Τα άτομα με ακουστικό στυλ μάθησης μαθαίνουν μέσω της ακρόασης. Ως εκ τούτου, η παρακολούθηση διαλέξεων και ομαδικών συζητήσεων είναι απαραίτητη για αυτούς τους σπουδαστές. Διαβάζοντας τα μαθήματά μας δυνατά, ώστε να μπορούμε να ακούσουμε πώς ακούγονται οι λέξεις, διευκολύνει τη μάθηση. Η δημιουργία μιας ομάδας μελέτης ή η συνάντηση με τους συμμαθητές για να μιλήσουμε για τα πράγματα που αναφέρθηκαν στο μάθημα, μας βοηθά να μάθουμε γρηγορότερα.</a:t>
            </a:r>
            <a:endParaRPr/>
          </a:p>
        </p:txBody>
      </p:sp>
      <p:sp>
        <p:nvSpPr>
          <p:cNvPr id="394" name="Google Shape;394;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8" name="Google Shape;418;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l-GR"/>
              <a:t>Οι μαθητές ανάγνωσης/γραφής μαθαίνουν μέσω –τι άλλο;– ανάγνωσης και γραφής. Η δημιουργία γλωσσαρίων, η ανάγνωση και η αντιγραφή σημειώσεων ή βασικών σημείων ή περιλήψεων όσων μαθαίνουμε, μας βοηθούν να μαθαίνουμε γρηγορότερα και ευκολότερα. Η δημιουργία λιστών μπορεί επίσης να είναι ένα πολύ χρήσιμο εργαλείο. Ξαναγράφοντας εξηγήσεις και σημειώσεις με δικά μας λόγια μας βοηθά να διατηρήσουμε αυτή τη γνώση. </a:t>
            </a:r>
            <a:endParaRPr/>
          </a:p>
          <a:p>
            <a:pPr marL="0" lvl="0" indent="0" algn="l" rtl="0">
              <a:spcBef>
                <a:spcPts val="0"/>
              </a:spcBef>
              <a:spcAft>
                <a:spcPts val="0"/>
              </a:spcAft>
              <a:buClr>
                <a:schemeClr val="dk1"/>
              </a:buClr>
              <a:buSzPts val="1200"/>
              <a:buFont typeface="Noto Sans Symbols"/>
              <a:buNone/>
            </a:pPr>
            <a:endParaRPr/>
          </a:p>
        </p:txBody>
      </p:sp>
      <p:sp>
        <p:nvSpPr>
          <p:cNvPr id="419" name="Google Shape;419;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6" name="Google Shape;436;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l-GR"/>
              <a:t>Τέλος, οι κιναισθητικοί σπουδάστές μαθαίνουν μέσα από την πράξη, κάνοντας. Ενώ μελετάμε, είναι σημαντικό να ενσωματώσουμε όλες τις αισθήσεις μας στην εμπειρία - όσο περισσότερες αισθήσεις χρησιμοποιήσουμε, τόσο υψηλότερο ποσοστό πληροφοριών ανακαλούμε. Παραδείγματα νέων εννοιών θα πρέπει να συνοδεύουν τις σημειώσεις μας. Ένας καλός τρόπος είναι να πάρουμε ένα παράδειγμα από το κείμενο, ή τη διάλεξη, ή το εργαστήριο, και στη συνέχεια να προσπαθήσουμε να δημιουργήσουμε το δικό μας παράδειγμα. Κάνοντας όσο το δυνατόν περισσότερη χρήση πρακτικών ερωτήσεων, πειραμάτων και τεστ, μας βοηθάει να διατηρήσουμε περισσότερες πληροφορίες. 🖈Αναγνωρίζετε τον εαυτό σας σε κάποιο από τα στυλ μάθησης;</a:t>
            </a:r>
            <a:endParaRPr/>
          </a:p>
          <a:p>
            <a:pPr marL="0" lvl="0" indent="0" algn="l" rtl="0">
              <a:spcBef>
                <a:spcPts val="0"/>
              </a:spcBef>
              <a:spcAft>
                <a:spcPts val="0"/>
              </a:spcAft>
              <a:buNone/>
            </a:pPr>
            <a:endParaRPr/>
          </a:p>
        </p:txBody>
      </p:sp>
      <p:sp>
        <p:nvSpPr>
          <p:cNvPr id="437" name="Google Shape;437;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1" name="Google Shape;461;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l-GR"/>
              <a:t>Η εφηβεία είναι ένα κρίσιμο μέρος της ζωής όλων των ανθρώπων. Είναι η εποχή που αναπτύσσουμε την προσωπικότητά μας, μαθαίνουμε πώς να κοινωνικοποιούμαστε και πώς να αντιμετωπίζουμε τις προκλήσεις, αλλά και ο χρόνος που προετοιμαζόμαστε για την ενήλικη ζωή μας και τον τρόπο που πρόκειται να ζήσουμε στο μέλλον. Τώρα είναι η ώρα να επενδύσουμε στον εαυτό μας και να προετοιμαστούμε για την ενηλικίωση. Τι μπορούμε να κάνουμε; Μπορούμε να εξερευνήσουμε τα ενδιαφέροντα και τα πάθη μας. Μπορούμε να </a:t>
            </a:r>
            <a:r>
              <a:rPr lang="el-GR" b="1"/>
              <a:t>πειραματιστούμε</a:t>
            </a:r>
            <a:r>
              <a:rPr lang="el-GR"/>
              <a:t> με διαφορετικές δραστηριότητες ή χόμπι, μόνοι ή σε ομάδες, για να δούμε τι μας ταιριάζει περισσότερο και να βρούμε πιθανές τάσεις που θα μπορούσαν να μεταφραστούν σε επάγγελμα στο μέλλον. Μπορούμε να ζητήσουμε τη </a:t>
            </a:r>
            <a:r>
              <a:rPr lang="el-GR" b="1"/>
              <a:t>συμβουλή</a:t>
            </a:r>
            <a:r>
              <a:rPr lang="el-GR"/>
              <a:t> μεντόρων, ανθρώπων που εργάζονται ήδη σε έναν συγκεκριμένο τομέα και που μπορούν να μοιραστούν πολλές λεπτομέρειες. Υπάρχουν πολλά σχετικά βίντεο και στο Youtube. Μπορούμε να είμαστε </a:t>
            </a:r>
            <a:r>
              <a:rPr lang="el-GR" b="1"/>
              <a:t>περίεργοι</a:t>
            </a:r>
            <a:r>
              <a:rPr lang="el-GR"/>
              <a:t>. Μιλήσαμε για την ανάγκη για περιέργεια πριν. Η περιέργεια μας βοηθά να εξερευνήσουμε νέους τομείς, να κάνουμε ερωτήσεις, να αναζητήσουμε περισσότερες πληροφορίες για κάτι που μας ενδιαφέρει. Στη συνέχεια, θα πρέπει να επενδύσουμε στην </a:t>
            </a:r>
            <a:r>
              <a:rPr lang="el-GR" b="1"/>
              <a:t>εκπαίδευση</a:t>
            </a:r>
            <a:r>
              <a:rPr lang="el-GR"/>
              <a:t>. Εκτός από την ίδια τη γνώση, η εκπαίδευση μας εφοδιάζει επίσης με τα εργαλεία που χρειαζόμαστε για να διαμορφώσουμε το μέλλον μας: να είμαστε σε εγρήγορση, να είμαστε επίμονοι, να εργαζόμαστε σε ομάδες, να θέτουμε στόχους, να συνδυάζουμε πληροφορίες από διαφορετικούς τομείς για να κάνουμε μία εργασία, να σεβόμαστε τις προθεσμίες. Πρέπει να </a:t>
            </a:r>
            <a:r>
              <a:rPr lang="el-GR" b="1"/>
              <a:t>οικοδομήσουμε</a:t>
            </a:r>
            <a:r>
              <a:rPr lang="el-GR"/>
              <a:t> υγιείς σχέσεις. Θα πρέπει να προσπαθήσουμε να σχετιστούμε με ανθρώπους που μπορούν να είναι </a:t>
            </a:r>
            <a:r>
              <a:rPr lang="el-GR" b="1"/>
              <a:t>υποστηρικτικοί</a:t>
            </a:r>
            <a:r>
              <a:rPr lang="el-GR"/>
              <a:t> αντί για επικριτικοί, να ακούμε τους άλλους ανθρώπους και να προσπαθήσουμε να τους κατανοήσουμε και να εκφραζόμαστε με σαφήνεια για να γίνουμε κατανοητοί. Το να γίνουμε η καλύτερη εκδοχή του εαυτού μας εξαρτάται κυρίως από εμάς. Κυβερνάμε τη ζωή μας. Και αν δουλεύουμε με τον εαυτό μας καθημερινά, μπορούμε να αντιμετωπίσουμε ό, τι έρχεται στο δρόμο μας. Καλή τύχη!</a:t>
            </a:r>
            <a:endParaRPr/>
          </a:p>
          <a:p>
            <a:pPr marL="171450" marR="0" lvl="0" indent="-171450" algn="l" rtl="0">
              <a:lnSpc>
                <a:spcPct val="100000"/>
              </a:lnSpc>
              <a:spcBef>
                <a:spcPts val="0"/>
              </a:spcBef>
              <a:spcAft>
                <a:spcPts val="0"/>
              </a:spcAft>
              <a:buClr>
                <a:schemeClr val="dk1"/>
              </a:buClr>
              <a:buSzPts val="1200"/>
              <a:buFont typeface="Noto Sans Symbols"/>
              <a:buChar char="📄"/>
            </a:pPr>
            <a:r>
              <a:rPr lang="el-GR"/>
              <a:t>Δεδομένου ότι αυτή είναι η τελευταία διαφάνεια αυτής της ενότητας, ρωτήστε τους μαθητές αν θέλουν να μοιραστούν κάτι, αν βρήκαν την ενότητα ενδιαφέρουσα, αν σκέφτονται να εφαρμόσουν κάτι από αυτά που έχουν μάθει τις επόμενες ημέρες. </a:t>
            </a:r>
            <a:endParaRPr/>
          </a:p>
          <a:p>
            <a:pPr marL="0" marR="0" lvl="0" indent="0" algn="l" rtl="0">
              <a:lnSpc>
                <a:spcPct val="100000"/>
              </a:lnSpc>
              <a:spcBef>
                <a:spcPts val="0"/>
              </a:spcBef>
              <a:spcAft>
                <a:spcPts val="0"/>
              </a:spcAft>
              <a:buClr>
                <a:schemeClr val="dk1"/>
              </a:buClr>
              <a:buSzPts val="1200"/>
              <a:buFont typeface="Noto Sans Symbols"/>
              <a:buNone/>
            </a:pPr>
            <a:endParaRPr/>
          </a:p>
        </p:txBody>
      </p:sp>
      <p:sp>
        <p:nvSpPr>
          <p:cNvPr id="462" name="Google Shape;462;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27:notes"/>
          <p:cNvSpPr>
            <a:spLocks noGrp="1" noRot="1" noChangeAspect="1"/>
          </p:cNvSpPr>
          <p:nvPr>
            <p:ph type="sldImg" idx="2"/>
          </p:nvPr>
        </p:nvSpPr>
        <p:spPr>
          <a:xfrm>
            <a:off x="1141413" y="1143000"/>
            <a:ext cx="4575175" cy="25733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0" name="Google Shape;470;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1" name="Google Shape;471;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27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29"/>
          <p:cNvSpPr txBox="1">
            <a:spLocks noGrp="1"/>
          </p:cNvSpPr>
          <p:nvPr>
            <p:ph type="title"/>
          </p:nvPr>
        </p:nvSpPr>
        <p:spPr>
          <a:xfrm>
            <a:off x="4501410" y="1064254"/>
            <a:ext cx="2793153" cy="839893"/>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5400" b="1" i="0">
                <a:solidFill>
                  <a:schemeClr val="dk1"/>
                </a:solidFill>
                <a:latin typeface="Palatino Linotype"/>
                <a:ea typeface="Palatino Linotype"/>
                <a:cs typeface="Palatino Linotype"/>
                <a:sym typeface="Palatino Linotyp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29"/>
          <p:cNvSpPr txBox="1">
            <a:spLocks noGrp="1"/>
          </p:cNvSpPr>
          <p:nvPr>
            <p:ph type="body" idx="1"/>
          </p:nvPr>
        </p:nvSpPr>
        <p:spPr>
          <a:xfrm>
            <a:off x="609600" y="1577340"/>
            <a:ext cx="10972800" cy="452628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dt" idx="10"/>
          </p:nvPr>
        </p:nvSpPr>
        <p:spPr>
          <a:xfrm>
            <a:off x="609600" y="6377940"/>
            <a:ext cx="2804160" cy="276999"/>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9"/>
          <p:cNvSpPr txBox="1">
            <a:spLocks noGrp="1"/>
          </p:cNvSpPr>
          <p:nvPr>
            <p:ph type="sldNum" idx="12"/>
          </p:nvPr>
        </p:nvSpPr>
        <p:spPr>
          <a:xfrm>
            <a:off x="8778241" y="6377940"/>
            <a:ext cx="2804160" cy="276999"/>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l-GR"/>
              <a:t>‹N›</a:t>
            </a:fld>
            <a:endParaRPr sz="1800">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
        <p:cNvGrpSpPr/>
        <p:nvPr/>
      </p:nvGrpSpPr>
      <p:grpSpPr>
        <a:xfrm>
          <a:off x="0" y="0"/>
          <a:ext cx="0" cy="0"/>
          <a:chOff x="0" y="0"/>
          <a:chExt cx="0" cy="0"/>
        </a:xfrm>
      </p:grpSpPr>
      <p:sp>
        <p:nvSpPr>
          <p:cNvPr id="29" name="Google Shape;29;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4"/>
        <p:cNvGrpSpPr/>
        <p:nvPr/>
      </p:nvGrpSpPr>
      <p:grpSpPr>
        <a:xfrm>
          <a:off x="0" y="0"/>
          <a:ext cx="0" cy="0"/>
          <a:chOff x="0" y="0"/>
          <a:chExt cx="0" cy="0"/>
        </a:xfrm>
      </p:grpSpPr>
      <p:sp>
        <p:nvSpPr>
          <p:cNvPr id="35" name="Google Shape;35;p3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3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7" name="Google Shape;37;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0"/>
        <p:cNvGrpSpPr/>
        <p:nvPr/>
      </p:nvGrpSpPr>
      <p:grpSpPr>
        <a:xfrm>
          <a:off x="0" y="0"/>
          <a:ext cx="0" cy="0"/>
          <a:chOff x="0" y="0"/>
          <a:chExt cx="0" cy="0"/>
        </a:xfrm>
      </p:grpSpPr>
      <p:sp>
        <p:nvSpPr>
          <p:cNvPr id="41" name="Google Shape;41;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3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3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7"/>
        <p:cNvGrpSpPr/>
        <p:nvPr/>
      </p:nvGrpSpPr>
      <p:grpSpPr>
        <a:xfrm>
          <a:off x="0" y="0"/>
          <a:ext cx="0" cy="0"/>
          <a:chOff x="0" y="0"/>
          <a:chExt cx="0" cy="0"/>
        </a:xfrm>
      </p:grpSpPr>
      <p:sp>
        <p:nvSpPr>
          <p:cNvPr id="48" name="Google Shape;48;p3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3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0" name="Google Shape;50;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3"/>
        <p:cNvGrpSpPr/>
        <p:nvPr/>
      </p:nvGrpSpPr>
      <p:grpSpPr>
        <a:xfrm>
          <a:off x="0" y="0"/>
          <a:ext cx="0" cy="0"/>
          <a:chOff x="0" y="0"/>
          <a:chExt cx="0" cy="0"/>
        </a:xfrm>
      </p:grpSpPr>
      <p:sp>
        <p:nvSpPr>
          <p:cNvPr id="54" name="Google Shape;54;p3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3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6" name="Google Shape;56;p3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3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8" name="Google Shape;58;p3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2"/>
        <p:cNvGrpSpPr/>
        <p:nvPr/>
      </p:nvGrpSpPr>
      <p:grpSpPr>
        <a:xfrm>
          <a:off x="0" y="0"/>
          <a:ext cx="0" cy="0"/>
          <a:chOff x="0" y="0"/>
          <a:chExt cx="0" cy="0"/>
        </a:xfrm>
      </p:grpSpPr>
      <p:sp>
        <p:nvSpPr>
          <p:cNvPr id="63" name="Google Shape;63;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7"/>
        <p:cNvGrpSpPr/>
        <p:nvPr/>
      </p:nvGrpSpPr>
      <p:grpSpPr>
        <a:xfrm>
          <a:off x="0" y="0"/>
          <a:ext cx="0" cy="0"/>
          <a:chOff x="0" y="0"/>
          <a:chExt cx="0" cy="0"/>
        </a:xfrm>
      </p:grpSpPr>
      <p:sp>
        <p:nvSpPr>
          <p:cNvPr id="68" name="Google Shape;68;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1"/>
        <p:cNvGrpSpPr/>
        <p:nvPr/>
      </p:nvGrpSpPr>
      <p:grpSpPr>
        <a:xfrm>
          <a:off x="0" y="0"/>
          <a:ext cx="0" cy="0"/>
          <a:chOff x="0" y="0"/>
          <a:chExt cx="0" cy="0"/>
        </a:xfrm>
      </p:grpSpPr>
      <p:sp>
        <p:nvSpPr>
          <p:cNvPr id="72" name="Google Shape;72;p3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3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4" name="Google Shape;74;p3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5" name="Google Shape;75;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8"/>
        <p:cNvGrpSpPr/>
        <p:nvPr/>
      </p:nvGrpSpPr>
      <p:grpSpPr>
        <a:xfrm>
          <a:off x="0" y="0"/>
          <a:ext cx="0" cy="0"/>
          <a:chOff x="0" y="0"/>
          <a:chExt cx="0" cy="0"/>
        </a:xfrm>
      </p:grpSpPr>
      <p:sp>
        <p:nvSpPr>
          <p:cNvPr id="79" name="Google Shape;79;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9"/>
          <p:cNvSpPr>
            <a:spLocks noGrp="1"/>
          </p:cNvSpPr>
          <p:nvPr>
            <p:ph type="pic" idx="2"/>
          </p:nvPr>
        </p:nvSpPr>
        <p:spPr>
          <a:xfrm>
            <a:off x="5183188" y="987425"/>
            <a:ext cx="6172200" cy="4873625"/>
          </a:xfrm>
          <a:prstGeom prst="rect">
            <a:avLst/>
          </a:prstGeom>
          <a:noFill/>
          <a:ln>
            <a:noFill/>
          </a:ln>
        </p:spPr>
      </p:sp>
      <p:sp>
        <p:nvSpPr>
          <p:cNvPr id="81" name="Google Shape;81;p3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2" name="Google Shape;82;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5"/>
        <p:cNvGrpSpPr/>
        <p:nvPr/>
      </p:nvGrpSpPr>
      <p:grpSpPr>
        <a:xfrm>
          <a:off x="0" y="0"/>
          <a:ext cx="0" cy="0"/>
          <a:chOff x="0" y="0"/>
          <a:chExt cx="0" cy="0"/>
        </a:xfrm>
      </p:grpSpPr>
      <p:sp>
        <p:nvSpPr>
          <p:cNvPr id="86" name="Google Shape;86;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4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 name="Google Shape;88;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1"/>
        <p:cNvGrpSpPr/>
        <p:nvPr/>
      </p:nvGrpSpPr>
      <p:grpSpPr>
        <a:xfrm>
          <a:off x="0" y="0"/>
          <a:ext cx="0" cy="0"/>
          <a:chOff x="0" y="0"/>
          <a:chExt cx="0" cy="0"/>
        </a:xfrm>
      </p:grpSpPr>
      <p:sp>
        <p:nvSpPr>
          <p:cNvPr id="92" name="Google Shape;92;p4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3" name="Google Shape;93;p4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4" name="Google Shape;94;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8"/>
          <p:cNvSpPr/>
          <p:nvPr/>
        </p:nvSpPr>
        <p:spPr>
          <a:xfrm>
            <a:off x="0" y="0"/>
            <a:ext cx="12192000" cy="685800"/>
          </a:xfrm>
          <a:custGeom>
            <a:avLst/>
            <a:gdLst/>
            <a:ahLst/>
            <a:cxnLst/>
            <a:rect l="l" t="t" r="r" b="b"/>
            <a:pathLst>
              <a:path w="18288000" h="1028700" extrusionOk="0">
                <a:moveTo>
                  <a:pt x="0" y="0"/>
                </a:moveTo>
                <a:lnTo>
                  <a:pt x="18287999" y="0"/>
                </a:lnTo>
                <a:lnTo>
                  <a:pt x="18287999" y="1028699"/>
                </a:lnTo>
                <a:lnTo>
                  <a:pt x="0" y="1028699"/>
                </a:lnTo>
                <a:lnTo>
                  <a:pt x="0" y="0"/>
                </a:lnTo>
                <a:close/>
              </a:path>
            </a:pathLst>
          </a:custGeom>
          <a:solidFill>
            <a:srgbClr val="E3DE1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1" name="Google Shape;11;p28"/>
          <p:cNvSpPr txBox="1">
            <a:spLocks noGrp="1"/>
          </p:cNvSpPr>
          <p:nvPr>
            <p:ph type="title"/>
          </p:nvPr>
        </p:nvSpPr>
        <p:spPr>
          <a:xfrm>
            <a:off x="4501410" y="1064254"/>
            <a:ext cx="2793153" cy="839893"/>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8100" b="1" i="0" u="none" strike="noStrike" cap="none">
                <a:solidFill>
                  <a:schemeClr val="dk1"/>
                </a:solidFill>
                <a:latin typeface="Palatino Linotype"/>
                <a:ea typeface="Palatino Linotype"/>
                <a:cs typeface="Palatino Linotype"/>
                <a:sym typeface="Palatino Linotyp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28"/>
          <p:cNvSpPr txBox="1">
            <a:spLocks noGrp="1"/>
          </p:cNvSpPr>
          <p:nvPr>
            <p:ph type="body" idx="1"/>
          </p:nvPr>
        </p:nvSpPr>
        <p:spPr>
          <a:xfrm>
            <a:off x="609600" y="1577340"/>
            <a:ext cx="10972800" cy="4526280"/>
          </a:xfrm>
          <a:prstGeom prst="rect">
            <a:avLst/>
          </a:prstGeom>
          <a:noFill/>
          <a:ln>
            <a:noFill/>
          </a:ln>
        </p:spPr>
        <p:txBody>
          <a:bodyPr spcFirstLastPara="1" wrap="square" lIns="0" tIns="0" rIns="0" bIns="0" anchor="t" anchorCtr="0">
            <a:spAutoFit/>
          </a:bodyPr>
          <a:lstStyle>
            <a:lvl1pPr marL="457200" marR="0" lvl="0" indent="-228600" algn="l" rtl="0">
              <a:spcBef>
                <a:spcPts val="0"/>
              </a:spcBef>
              <a:spcAft>
                <a:spcPts val="0"/>
              </a:spcAft>
              <a:buSzPts val="1400"/>
              <a:buNone/>
              <a:defRPr sz="1800" b="0" i="0" u="none" strike="noStrike" cap="none">
                <a:latin typeface="Calibri"/>
                <a:ea typeface="Calibri"/>
                <a:cs typeface="Calibri"/>
                <a:sym typeface="Calibri"/>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13" name="Google Shape;13;p28"/>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marR="0" lvl="0" algn="ctr"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8"/>
          <p:cNvSpPr txBox="1">
            <a:spLocks noGrp="1"/>
          </p:cNvSpPr>
          <p:nvPr>
            <p:ph type="dt" idx="10"/>
          </p:nvPr>
        </p:nvSpPr>
        <p:spPr>
          <a:xfrm>
            <a:off x="609600" y="6377940"/>
            <a:ext cx="2804160" cy="276999"/>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28"/>
          <p:cNvSpPr txBox="1">
            <a:spLocks noGrp="1"/>
          </p:cNvSpPr>
          <p:nvPr>
            <p:ph type="sldNum" idx="12"/>
          </p:nvPr>
        </p:nvSpPr>
        <p:spPr>
          <a:xfrm>
            <a:off x="8778241" y="6377940"/>
            <a:ext cx="2804160" cy="276999"/>
          </a:xfrm>
          <a:prstGeom prst="rect">
            <a:avLst/>
          </a:prstGeom>
          <a:noFill/>
          <a:ln>
            <a:noFill/>
          </a:ln>
        </p:spPr>
        <p:txBody>
          <a:bodyPr spcFirstLastPara="1" wrap="square" lIns="0" tIns="0" rIns="0" bIns="0" anchor="t" anchorCtr="0">
            <a:spAutoFit/>
          </a:bodyPr>
          <a:lstStyle>
            <a:lvl1pPr marL="0" marR="0" lvl="0" indent="0" algn="r" rtl="0">
              <a:spcBef>
                <a:spcPts val="0"/>
              </a:spcBef>
              <a:buNone/>
              <a:defRPr sz="1800">
                <a:solidFill>
                  <a:srgbClr val="888888"/>
                </a:solidFill>
                <a:latin typeface="Calibri"/>
                <a:ea typeface="Calibri"/>
                <a:cs typeface="Calibri"/>
                <a:sym typeface="Calibri"/>
              </a:defRPr>
            </a:lvl1pPr>
            <a:lvl2pPr marL="0" marR="0" lvl="1" indent="0" algn="r" rtl="0">
              <a:spcBef>
                <a:spcPts val="0"/>
              </a:spcBef>
              <a:buNone/>
              <a:defRPr sz="1800">
                <a:solidFill>
                  <a:srgbClr val="888888"/>
                </a:solidFill>
                <a:latin typeface="Calibri"/>
                <a:ea typeface="Calibri"/>
                <a:cs typeface="Calibri"/>
                <a:sym typeface="Calibri"/>
              </a:defRPr>
            </a:lvl2pPr>
            <a:lvl3pPr marL="0" marR="0" lvl="2" indent="0" algn="r" rtl="0">
              <a:spcBef>
                <a:spcPts val="0"/>
              </a:spcBef>
              <a:buNone/>
              <a:defRPr sz="1800">
                <a:solidFill>
                  <a:srgbClr val="888888"/>
                </a:solidFill>
                <a:latin typeface="Calibri"/>
                <a:ea typeface="Calibri"/>
                <a:cs typeface="Calibri"/>
                <a:sym typeface="Calibri"/>
              </a:defRPr>
            </a:lvl3pPr>
            <a:lvl4pPr marL="0" marR="0" lvl="3" indent="0" algn="r" rtl="0">
              <a:spcBef>
                <a:spcPts val="0"/>
              </a:spcBef>
              <a:buNone/>
              <a:defRPr sz="1800">
                <a:solidFill>
                  <a:srgbClr val="888888"/>
                </a:solidFill>
                <a:latin typeface="Calibri"/>
                <a:ea typeface="Calibri"/>
                <a:cs typeface="Calibri"/>
                <a:sym typeface="Calibri"/>
              </a:defRPr>
            </a:lvl4pPr>
            <a:lvl5pPr marL="0" marR="0" lvl="4" indent="0" algn="r" rtl="0">
              <a:spcBef>
                <a:spcPts val="0"/>
              </a:spcBef>
              <a:buNone/>
              <a:defRPr sz="1800">
                <a:solidFill>
                  <a:srgbClr val="888888"/>
                </a:solidFill>
                <a:latin typeface="Calibri"/>
                <a:ea typeface="Calibri"/>
                <a:cs typeface="Calibri"/>
                <a:sym typeface="Calibri"/>
              </a:defRPr>
            </a:lvl5pPr>
            <a:lvl6pPr marL="0" marR="0" lvl="5" indent="0" algn="r" rtl="0">
              <a:spcBef>
                <a:spcPts val="0"/>
              </a:spcBef>
              <a:buNone/>
              <a:defRPr sz="1800">
                <a:solidFill>
                  <a:srgbClr val="888888"/>
                </a:solidFill>
                <a:latin typeface="Calibri"/>
                <a:ea typeface="Calibri"/>
                <a:cs typeface="Calibri"/>
                <a:sym typeface="Calibri"/>
              </a:defRPr>
            </a:lvl6pPr>
            <a:lvl7pPr marL="0" marR="0" lvl="6" indent="0" algn="r" rtl="0">
              <a:spcBef>
                <a:spcPts val="0"/>
              </a:spcBef>
              <a:buNone/>
              <a:defRPr sz="1800">
                <a:solidFill>
                  <a:srgbClr val="888888"/>
                </a:solidFill>
                <a:latin typeface="Calibri"/>
                <a:ea typeface="Calibri"/>
                <a:cs typeface="Calibri"/>
                <a:sym typeface="Calibri"/>
              </a:defRPr>
            </a:lvl7pPr>
            <a:lvl8pPr marL="0" marR="0" lvl="7" indent="0" algn="r" rtl="0">
              <a:spcBef>
                <a:spcPts val="0"/>
              </a:spcBef>
              <a:buNone/>
              <a:defRPr sz="1800">
                <a:solidFill>
                  <a:srgbClr val="888888"/>
                </a:solidFill>
                <a:latin typeface="Calibri"/>
                <a:ea typeface="Calibri"/>
                <a:cs typeface="Calibri"/>
                <a:sym typeface="Calibri"/>
              </a:defRPr>
            </a:lvl8pPr>
            <a:lvl9pPr marL="0" marR="0" lvl="8" indent="0" algn="r" rtl="0">
              <a:spcBef>
                <a:spcPts val="0"/>
              </a:spcBef>
              <a:buNone/>
              <a:defRPr sz="18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l-GR"/>
              <a:t>‹N›</a:t>
            </a:fld>
            <a:endParaRPr b="0" u="none"/>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
        <p:cNvGrpSpPr/>
        <p:nvPr/>
      </p:nvGrpSpPr>
      <p:grpSpPr>
        <a:xfrm>
          <a:off x="0" y="0"/>
          <a:ext cx="0" cy="0"/>
          <a:chOff x="0" y="0"/>
          <a:chExt cx="0" cy="0"/>
        </a:xfrm>
      </p:grpSpPr>
      <p:sp>
        <p:nvSpPr>
          <p:cNvPr id="23" name="Google Shape;23;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4" name="Google Shape;24;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5" name="Google Shape;25;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Google Shape;26;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7" name="Google Shape;27;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757575"/>
                </a:solidFill>
                <a:latin typeface="Arial"/>
                <a:ea typeface="Arial"/>
                <a:cs typeface="Arial"/>
                <a:sym typeface="Arial"/>
              </a:defRPr>
            </a:lvl1pPr>
            <a:lvl2pPr marL="0" marR="0" lvl="1" indent="0" algn="r" rtl="0">
              <a:spcBef>
                <a:spcPts val="0"/>
              </a:spcBef>
              <a:buNone/>
              <a:defRPr sz="1200">
                <a:solidFill>
                  <a:srgbClr val="757575"/>
                </a:solidFill>
                <a:latin typeface="Arial"/>
                <a:ea typeface="Arial"/>
                <a:cs typeface="Arial"/>
                <a:sym typeface="Arial"/>
              </a:defRPr>
            </a:lvl2pPr>
            <a:lvl3pPr marL="0" marR="0" lvl="2" indent="0" algn="r" rtl="0">
              <a:spcBef>
                <a:spcPts val="0"/>
              </a:spcBef>
              <a:buNone/>
              <a:defRPr sz="1200">
                <a:solidFill>
                  <a:srgbClr val="757575"/>
                </a:solidFill>
                <a:latin typeface="Arial"/>
                <a:ea typeface="Arial"/>
                <a:cs typeface="Arial"/>
                <a:sym typeface="Arial"/>
              </a:defRPr>
            </a:lvl3pPr>
            <a:lvl4pPr marL="0" marR="0" lvl="3" indent="0" algn="r" rtl="0">
              <a:spcBef>
                <a:spcPts val="0"/>
              </a:spcBef>
              <a:buNone/>
              <a:defRPr sz="1200">
                <a:solidFill>
                  <a:srgbClr val="757575"/>
                </a:solidFill>
                <a:latin typeface="Arial"/>
                <a:ea typeface="Arial"/>
                <a:cs typeface="Arial"/>
                <a:sym typeface="Arial"/>
              </a:defRPr>
            </a:lvl4pPr>
            <a:lvl5pPr marL="0" marR="0" lvl="4" indent="0" algn="r" rtl="0">
              <a:spcBef>
                <a:spcPts val="0"/>
              </a:spcBef>
              <a:buNone/>
              <a:defRPr sz="1200">
                <a:solidFill>
                  <a:srgbClr val="757575"/>
                </a:solidFill>
                <a:latin typeface="Arial"/>
                <a:ea typeface="Arial"/>
                <a:cs typeface="Arial"/>
                <a:sym typeface="Arial"/>
              </a:defRPr>
            </a:lvl5pPr>
            <a:lvl6pPr marL="0" marR="0" lvl="5" indent="0" algn="r" rtl="0">
              <a:spcBef>
                <a:spcPts val="0"/>
              </a:spcBef>
              <a:buNone/>
              <a:defRPr sz="1200">
                <a:solidFill>
                  <a:srgbClr val="757575"/>
                </a:solidFill>
                <a:latin typeface="Arial"/>
                <a:ea typeface="Arial"/>
                <a:cs typeface="Arial"/>
                <a:sym typeface="Arial"/>
              </a:defRPr>
            </a:lvl6pPr>
            <a:lvl7pPr marL="0" marR="0" lvl="6" indent="0" algn="r" rtl="0">
              <a:spcBef>
                <a:spcPts val="0"/>
              </a:spcBef>
              <a:buNone/>
              <a:defRPr sz="1200">
                <a:solidFill>
                  <a:srgbClr val="757575"/>
                </a:solidFill>
                <a:latin typeface="Arial"/>
                <a:ea typeface="Arial"/>
                <a:cs typeface="Arial"/>
                <a:sym typeface="Arial"/>
              </a:defRPr>
            </a:lvl7pPr>
            <a:lvl8pPr marL="0" marR="0" lvl="7" indent="0" algn="r" rtl="0">
              <a:spcBef>
                <a:spcPts val="0"/>
              </a:spcBef>
              <a:buNone/>
              <a:defRPr sz="1200">
                <a:solidFill>
                  <a:srgbClr val="757575"/>
                </a:solidFill>
                <a:latin typeface="Arial"/>
                <a:ea typeface="Arial"/>
                <a:cs typeface="Arial"/>
                <a:sym typeface="Arial"/>
              </a:defRPr>
            </a:lvl8pPr>
            <a:lvl9pPr marL="0" marR="0" lvl="8" indent="0" algn="r" rtl="0">
              <a:spcBef>
                <a:spcPts val="0"/>
              </a:spcBef>
              <a:buNone/>
              <a:defRPr sz="1200">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l-GR"/>
              <a:t>‹N›</a:t>
            </a:fld>
            <a:endParaRPr/>
          </a:p>
        </p:txBody>
      </p:sp>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jpg"/><Relationship Id="rId7" Type="http://schemas.openxmlformats.org/officeDocument/2006/relationships/image" Target="../media/image5.jp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22.pn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55.png"/><Relationship Id="rId18" Type="http://schemas.openxmlformats.org/officeDocument/2006/relationships/image" Target="../media/image15.png"/><Relationship Id="rId3" Type="http://schemas.openxmlformats.org/officeDocument/2006/relationships/image" Target="../media/image1.png"/><Relationship Id="rId21" Type="http://schemas.openxmlformats.org/officeDocument/2006/relationships/image" Target="../media/image62.png"/><Relationship Id="rId7" Type="http://schemas.openxmlformats.org/officeDocument/2006/relationships/image" Target="../media/image5.jpg"/><Relationship Id="rId12" Type="http://schemas.openxmlformats.org/officeDocument/2006/relationships/image" Target="../media/image54.png"/><Relationship Id="rId17" Type="http://schemas.openxmlformats.org/officeDocument/2006/relationships/image" Target="../media/image59.png"/><Relationship Id="rId2" Type="http://schemas.openxmlformats.org/officeDocument/2006/relationships/notesSlide" Target="../notesSlides/notesSlide27.xml"/><Relationship Id="rId16" Type="http://schemas.openxmlformats.org/officeDocument/2006/relationships/image" Target="../media/image58.png"/><Relationship Id="rId20" Type="http://schemas.openxmlformats.org/officeDocument/2006/relationships/image" Target="../media/image61.png"/><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53.png"/><Relationship Id="rId5" Type="http://schemas.openxmlformats.org/officeDocument/2006/relationships/image" Target="../media/image3.jpg"/><Relationship Id="rId15" Type="http://schemas.openxmlformats.org/officeDocument/2006/relationships/image" Target="../media/image57.png"/><Relationship Id="rId10" Type="http://schemas.openxmlformats.org/officeDocument/2006/relationships/image" Target="../media/image7.png"/><Relationship Id="rId19" Type="http://schemas.openxmlformats.org/officeDocument/2006/relationships/image" Target="../media/image60.png"/><Relationship Id="rId4" Type="http://schemas.openxmlformats.org/officeDocument/2006/relationships/image" Target="../media/image2.png"/><Relationship Id="rId9" Type="http://schemas.openxmlformats.org/officeDocument/2006/relationships/image" Target="../media/image52.png"/><Relationship Id="rId14" Type="http://schemas.openxmlformats.org/officeDocument/2006/relationships/image" Target="../media/image56.png"/><Relationship Id="rId22" Type="http://schemas.openxmlformats.org/officeDocument/2006/relationships/image" Target="../media/image6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grpSp>
        <p:nvGrpSpPr>
          <p:cNvPr id="102" name="Google Shape;102;p1"/>
          <p:cNvGrpSpPr/>
          <p:nvPr/>
        </p:nvGrpSpPr>
        <p:grpSpPr>
          <a:xfrm>
            <a:off x="1" y="5252767"/>
            <a:ext cx="2690233" cy="1162049"/>
            <a:chOff x="0" y="7879150"/>
            <a:chExt cx="4035350" cy="1743074"/>
          </a:xfrm>
        </p:grpSpPr>
        <p:pic>
          <p:nvPicPr>
            <p:cNvPr id="103" name="Google Shape;103;p1"/>
            <p:cNvPicPr preferRelativeResize="0"/>
            <p:nvPr/>
          </p:nvPicPr>
          <p:blipFill rotWithShape="1">
            <a:blip r:embed="rId3">
              <a:alphaModFix/>
            </a:blip>
            <a:srcRect/>
            <a:stretch/>
          </p:blipFill>
          <p:spPr>
            <a:xfrm>
              <a:off x="0" y="8001914"/>
              <a:ext cx="2295524" cy="1619249"/>
            </a:xfrm>
            <a:prstGeom prst="rect">
              <a:avLst/>
            </a:prstGeom>
            <a:noFill/>
            <a:ln>
              <a:noFill/>
            </a:ln>
          </p:spPr>
        </p:pic>
        <p:pic>
          <p:nvPicPr>
            <p:cNvPr id="104" name="Google Shape;104;p1"/>
            <p:cNvPicPr preferRelativeResize="0"/>
            <p:nvPr/>
          </p:nvPicPr>
          <p:blipFill rotWithShape="1">
            <a:blip r:embed="rId4">
              <a:alphaModFix/>
            </a:blip>
            <a:srcRect/>
            <a:stretch/>
          </p:blipFill>
          <p:spPr>
            <a:xfrm>
              <a:off x="2292276" y="7879150"/>
              <a:ext cx="1743074" cy="1743074"/>
            </a:xfrm>
            <a:prstGeom prst="rect">
              <a:avLst/>
            </a:prstGeom>
            <a:noFill/>
            <a:ln>
              <a:noFill/>
            </a:ln>
          </p:spPr>
        </p:pic>
      </p:grpSp>
      <p:pic>
        <p:nvPicPr>
          <p:cNvPr id="105" name="Google Shape;105;p1"/>
          <p:cNvPicPr preferRelativeResize="0"/>
          <p:nvPr/>
        </p:nvPicPr>
        <p:blipFill rotWithShape="1">
          <a:blip r:embed="rId5">
            <a:alphaModFix/>
          </a:blip>
          <a:srcRect/>
          <a:stretch/>
        </p:blipFill>
        <p:spPr>
          <a:xfrm>
            <a:off x="4303318" y="5524923"/>
            <a:ext cx="1795721" cy="745787"/>
          </a:xfrm>
          <a:prstGeom prst="rect">
            <a:avLst/>
          </a:prstGeom>
          <a:noFill/>
          <a:ln>
            <a:noFill/>
          </a:ln>
        </p:spPr>
      </p:pic>
      <p:pic>
        <p:nvPicPr>
          <p:cNvPr id="106" name="Google Shape;106;p1"/>
          <p:cNvPicPr preferRelativeResize="0"/>
          <p:nvPr/>
        </p:nvPicPr>
        <p:blipFill rotWithShape="1">
          <a:blip r:embed="rId6">
            <a:alphaModFix/>
          </a:blip>
          <a:srcRect/>
          <a:stretch/>
        </p:blipFill>
        <p:spPr>
          <a:xfrm>
            <a:off x="6219642" y="5125475"/>
            <a:ext cx="1737607" cy="1289049"/>
          </a:xfrm>
          <a:prstGeom prst="rect">
            <a:avLst/>
          </a:prstGeom>
          <a:noFill/>
          <a:ln>
            <a:noFill/>
          </a:ln>
        </p:spPr>
      </p:pic>
      <p:pic>
        <p:nvPicPr>
          <p:cNvPr id="107" name="Google Shape;107;p1"/>
          <p:cNvPicPr preferRelativeResize="0"/>
          <p:nvPr/>
        </p:nvPicPr>
        <p:blipFill rotWithShape="1">
          <a:blip r:embed="rId7">
            <a:alphaModFix/>
          </a:blip>
          <a:srcRect/>
          <a:stretch/>
        </p:blipFill>
        <p:spPr>
          <a:xfrm>
            <a:off x="303761" y="946339"/>
            <a:ext cx="1674887" cy="1776156"/>
          </a:xfrm>
          <a:prstGeom prst="rect">
            <a:avLst/>
          </a:prstGeom>
          <a:noFill/>
          <a:ln>
            <a:noFill/>
          </a:ln>
        </p:spPr>
      </p:pic>
      <p:sp>
        <p:nvSpPr>
          <p:cNvPr id="108" name="Google Shape;108;p1"/>
          <p:cNvSpPr/>
          <p:nvPr/>
        </p:nvSpPr>
        <p:spPr>
          <a:xfrm>
            <a:off x="0" y="6581089"/>
            <a:ext cx="12192000" cy="277283"/>
          </a:xfrm>
          <a:custGeom>
            <a:avLst/>
            <a:gdLst/>
            <a:ahLst/>
            <a:cxnLst/>
            <a:rect l="l" t="t" r="r" b="b"/>
            <a:pathLst>
              <a:path w="18288000" h="415925" extrusionOk="0">
                <a:moveTo>
                  <a:pt x="18287999" y="415367"/>
                </a:moveTo>
                <a:lnTo>
                  <a:pt x="0" y="415367"/>
                </a:lnTo>
                <a:lnTo>
                  <a:pt x="0" y="0"/>
                </a:lnTo>
                <a:lnTo>
                  <a:pt x="18287999" y="0"/>
                </a:lnTo>
                <a:lnTo>
                  <a:pt x="18287999" y="415367"/>
                </a:lnTo>
                <a:close/>
              </a:path>
            </a:pathLst>
          </a:custGeom>
          <a:solidFill>
            <a:srgbClr val="487D5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pic>
        <p:nvPicPr>
          <p:cNvPr id="109" name="Google Shape;109;p1"/>
          <p:cNvPicPr preferRelativeResize="0"/>
          <p:nvPr/>
        </p:nvPicPr>
        <p:blipFill rotWithShape="1">
          <a:blip r:embed="rId8">
            <a:alphaModFix/>
          </a:blip>
          <a:srcRect/>
          <a:stretch/>
        </p:blipFill>
        <p:spPr>
          <a:xfrm>
            <a:off x="10527989" y="1137461"/>
            <a:ext cx="1327149" cy="1396999"/>
          </a:xfrm>
          <a:prstGeom prst="rect">
            <a:avLst/>
          </a:prstGeom>
          <a:noFill/>
          <a:ln>
            <a:noFill/>
          </a:ln>
        </p:spPr>
      </p:pic>
      <p:pic>
        <p:nvPicPr>
          <p:cNvPr id="110" name="Google Shape;110;p1"/>
          <p:cNvPicPr preferRelativeResize="0"/>
          <p:nvPr/>
        </p:nvPicPr>
        <p:blipFill rotWithShape="1">
          <a:blip r:embed="rId9">
            <a:alphaModFix/>
          </a:blip>
          <a:srcRect/>
          <a:stretch/>
        </p:blipFill>
        <p:spPr>
          <a:xfrm>
            <a:off x="7954941" y="5638464"/>
            <a:ext cx="1777999" cy="488949"/>
          </a:xfrm>
          <a:prstGeom prst="rect">
            <a:avLst/>
          </a:prstGeom>
          <a:noFill/>
          <a:ln>
            <a:noFill/>
          </a:ln>
        </p:spPr>
      </p:pic>
      <p:pic>
        <p:nvPicPr>
          <p:cNvPr id="111" name="Google Shape;111;p1"/>
          <p:cNvPicPr preferRelativeResize="0"/>
          <p:nvPr/>
        </p:nvPicPr>
        <p:blipFill rotWithShape="1">
          <a:blip r:embed="rId10">
            <a:alphaModFix/>
          </a:blip>
          <a:srcRect/>
          <a:stretch/>
        </p:blipFill>
        <p:spPr>
          <a:xfrm>
            <a:off x="9820230" y="5589356"/>
            <a:ext cx="534561" cy="537599"/>
          </a:xfrm>
          <a:prstGeom prst="rect">
            <a:avLst/>
          </a:prstGeom>
          <a:noFill/>
          <a:ln>
            <a:noFill/>
          </a:ln>
        </p:spPr>
      </p:pic>
      <p:sp>
        <p:nvSpPr>
          <p:cNvPr id="112" name="Google Shape;112;p1"/>
          <p:cNvSpPr/>
          <p:nvPr/>
        </p:nvSpPr>
        <p:spPr>
          <a:xfrm>
            <a:off x="10430264" y="5699624"/>
            <a:ext cx="786977" cy="134620"/>
          </a:xfrm>
          <a:custGeom>
            <a:avLst/>
            <a:gdLst/>
            <a:ahLst/>
            <a:cxnLst/>
            <a:rect l="l" t="t" r="r" b="b"/>
            <a:pathLst>
              <a:path w="1180465" h="201929" extrusionOk="0">
                <a:moveTo>
                  <a:pt x="124028" y="61188"/>
                </a:moveTo>
                <a:lnTo>
                  <a:pt x="109791" y="22682"/>
                </a:lnTo>
                <a:lnTo>
                  <a:pt x="100495" y="14922"/>
                </a:lnTo>
                <a:lnTo>
                  <a:pt x="100495" y="61188"/>
                </a:lnTo>
                <a:lnTo>
                  <a:pt x="99669" y="71272"/>
                </a:lnTo>
                <a:lnTo>
                  <a:pt x="69405" y="99910"/>
                </a:lnTo>
                <a:lnTo>
                  <a:pt x="43332" y="102387"/>
                </a:lnTo>
                <a:lnTo>
                  <a:pt x="22898" y="102387"/>
                </a:lnTo>
                <a:lnTo>
                  <a:pt x="22771" y="22682"/>
                </a:lnTo>
                <a:lnTo>
                  <a:pt x="48234" y="22682"/>
                </a:lnTo>
                <a:lnTo>
                  <a:pt x="87769"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41"/>
                </a:lnTo>
                <a:lnTo>
                  <a:pt x="122847" y="74231"/>
                </a:lnTo>
                <a:lnTo>
                  <a:pt x="124028" y="61188"/>
                </a:lnTo>
                <a:close/>
              </a:path>
              <a:path w="1180465" h="201929" extrusionOk="0">
                <a:moveTo>
                  <a:pt x="275285" y="198869"/>
                </a:moveTo>
                <a:lnTo>
                  <a:pt x="226148" y="117462"/>
                </a:lnTo>
                <a:lnTo>
                  <a:pt x="222161" y="110845"/>
                </a:lnTo>
                <a:lnTo>
                  <a:pt x="239344" y="102450"/>
                </a:lnTo>
                <a:lnTo>
                  <a:pt x="244119" y="97967"/>
                </a:lnTo>
                <a:lnTo>
                  <a:pt x="251625" y="90906"/>
                </a:lnTo>
                <a:lnTo>
                  <a:pt x="258991" y="76200"/>
                </a:lnTo>
                <a:lnTo>
                  <a:pt x="261454" y="58369"/>
                </a:lnTo>
                <a:lnTo>
                  <a:pt x="260388" y="45351"/>
                </a:lnTo>
                <a:lnTo>
                  <a:pt x="238074" y="12979"/>
                </a:lnTo>
                <a:lnTo>
                  <a:pt x="238074" y="59588"/>
                </a:lnTo>
                <a:lnTo>
                  <a:pt x="237363" y="68554"/>
                </a:lnTo>
                <a:lnTo>
                  <a:pt x="202780" y="97243"/>
                </a:lnTo>
                <a:lnTo>
                  <a:pt x="191554" y="97840"/>
                </a:lnTo>
                <a:lnTo>
                  <a:pt x="160464" y="97840"/>
                </a:lnTo>
                <a:lnTo>
                  <a:pt x="160464" y="23050"/>
                </a:lnTo>
                <a:lnTo>
                  <a:pt x="189966" y="23050"/>
                </a:lnTo>
                <a:lnTo>
                  <a:pt x="231673" y="36588"/>
                </a:lnTo>
                <a:lnTo>
                  <a:pt x="238074" y="59588"/>
                </a:lnTo>
                <a:lnTo>
                  <a:pt x="238074" y="12979"/>
                </a:lnTo>
                <a:lnTo>
                  <a:pt x="234581" y="10820"/>
                </a:lnTo>
                <a:lnTo>
                  <a:pt x="222478" y="6527"/>
                </a:lnTo>
                <a:lnTo>
                  <a:pt x="208013" y="3937"/>
                </a:lnTo>
                <a:lnTo>
                  <a:pt x="191185" y="3073"/>
                </a:lnTo>
                <a:lnTo>
                  <a:pt x="137579" y="3073"/>
                </a:lnTo>
                <a:lnTo>
                  <a:pt x="137579" y="198869"/>
                </a:lnTo>
                <a:lnTo>
                  <a:pt x="160350" y="198869"/>
                </a:lnTo>
                <a:lnTo>
                  <a:pt x="160350" y="117462"/>
                </a:lnTo>
                <a:lnTo>
                  <a:pt x="200977" y="117462"/>
                </a:lnTo>
                <a:lnTo>
                  <a:pt x="248348" y="198869"/>
                </a:lnTo>
                <a:lnTo>
                  <a:pt x="275285" y="198869"/>
                </a:lnTo>
                <a:close/>
              </a:path>
              <a:path w="1180465" h="201929" extrusionOk="0">
                <a:moveTo>
                  <a:pt x="449338" y="100787"/>
                </a:moveTo>
                <a:lnTo>
                  <a:pt x="449084" y="100660"/>
                </a:lnTo>
                <a:lnTo>
                  <a:pt x="447611" y="78384"/>
                </a:lnTo>
                <a:lnTo>
                  <a:pt x="443191" y="58635"/>
                </a:lnTo>
                <a:lnTo>
                  <a:pt x="435813" y="41427"/>
                </a:lnTo>
                <a:lnTo>
                  <a:pt x="425462" y="26733"/>
                </a:lnTo>
                <a:lnTo>
                  <a:pt x="425094" y="26403"/>
                </a:lnTo>
                <a:lnTo>
                  <a:pt x="425094" y="100787"/>
                </a:lnTo>
                <a:lnTo>
                  <a:pt x="424065" y="119456"/>
                </a:lnTo>
                <a:lnTo>
                  <a:pt x="408571" y="161239"/>
                </a:lnTo>
                <a:lnTo>
                  <a:pt x="374650" y="180416"/>
                </a:lnTo>
                <a:lnTo>
                  <a:pt x="359486" y="181711"/>
                </a:lnTo>
                <a:lnTo>
                  <a:pt x="344385" y="180428"/>
                </a:lnTo>
                <a:lnTo>
                  <a:pt x="310413" y="161112"/>
                </a:lnTo>
                <a:lnTo>
                  <a:pt x="294589" y="119545"/>
                </a:lnTo>
                <a:lnTo>
                  <a:pt x="293522" y="100787"/>
                </a:lnTo>
                <a:lnTo>
                  <a:pt x="293408" y="100545"/>
                </a:lnTo>
                <a:lnTo>
                  <a:pt x="302895" y="52400"/>
                </a:lnTo>
                <a:lnTo>
                  <a:pt x="331152" y="25501"/>
                </a:lnTo>
                <a:lnTo>
                  <a:pt x="359740" y="20358"/>
                </a:lnTo>
                <a:lnTo>
                  <a:pt x="374904" y="21640"/>
                </a:lnTo>
                <a:lnTo>
                  <a:pt x="408571" y="40830"/>
                </a:lnTo>
                <a:lnTo>
                  <a:pt x="424065" y="82105"/>
                </a:lnTo>
                <a:lnTo>
                  <a:pt x="425094" y="100787"/>
                </a:lnTo>
                <a:lnTo>
                  <a:pt x="425094" y="26403"/>
                </a:lnTo>
                <a:lnTo>
                  <a:pt x="418465" y="20358"/>
                </a:lnTo>
                <a:lnTo>
                  <a:pt x="412648" y="15049"/>
                </a:lnTo>
                <a:lnTo>
                  <a:pt x="397560" y="6705"/>
                </a:lnTo>
                <a:lnTo>
                  <a:pt x="379984" y="1676"/>
                </a:lnTo>
                <a:lnTo>
                  <a:pt x="359740" y="0"/>
                </a:lnTo>
                <a:lnTo>
                  <a:pt x="339305" y="1651"/>
                </a:lnTo>
                <a:lnTo>
                  <a:pt x="292900" y="26365"/>
                </a:lnTo>
                <a:lnTo>
                  <a:pt x="270878" y="77863"/>
                </a:lnTo>
                <a:lnTo>
                  <a:pt x="269405" y="100545"/>
                </a:lnTo>
                <a:lnTo>
                  <a:pt x="270878" y="123278"/>
                </a:lnTo>
                <a:lnTo>
                  <a:pt x="282625" y="160616"/>
                </a:lnTo>
                <a:lnTo>
                  <a:pt x="321576" y="195072"/>
                </a:lnTo>
                <a:lnTo>
                  <a:pt x="359613" y="201688"/>
                </a:lnTo>
                <a:lnTo>
                  <a:pt x="379577" y="199999"/>
                </a:lnTo>
                <a:lnTo>
                  <a:pt x="397230" y="194919"/>
                </a:lnTo>
                <a:lnTo>
                  <a:pt x="412572" y="186486"/>
                </a:lnTo>
                <a:lnTo>
                  <a:pt x="417855" y="181711"/>
                </a:lnTo>
                <a:lnTo>
                  <a:pt x="425589" y="174726"/>
                </a:lnTo>
                <a:lnTo>
                  <a:pt x="435952" y="160032"/>
                </a:lnTo>
                <a:lnTo>
                  <a:pt x="443382" y="142811"/>
                </a:lnTo>
                <a:lnTo>
                  <a:pt x="447840" y="123063"/>
                </a:lnTo>
                <a:lnTo>
                  <a:pt x="449338" y="100787"/>
                </a:lnTo>
                <a:close/>
              </a:path>
              <a:path w="1180465" h="201929" extrusionOk="0">
                <a:moveTo>
                  <a:pt x="617880" y="96367"/>
                </a:moveTo>
                <a:lnTo>
                  <a:pt x="551408" y="96367"/>
                </a:lnTo>
                <a:lnTo>
                  <a:pt x="551294" y="116852"/>
                </a:lnTo>
                <a:lnTo>
                  <a:pt x="594995" y="116852"/>
                </a:lnTo>
                <a:lnTo>
                  <a:pt x="594995" y="177177"/>
                </a:lnTo>
                <a:lnTo>
                  <a:pt x="585279" y="179197"/>
                </a:lnTo>
                <a:lnTo>
                  <a:pt x="575437" y="180657"/>
                </a:lnTo>
                <a:lnTo>
                  <a:pt x="565454" y="181533"/>
                </a:lnTo>
                <a:lnTo>
                  <a:pt x="555332" y="181825"/>
                </a:lnTo>
                <a:lnTo>
                  <a:pt x="537730" y="180543"/>
                </a:lnTo>
                <a:lnTo>
                  <a:pt x="498538" y="161353"/>
                </a:lnTo>
                <a:lnTo>
                  <a:pt x="480415" y="119799"/>
                </a:lnTo>
                <a:lnTo>
                  <a:pt x="479196" y="101155"/>
                </a:lnTo>
                <a:lnTo>
                  <a:pt x="480453" y="83261"/>
                </a:lnTo>
                <a:lnTo>
                  <a:pt x="499275" y="42062"/>
                </a:lnTo>
                <a:lnTo>
                  <a:pt x="538238" y="22059"/>
                </a:lnTo>
                <a:lnTo>
                  <a:pt x="555091" y="20726"/>
                </a:lnTo>
                <a:lnTo>
                  <a:pt x="567436" y="21437"/>
                </a:lnTo>
                <a:lnTo>
                  <a:pt x="580034" y="23558"/>
                </a:lnTo>
                <a:lnTo>
                  <a:pt x="592899" y="27089"/>
                </a:lnTo>
                <a:lnTo>
                  <a:pt x="606005" y="32004"/>
                </a:lnTo>
                <a:lnTo>
                  <a:pt x="614819" y="11899"/>
                </a:lnTo>
                <a:lnTo>
                  <a:pt x="601014" y="6832"/>
                </a:lnTo>
                <a:lnTo>
                  <a:pt x="586651" y="3238"/>
                </a:lnTo>
                <a:lnTo>
                  <a:pt x="571804" y="1079"/>
                </a:lnTo>
                <a:lnTo>
                  <a:pt x="556552" y="368"/>
                </a:lnTo>
                <a:lnTo>
                  <a:pt x="541616" y="1130"/>
                </a:lnTo>
                <a:lnTo>
                  <a:pt x="502704" y="12509"/>
                </a:lnTo>
                <a:lnTo>
                  <a:pt x="467448" y="47574"/>
                </a:lnTo>
                <a:lnTo>
                  <a:pt x="455968" y="86233"/>
                </a:lnTo>
                <a:lnTo>
                  <a:pt x="455206" y="101028"/>
                </a:lnTo>
                <a:lnTo>
                  <a:pt x="456742" y="123583"/>
                </a:lnTo>
                <a:lnTo>
                  <a:pt x="469099" y="160655"/>
                </a:lnTo>
                <a:lnTo>
                  <a:pt x="509600" y="195072"/>
                </a:lnTo>
                <a:lnTo>
                  <a:pt x="549084" y="201688"/>
                </a:lnTo>
                <a:lnTo>
                  <a:pt x="559346" y="201536"/>
                </a:lnTo>
                <a:lnTo>
                  <a:pt x="602221" y="195973"/>
                </a:lnTo>
                <a:lnTo>
                  <a:pt x="617880" y="191643"/>
                </a:lnTo>
                <a:lnTo>
                  <a:pt x="617880" y="96367"/>
                </a:lnTo>
                <a:close/>
              </a:path>
              <a:path w="1180465" h="201929" extrusionOk="0">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69" y="22720"/>
                </a:lnTo>
                <a:lnTo>
                  <a:pt x="799769" y="199402"/>
                </a:lnTo>
                <a:lnTo>
                  <a:pt x="822464" y="199402"/>
                </a:lnTo>
                <a:lnTo>
                  <a:pt x="822464" y="22720"/>
                </a:lnTo>
                <a:lnTo>
                  <a:pt x="861949" y="22720"/>
                </a:lnTo>
                <a:lnTo>
                  <a:pt x="884339" y="22720"/>
                </a:lnTo>
                <a:lnTo>
                  <a:pt x="923874" y="22720"/>
                </a:lnTo>
                <a:lnTo>
                  <a:pt x="923874" y="199402"/>
                </a:lnTo>
                <a:lnTo>
                  <a:pt x="946581" y="199402"/>
                </a:lnTo>
                <a:lnTo>
                  <a:pt x="946581" y="22720"/>
                </a:lnTo>
                <a:lnTo>
                  <a:pt x="1008456" y="22720"/>
                </a:lnTo>
                <a:lnTo>
                  <a:pt x="1008456" y="3657"/>
                </a:lnTo>
                <a:close/>
              </a:path>
              <a:path w="1180465" h="201929" extrusionOk="0">
                <a:moveTo>
                  <a:pt x="1180299" y="100787"/>
                </a:moveTo>
                <a:lnTo>
                  <a:pt x="1180058" y="100660"/>
                </a:lnTo>
                <a:lnTo>
                  <a:pt x="1178585" y="78384"/>
                </a:lnTo>
                <a:lnTo>
                  <a:pt x="1174165" y="58635"/>
                </a:lnTo>
                <a:lnTo>
                  <a:pt x="1166787" y="41427"/>
                </a:lnTo>
                <a:lnTo>
                  <a:pt x="1156436" y="26733"/>
                </a:lnTo>
                <a:lnTo>
                  <a:pt x="1156068" y="26403"/>
                </a:lnTo>
                <a:lnTo>
                  <a:pt x="1156068" y="100787"/>
                </a:lnTo>
                <a:lnTo>
                  <a:pt x="1155039" y="119456"/>
                </a:lnTo>
                <a:lnTo>
                  <a:pt x="1139545" y="161239"/>
                </a:lnTo>
                <a:lnTo>
                  <a:pt x="1105623" y="180416"/>
                </a:lnTo>
                <a:lnTo>
                  <a:pt x="1090460" y="181711"/>
                </a:lnTo>
                <a:lnTo>
                  <a:pt x="1075359" y="180428"/>
                </a:lnTo>
                <a:lnTo>
                  <a:pt x="1041387" y="161112"/>
                </a:lnTo>
                <a:lnTo>
                  <a:pt x="1025563" y="119545"/>
                </a:lnTo>
                <a:lnTo>
                  <a:pt x="1024496" y="100787"/>
                </a:lnTo>
                <a:lnTo>
                  <a:pt x="1024382" y="100545"/>
                </a:lnTo>
                <a:lnTo>
                  <a:pt x="1033868" y="52400"/>
                </a:lnTo>
                <a:lnTo>
                  <a:pt x="1062126" y="25501"/>
                </a:lnTo>
                <a:lnTo>
                  <a:pt x="1090714" y="20358"/>
                </a:lnTo>
                <a:lnTo>
                  <a:pt x="1105877" y="21640"/>
                </a:lnTo>
                <a:lnTo>
                  <a:pt x="1139545" y="40830"/>
                </a:lnTo>
                <a:lnTo>
                  <a:pt x="1155039" y="82105"/>
                </a:lnTo>
                <a:lnTo>
                  <a:pt x="1156068" y="100787"/>
                </a:lnTo>
                <a:lnTo>
                  <a:pt x="1156068" y="26403"/>
                </a:lnTo>
                <a:lnTo>
                  <a:pt x="1149438" y="20358"/>
                </a:lnTo>
                <a:lnTo>
                  <a:pt x="1143622" y="15049"/>
                </a:lnTo>
                <a:lnTo>
                  <a:pt x="1128534" y="6705"/>
                </a:lnTo>
                <a:lnTo>
                  <a:pt x="1110957" y="1676"/>
                </a:lnTo>
                <a:lnTo>
                  <a:pt x="1090714" y="0"/>
                </a:lnTo>
                <a:lnTo>
                  <a:pt x="1070279" y="1651"/>
                </a:lnTo>
                <a:lnTo>
                  <a:pt x="1023874" y="26365"/>
                </a:lnTo>
                <a:lnTo>
                  <a:pt x="1001852" y="77863"/>
                </a:lnTo>
                <a:lnTo>
                  <a:pt x="1000379" y="100545"/>
                </a:lnTo>
                <a:lnTo>
                  <a:pt x="1001852" y="123278"/>
                </a:lnTo>
                <a:lnTo>
                  <a:pt x="1013599" y="160616"/>
                </a:lnTo>
                <a:lnTo>
                  <a:pt x="1052550" y="195072"/>
                </a:lnTo>
                <a:lnTo>
                  <a:pt x="1090587" y="201688"/>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grpSp>
        <p:nvGrpSpPr>
          <p:cNvPr id="113" name="Google Shape;113;p1"/>
          <p:cNvGrpSpPr/>
          <p:nvPr/>
        </p:nvGrpSpPr>
        <p:grpSpPr>
          <a:xfrm>
            <a:off x="11255654" y="5699870"/>
            <a:ext cx="736275" cy="134197"/>
            <a:chOff x="16883481" y="8549804"/>
            <a:chExt cx="1104413" cy="201295"/>
          </a:xfrm>
        </p:grpSpPr>
        <p:pic>
          <p:nvPicPr>
            <p:cNvPr id="114" name="Google Shape;114;p1"/>
            <p:cNvPicPr preferRelativeResize="0"/>
            <p:nvPr/>
          </p:nvPicPr>
          <p:blipFill rotWithShape="1">
            <a:blip r:embed="rId11">
              <a:alphaModFix/>
            </a:blip>
            <a:srcRect/>
            <a:stretch/>
          </p:blipFill>
          <p:spPr>
            <a:xfrm>
              <a:off x="16883481" y="8551762"/>
              <a:ext cx="493393" cy="197072"/>
            </a:xfrm>
            <a:prstGeom prst="rect">
              <a:avLst/>
            </a:prstGeom>
            <a:noFill/>
            <a:ln>
              <a:noFill/>
            </a:ln>
          </p:spPr>
        </p:pic>
        <p:sp>
          <p:nvSpPr>
            <p:cNvPr id="115" name="Google Shape;115;p1"/>
            <p:cNvSpPr/>
            <p:nvPr/>
          </p:nvSpPr>
          <p:spPr>
            <a:xfrm>
              <a:off x="17398772" y="8549804"/>
              <a:ext cx="215265" cy="201295"/>
            </a:xfrm>
            <a:custGeom>
              <a:avLst/>
              <a:gdLst/>
              <a:ahLst/>
              <a:cxnLst/>
              <a:rect l="l" t="t" r="r" b="b"/>
              <a:pathLst>
                <a:path w="215265" h="201295" extrusionOk="0">
                  <a:moveTo>
                    <a:pt x="41503" y="2705"/>
                  </a:moveTo>
                  <a:lnTo>
                    <a:pt x="0" y="2705"/>
                  </a:lnTo>
                  <a:lnTo>
                    <a:pt x="0" y="198501"/>
                  </a:lnTo>
                  <a:lnTo>
                    <a:pt x="41503" y="198501"/>
                  </a:lnTo>
                  <a:lnTo>
                    <a:pt x="41503" y="2705"/>
                  </a:lnTo>
                  <a:close/>
                </a:path>
                <a:path w="215265" h="201295" extrusionOk="0">
                  <a:moveTo>
                    <a:pt x="215061" y="88646"/>
                  </a:moveTo>
                  <a:lnTo>
                    <a:pt x="137464" y="88646"/>
                  </a:lnTo>
                  <a:lnTo>
                    <a:pt x="137210" y="88646"/>
                  </a:lnTo>
                  <a:lnTo>
                    <a:pt x="137210" y="123228"/>
                  </a:lnTo>
                  <a:lnTo>
                    <a:pt x="174307" y="164058"/>
                  </a:lnTo>
                  <a:lnTo>
                    <a:pt x="147993" y="166751"/>
                  </a:lnTo>
                  <a:lnTo>
                    <a:pt x="136258" y="165696"/>
                  </a:lnTo>
                  <a:lnTo>
                    <a:pt x="104355" y="140525"/>
                  </a:lnTo>
                  <a:lnTo>
                    <a:pt x="97066" y="101282"/>
                  </a:lnTo>
                  <a:lnTo>
                    <a:pt x="98082" y="86728"/>
                  </a:lnTo>
                  <a:lnTo>
                    <a:pt x="121983" y="44716"/>
                  </a:lnTo>
                  <a:lnTo>
                    <a:pt x="156311" y="34582"/>
                  </a:lnTo>
                  <a:lnTo>
                    <a:pt x="167767" y="35242"/>
                  </a:lnTo>
                  <a:lnTo>
                    <a:pt x="179006" y="37249"/>
                  </a:lnTo>
                  <a:lnTo>
                    <a:pt x="190030" y="40576"/>
                  </a:lnTo>
                  <a:lnTo>
                    <a:pt x="200863" y="45250"/>
                  </a:lnTo>
                  <a:lnTo>
                    <a:pt x="214693" y="12014"/>
                  </a:lnTo>
                  <a:lnTo>
                    <a:pt x="200609" y="6781"/>
                  </a:lnTo>
                  <a:lnTo>
                    <a:pt x="186232" y="3022"/>
                  </a:lnTo>
                  <a:lnTo>
                    <a:pt x="171589" y="762"/>
                  </a:lnTo>
                  <a:lnTo>
                    <a:pt x="156679" y="0"/>
                  </a:lnTo>
                  <a:lnTo>
                    <a:pt x="134023" y="1651"/>
                  </a:lnTo>
                  <a:lnTo>
                    <a:pt x="96520" y="14897"/>
                  </a:lnTo>
                  <a:lnTo>
                    <a:pt x="61379" y="57886"/>
                  </a:lnTo>
                  <a:lnTo>
                    <a:pt x="54597" y="100418"/>
                  </a:lnTo>
                  <a:lnTo>
                    <a:pt x="56057" y="123367"/>
                  </a:lnTo>
                  <a:lnTo>
                    <a:pt x="67767" y="160743"/>
                  </a:lnTo>
                  <a:lnTo>
                    <a:pt x="106527" y="194691"/>
                  </a:lnTo>
                  <a:lnTo>
                    <a:pt x="145542" y="201206"/>
                  </a:lnTo>
                  <a:lnTo>
                    <a:pt x="154190" y="201041"/>
                  </a:lnTo>
                  <a:lnTo>
                    <a:pt x="196761" y="195427"/>
                  </a:lnTo>
                  <a:lnTo>
                    <a:pt x="215061" y="190169"/>
                  </a:lnTo>
                  <a:lnTo>
                    <a:pt x="215061" y="88646"/>
                  </a:lnTo>
                  <a:close/>
                </a:path>
              </a:pathLst>
            </a:custGeom>
            <a:solidFill>
              <a:srgbClr val="0080B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pic>
          <p:nvPicPr>
            <p:cNvPr id="116" name="Google Shape;116;p1"/>
            <p:cNvPicPr preferRelativeResize="0"/>
            <p:nvPr/>
          </p:nvPicPr>
          <p:blipFill rotWithShape="1">
            <a:blip r:embed="rId12">
              <a:alphaModFix/>
            </a:blip>
            <a:srcRect/>
            <a:stretch/>
          </p:blipFill>
          <p:spPr>
            <a:xfrm>
              <a:off x="17632935" y="8551762"/>
              <a:ext cx="354959" cy="197072"/>
            </a:xfrm>
            <a:prstGeom prst="rect">
              <a:avLst/>
            </a:prstGeom>
            <a:noFill/>
            <a:ln>
              <a:noFill/>
            </a:ln>
          </p:spPr>
        </p:pic>
      </p:grpSp>
      <p:grpSp>
        <p:nvGrpSpPr>
          <p:cNvPr id="117" name="Google Shape;117;p1"/>
          <p:cNvGrpSpPr/>
          <p:nvPr/>
        </p:nvGrpSpPr>
        <p:grpSpPr>
          <a:xfrm>
            <a:off x="10428312" y="5911163"/>
            <a:ext cx="557327" cy="105770"/>
            <a:chOff x="15642468" y="8866744"/>
            <a:chExt cx="835991" cy="158656"/>
          </a:xfrm>
        </p:grpSpPr>
        <p:pic>
          <p:nvPicPr>
            <p:cNvPr id="118" name="Google Shape;118;p1"/>
            <p:cNvPicPr preferRelativeResize="0"/>
            <p:nvPr/>
          </p:nvPicPr>
          <p:blipFill rotWithShape="1">
            <a:blip r:embed="rId13">
              <a:alphaModFix/>
            </a:blip>
            <a:srcRect/>
            <a:stretch/>
          </p:blipFill>
          <p:spPr>
            <a:xfrm>
              <a:off x="15642468" y="8866867"/>
              <a:ext cx="117136" cy="158410"/>
            </a:xfrm>
            <a:prstGeom prst="rect">
              <a:avLst/>
            </a:prstGeom>
            <a:noFill/>
            <a:ln>
              <a:noFill/>
            </a:ln>
          </p:spPr>
        </p:pic>
        <p:sp>
          <p:nvSpPr>
            <p:cNvPr id="119" name="Google Shape;119;p1"/>
            <p:cNvSpPr/>
            <p:nvPr/>
          </p:nvSpPr>
          <p:spPr>
            <a:xfrm>
              <a:off x="15784449" y="8869590"/>
              <a:ext cx="88900" cy="154305"/>
            </a:xfrm>
            <a:custGeom>
              <a:avLst/>
              <a:gdLst/>
              <a:ahLst/>
              <a:cxnLst/>
              <a:rect l="l" t="t" r="r" b="b"/>
              <a:pathLst>
                <a:path w="88900" h="154304" extrusionOk="0">
                  <a:moveTo>
                    <a:pt x="88620" y="0"/>
                  </a:moveTo>
                  <a:lnTo>
                    <a:pt x="0" y="0"/>
                  </a:lnTo>
                  <a:lnTo>
                    <a:pt x="0" y="26695"/>
                  </a:lnTo>
                  <a:lnTo>
                    <a:pt x="0" y="59740"/>
                  </a:lnTo>
                  <a:lnTo>
                    <a:pt x="0" y="86436"/>
                  </a:lnTo>
                  <a:lnTo>
                    <a:pt x="0" y="127114"/>
                  </a:lnTo>
                  <a:lnTo>
                    <a:pt x="0" y="153809"/>
                  </a:lnTo>
                  <a:lnTo>
                    <a:pt x="88620" y="153809"/>
                  </a:lnTo>
                  <a:lnTo>
                    <a:pt x="88620" y="127114"/>
                  </a:lnTo>
                  <a:lnTo>
                    <a:pt x="32677" y="127114"/>
                  </a:lnTo>
                  <a:lnTo>
                    <a:pt x="32677" y="86436"/>
                  </a:lnTo>
                  <a:lnTo>
                    <a:pt x="84823" y="86436"/>
                  </a:lnTo>
                  <a:lnTo>
                    <a:pt x="84823" y="59740"/>
                  </a:lnTo>
                  <a:lnTo>
                    <a:pt x="32677" y="59740"/>
                  </a:lnTo>
                  <a:lnTo>
                    <a:pt x="32677" y="26695"/>
                  </a:lnTo>
                  <a:lnTo>
                    <a:pt x="88620" y="26695"/>
                  </a:lnTo>
                  <a:lnTo>
                    <a:pt x="88620" y="0"/>
                  </a:lnTo>
                  <a:close/>
                </a:path>
              </a:pathLst>
            </a:custGeom>
            <a:solidFill>
              <a:srgbClr val="86868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pic>
          <p:nvPicPr>
            <p:cNvPr id="120" name="Google Shape;120;p1"/>
            <p:cNvPicPr preferRelativeResize="0"/>
            <p:nvPr/>
          </p:nvPicPr>
          <p:blipFill rotWithShape="1">
            <a:blip r:embed="rId14">
              <a:alphaModFix/>
            </a:blip>
            <a:srcRect/>
            <a:stretch/>
          </p:blipFill>
          <p:spPr>
            <a:xfrm>
              <a:off x="15902935" y="8869074"/>
              <a:ext cx="136598" cy="154119"/>
            </a:xfrm>
            <a:prstGeom prst="rect">
              <a:avLst/>
            </a:prstGeom>
            <a:noFill/>
            <a:ln>
              <a:noFill/>
            </a:ln>
          </p:spPr>
        </p:pic>
        <p:sp>
          <p:nvSpPr>
            <p:cNvPr id="121" name="Google Shape;121;p1"/>
            <p:cNvSpPr/>
            <p:nvPr/>
          </p:nvSpPr>
          <p:spPr>
            <a:xfrm>
              <a:off x="16061068" y="8869590"/>
              <a:ext cx="116205" cy="154305"/>
            </a:xfrm>
            <a:custGeom>
              <a:avLst/>
              <a:gdLst/>
              <a:ahLst/>
              <a:cxnLst/>
              <a:rect l="l" t="t" r="r" b="b"/>
              <a:pathLst>
                <a:path w="116205" h="154304" extrusionOk="0">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pic>
          <p:nvPicPr>
            <p:cNvPr id="122" name="Google Shape;122;p1"/>
            <p:cNvPicPr preferRelativeResize="0"/>
            <p:nvPr/>
          </p:nvPicPr>
          <p:blipFill rotWithShape="1">
            <a:blip r:embed="rId15">
              <a:alphaModFix/>
            </a:blip>
            <a:srcRect/>
            <a:stretch/>
          </p:blipFill>
          <p:spPr>
            <a:xfrm>
              <a:off x="16198653" y="8866744"/>
              <a:ext cx="279806" cy="158656"/>
            </a:xfrm>
            <a:prstGeom prst="rect">
              <a:avLst/>
            </a:prstGeom>
            <a:noFill/>
            <a:ln>
              <a:noFill/>
            </a:ln>
          </p:spPr>
        </p:pic>
      </p:grpSp>
      <p:grpSp>
        <p:nvGrpSpPr>
          <p:cNvPr id="123" name="Google Shape;123;p1"/>
          <p:cNvGrpSpPr/>
          <p:nvPr/>
        </p:nvGrpSpPr>
        <p:grpSpPr>
          <a:xfrm>
            <a:off x="11035008" y="5911245"/>
            <a:ext cx="399902" cy="105606"/>
            <a:chOff x="16552512" y="8866867"/>
            <a:chExt cx="599853" cy="158410"/>
          </a:xfrm>
        </p:grpSpPr>
        <p:pic>
          <p:nvPicPr>
            <p:cNvPr id="124" name="Google Shape;124;p1"/>
            <p:cNvPicPr preferRelativeResize="0"/>
            <p:nvPr/>
          </p:nvPicPr>
          <p:blipFill rotWithShape="1">
            <a:blip r:embed="rId16">
              <a:alphaModFix/>
            </a:blip>
            <a:srcRect/>
            <a:stretch/>
          </p:blipFill>
          <p:spPr>
            <a:xfrm>
              <a:off x="16552512" y="8866867"/>
              <a:ext cx="227174" cy="158410"/>
            </a:xfrm>
            <a:prstGeom prst="rect">
              <a:avLst/>
            </a:prstGeom>
            <a:noFill/>
            <a:ln>
              <a:noFill/>
            </a:ln>
          </p:spPr>
        </p:pic>
        <p:pic>
          <p:nvPicPr>
            <p:cNvPr id="125" name="Google Shape;125;p1"/>
            <p:cNvPicPr preferRelativeResize="0"/>
            <p:nvPr/>
          </p:nvPicPr>
          <p:blipFill rotWithShape="1">
            <a:blip r:embed="rId17">
              <a:alphaModFix/>
            </a:blip>
            <a:srcRect/>
            <a:stretch/>
          </p:blipFill>
          <p:spPr>
            <a:xfrm>
              <a:off x="16800127" y="8869074"/>
              <a:ext cx="126316" cy="156203"/>
            </a:xfrm>
            <a:prstGeom prst="rect">
              <a:avLst/>
            </a:prstGeom>
            <a:noFill/>
            <a:ln>
              <a:noFill/>
            </a:ln>
          </p:spPr>
        </p:pic>
        <p:pic>
          <p:nvPicPr>
            <p:cNvPr id="126" name="Google Shape;126;p1"/>
            <p:cNvPicPr preferRelativeResize="0"/>
            <p:nvPr/>
          </p:nvPicPr>
          <p:blipFill rotWithShape="1">
            <a:blip r:embed="rId18">
              <a:alphaModFix/>
            </a:blip>
            <a:srcRect/>
            <a:stretch/>
          </p:blipFill>
          <p:spPr>
            <a:xfrm>
              <a:off x="16962061" y="8868951"/>
              <a:ext cx="127663" cy="154119"/>
            </a:xfrm>
            <a:prstGeom prst="rect">
              <a:avLst/>
            </a:prstGeom>
            <a:noFill/>
            <a:ln>
              <a:noFill/>
            </a:ln>
          </p:spPr>
        </p:pic>
        <p:sp>
          <p:nvSpPr>
            <p:cNvPr id="127" name="Google Shape;127;p1"/>
            <p:cNvSpPr/>
            <p:nvPr/>
          </p:nvSpPr>
          <p:spPr>
            <a:xfrm>
              <a:off x="17119345" y="8869074"/>
              <a:ext cx="33020" cy="154305"/>
            </a:xfrm>
            <a:custGeom>
              <a:avLst/>
              <a:gdLst/>
              <a:ahLst/>
              <a:cxnLst/>
              <a:rect l="l" t="t" r="r" b="b"/>
              <a:pathLst>
                <a:path w="33019" h="154304" extrusionOk="0">
                  <a:moveTo>
                    <a:pt x="32680" y="154119"/>
                  </a:moveTo>
                  <a:lnTo>
                    <a:pt x="0" y="154119"/>
                  </a:lnTo>
                  <a:lnTo>
                    <a:pt x="0" y="0"/>
                  </a:lnTo>
                  <a:lnTo>
                    <a:pt x="32680" y="0"/>
                  </a:lnTo>
                  <a:lnTo>
                    <a:pt x="32680" y="154119"/>
                  </a:lnTo>
                  <a:close/>
                </a:path>
              </a:pathLst>
            </a:custGeom>
            <a:solidFill>
              <a:srgbClr val="86868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grpSp>
      <p:grpSp>
        <p:nvGrpSpPr>
          <p:cNvPr id="128" name="Google Shape;128;p1"/>
          <p:cNvGrpSpPr/>
          <p:nvPr/>
        </p:nvGrpSpPr>
        <p:grpSpPr>
          <a:xfrm>
            <a:off x="11482094" y="5911163"/>
            <a:ext cx="509510" cy="105770"/>
            <a:chOff x="17223140" y="8866744"/>
            <a:chExt cx="764265" cy="158656"/>
          </a:xfrm>
        </p:grpSpPr>
        <p:pic>
          <p:nvPicPr>
            <p:cNvPr id="129" name="Google Shape;129;p1"/>
            <p:cNvPicPr preferRelativeResize="0"/>
            <p:nvPr/>
          </p:nvPicPr>
          <p:blipFill rotWithShape="1">
            <a:blip r:embed="rId19">
              <a:alphaModFix/>
            </a:blip>
            <a:srcRect/>
            <a:stretch/>
          </p:blipFill>
          <p:spPr>
            <a:xfrm>
              <a:off x="17223140" y="8868461"/>
              <a:ext cx="254102" cy="154927"/>
            </a:xfrm>
            <a:prstGeom prst="rect">
              <a:avLst/>
            </a:prstGeom>
            <a:noFill/>
            <a:ln>
              <a:noFill/>
            </a:ln>
          </p:spPr>
        </p:pic>
        <p:sp>
          <p:nvSpPr>
            <p:cNvPr id="130" name="Google Shape;130;p1"/>
            <p:cNvSpPr/>
            <p:nvPr/>
          </p:nvSpPr>
          <p:spPr>
            <a:xfrm>
              <a:off x="17505148" y="8869082"/>
              <a:ext cx="149225" cy="154940"/>
            </a:xfrm>
            <a:custGeom>
              <a:avLst/>
              <a:gdLst/>
              <a:ahLst/>
              <a:cxnLst/>
              <a:rect l="l" t="t" r="r" b="b"/>
              <a:pathLst>
                <a:path w="149225" h="154940" extrusionOk="0">
                  <a:moveTo>
                    <a:pt x="88252" y="508"/>
                  </a:moveTo>
                  <a:lnTo>
                    <a:pt x="0" y="508"/>
                  </a:lnTo>
                  <a:lnTo>
                    <a:pt x="0" y="27203"/>
                  </a:lnTo>
                  <a:lnTo>
                    <a:pt x="0" y="66611"/>
                  </a:lnTo>
                  <a:lnTo>
                    <a:pt x="0" y="93294"/>
                  </a:lnTo>
                  <a:lnTo>
                    <a:pt x="0" y="154317"/>
                  </a:lnTo>
                  <a:lnTo>
                    <a:pt x="32131" y="154317"/>
                  </a:lnTo>
                  <a:lnTo>
                    <a:pt x="32131" y="93294"/>
                  </a:lnTo>
                  <a:lnTo>
                    <a:pt x="84328" y="93294"/>
                  </a:lnTo>
                  <a:lnTo>
                    <a:pt x="84328" y="66611"/>
                  </a:lnTo>
                  <a:lnTo>
                    <a:pt x="32181" y="66611"/>
                  </a:lnTo>
                  <a:lnTo>
                    <a:pt x="32181" y="27203"/>
                  </a:lnTo>
                  <a:lnTo>
                    <a:pt x="88252" y="27203"/>
                  </a:lnTo>
                  <a:lnTo>
                    <a:pt x="88252" y="508"/>
                  </a:lnTo>
                  <a:close/>
                </a:path>
                <a:path w="149225" h="154940" extrusionOk="0">
                  <a:moveTo>
                    <a:pt x="148717" y="0"/>
                  </a:moveTo>
                  <a:lnTo>
                    <a:pt x="116027" y="0"/>
                  </a:lnTo>
                  <a:lnTo>
                    <a:pt x="116027" y="154114"/>
                  </a:lnTo>
                  <a:lnTo>
                    <a:pt x="148717" y="154114"/>
                  </a:lnTo>
                  <a:lnTo>
                    <a:pt x="148717" y="0"/>
                  </a:lnTo>
                  <a:close/>
                </a:path>
              </a:pathLst>
            </a:custGeom>
            <a:solidFill>
              <a:srgbClr val="86868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pic>
          <p:nvPicPr>
            <p:cNvPr id="131" name="Google Shape;131;p1"/>
            <p:cNvPicPr preferRelativeResize="0"/>
            <p:nvPr/>
          </p:nvPicPr>
          <p:blipFill rotWithShape="1">
            <a:blip r:embed="rId18">
              <a:alphaModFix/>
            </a:blip>
            <a:srcRect/>
            <a:stretch/>
          </p:blipFill>
          <p:spPr>
            <a:xfrm>
              <a:off x="17690341" y="8868951"/>
              <a:ext cx="127663" cy="154119"/>
            </a:xfrm>
            <a:prstGeom prst="rect">
              <a:avLst/>
            </a:prstGeom>
            <a:noFill/>
            <a:ln>
              <a:noFill/>
            </a:ln>
          </p:spPr>
        </p:pic>
        <p:pic>
          <p:nvPicPr>
            <p:cNvPr id="132" name="Google Shape;132;p1"/>
            <p:cNvPicPr preferRelativeResize="0"/>
            <p:nvPr/>
          </p:nvPicPr>
          <p:blipFill rotWithShape="1">
            <a:blip r:embed="rId20">
              <a:alphaModFix/>
            </a:blip>
            <a:srcRect/>
            <a:stretch/>
          </p:blipFill>
          <p:spPr>
            <a:xfrm>
              <a:off x="17840770" y="8866744"/>
              <a:ext cx="146635" cy="158656"/>
            </a:xfrm>
            <a:prstGeom prst="rect">
              <a:avLst/>
            </a:prstGeom>
            <a:noFill/>
            <a:ln>
              <a:noFill/>
            </a:ln>
          </p:spPr>
        </p:pic>
      </p:grpSp>
      <p:sp>
        <p:nvSpPr>
          <p:cNvPr id="133" name="Google Shape;133;p1"/>
          <p:cNvSpPr txBox="1">
            <a:spLocks noGrp="1"/>
          </p:cNvSpPr>
          <p:nvPr>
            <p:ph type="title"/>
          </p:nvPr>
        </p:nvSpPr>
        <p:spPr>
          <a:xfrm>
            <a:off x="4505379" y="1059813"/>
            <a:ext cx="2785110" cy="837777"/>
          </a:xfrm>
          <a:prstGeom prst="rect">
            <a:avLst/>
          </a:prstGeom>
          <a:noFill/>
          <a:ln>
            <a:noFill/>
          </a:ln>
        </p:spPr>
        <p:txBody>
          <a:bodyPr spcFirstLastPara="1" wrap="square" lIns="0" tIns="10575" rIns="0" bIns="0" anchor="t" anchorCtr="0">
            <a:spAutoFit/>
          </a:bodyPr>
          <a:lstStyle/>
          <a:p>
            <a:pPr marL="8467" marR="0" lvl="0" indent="0" algn="l" rtl="0">
              <a:lnSpc>
                <a:spcPct val="100000"/>
              </a:lnSpc>
              <a:spcBef>
                <a:spcPts val="0"/>
              </a:spcBef>
              <a:spcAft>
                <a:spcPts val="0"/>
              </a:spcAft>
              <a:buNone/>
            </a:pPr>
            <a:r>
              <a:rPr lang="el-GR" sz="5367" b="1" i="0" u="none" strike="noStrike" cap="none">
                <a:solidFill>
                  <a:schemeClr val="dk1"/>
                </a:solidFill>
                <a:latin typeface="Cambria"/>
                <a:ea typeface="Cambria"/>
                <a:cs typeface="Cambria"/>
                <a:sym typeface="Cambria"/>
              </a:rPr>
              <a:t>Eurhope</a:t>
            </a:r>
            <a:endParaRPr sz="5367" b="1" i="0" u="none" strike="noStrike" cap="none">
              <a:solidFill>
                <a:schemeClr val="dk1"/>
              </a:solidFill>
              <a:latin typeface="Cambria"/>
              <a:ea typeface="Cambria"/>
              <a:cs typeface="Cambria"/>
              <a:sym typeface="Cambria"/>
            </a:endParaRPr>
          </a:p>
        </p:txBody>
      </p:sp>
      <p:sp>
        <p:nvSpPr>
          <p:cNvPr id="134" name="Google Shape;134;p1"/>
          <p:cNvSpPr txBox="1"/>
          <p:nvPr/>
        </p:nvSpPr>
        <p:spPr>
          <a:xfrm>
            <a:off x="2516738" y="1732530"/>
            <a:ext cx="6762750" cy="803910"/>
          </a:xfrm>
          <a:prstGeom prst="rect">
            <a:avLst/>
          </a:prstGeom>
          <a:noFill/>
          <a:ln>
            <a:noFill/>
          </a:ln>
        </p:spPr>
        <p:txBody>
          <a:bodyPr spcFirstLastPara="1" wrap="square" lIns="0" tIns="135875" rIns="0" bIns="0" anchor="t" anchorCtr="0">
            <a:spAutoFit/>
          </a:bodyPr>
          <a:lstStyle/>
          <a:p>
            <a:pPr marL="0" marR="0" lvl="0" indent="0" algn="ctr" rtl="0">
              <a:lnSpc>
                <a:spcPct val="100000"/>
              </a:lnSpc>
              <a:spcBef>
                <a:spcPts val="0"/>
              </a:spcBef>
              <a:spcAft>
                <a:spcPts val="0"/>
              </a:spcAft>
              <a:buNone/>
            </a:pPr>
            <a:r>
              <a:rPr lang="el-GR" sz="2333">
                <a:solidFill>
                  <a:schemeClr val="dk1"/>
                </a:solidFill>
                <a:latin typeface="Georgia"/>
                <a:ea typeface="Georgia"/>
                <a:cs typeface="Georgia"/>
                <a:sym typeface="Georgia"/>
              </a:rPr>
              <a:t>EU as a solidarity's house for minors out of home</a:t>
            </a:r>
            <a:endParaRPr sz="2333">
              <a:solidFill>
                <a:schemeClr val="dk1"/>
              </a:solidFill>
              <a:latin typeface="Georgia"/>
              <a:ea typeface="Georgia"/>
              <a:cs typeface="Georgia"/>
              <a:sym typeface="Georgia"/>
            </a:endParaRPr>
          </a:p>
          <a:p>
            <a:pPr marL="0" marR="0" lvl="0" indent="0" algn="ctr" rtl="0">
              <a:lnSpc>
                <a:spcPct val="100000"/>
              </a:lnSpc>
              <a:spcBef>
                <a:spcPts val="629"/>
              </a:spcBef>
              <a:spcAft>
                <a:spcPts val="0"/>
              </a:spcAft>
              <a:buNone/>
            </a:pPr>
            <a:r>
              <a:rPr lang="el-GR" sz="1467">
                <a:solidFill>
                  <a:schemeClr val="dk1"/>
                </a:solidFill>
                <a:latin typeface="Trebuchet MS"/>
                <a:ea typeface="Trebuchet MS"/>
                <a:cs typeface="Trebuchet MS"/>
                <a:sym typeface="Trebuchet MS"/>
              </a:rPr>
              <a:t>Erasmus+ project n. 2023-2-IT03-KA220-YOU-000184370</a:t>
            </a:r>
            <a:endParaRPr sz="1467">
              <a:solidFill>
                <a:schemeClr val="dk1"/>
              </a:solidFill>
              <a:latin typeface="Trebuchet MS"/>
              <a:ea typeface="Trebuchet MS"/>
              <a:cs typeface="Trebuchet MS"/>
              <a:sym typeface="Trebuchet MS"/>
            </a:endParaRPr>
          </a:p>
        </p:txBody>
      </p:sp>
      <p:sp>
        <p:nvSpPr>
          <p:cNvPr id="135" name="Google Shape;135;p1"/>
          <p:cNvSpPr txBox="1"/>
          <p:nvPr/>
        </p:nvSpPr>
        <p:spPr>
          <a:xfrm>
            <a:off x="2516739" y="3209157"/>
            <a:ext cx="6762750" cy="960029"/>
          </a:xfrm>
          <a:prstGeom prst="rect">
            <a:avLst/>
          </a:prstGeom>
          <a:noFill/>
          <a:ln>
            <a:noFill/>
          </a:ln>
        </p:spPr>
        <p:txBody>
          <a:bodyPr spcFirstLastPara="1" wrap="square" lIns="0" tIns="8450" rIns="0" bIns="0" anchor="t" anchorCtr="0">
            <a:spAutoFit/>
          </a:bodyPr>
          <a:lstStyle/>
          <a:p>
            <a:pPr marL="0" marR="0" lvl="0" indent="0" algn="ctr" rtl="0">
              <a:lnSpc>
                <a:spcPct val="118499"/>
              </a:lnSpc>
              <a:spcBef>
                <a:spcPts val="0"/>
              </a:spcBef>
              <a:spcAft>
                <a:spcPts val="0"/>
              </a:spcAft>
              <a:buNone/>
            </a:pPr>
            <a:r>
              <a:rPr lang="el-GR" sz="4000" b="1">
                <a:solidFill>
                  <a:schemeClr val="dk1"/>
                </a:solidFill>
                <a:latin typeface="Cambria"/>
                <a:ea typeface="Cambria"/>
                <a:cs typeface="Cambria"/>
                <a:sym typeface="Cambria"/>
              </a:rPr>
              <a:t>Δεξιότητες Ζωής Ενότητα 3</a:t>
            </a:r>
            <a:endParaRPr sz="4000">
              <a:solidFill>
                <a:schemeClr val="dk1"/>
              </a:solidFill>
              <a:latin typeface="Cambria"/>
              <a:ea typeface="Cambria"/>
              <a:cs typeface="Cambria"/>
              <a:sym typeface="Cambria"/>
            </a:endParaRPr>
          </a:p>
          <a:p>
            <a:pPr marL="0" marR="0" lvl="0" indent="0" algn="ctr" rtl="0">
              <a:lnSpc>
                <a:spcPct val="88666"/>
              </a:lnSpc>
              <a:spcBef>
                <a:spcPts val="0"/>
              </a:spcBef>
              <a:spcAft>
                <a:spcPts val="0"/>
              </a:spcAft>
              <a:buNone/>
            </a:pPr>
            <a:r>
              <a:rPr lang="el-GR" sz="3000">
                <a:solidFill>
                  <a:schemeClr val="dk1"/>
                </a:solidFill>
                <a:latin typeface="Georgia"/>
                <a:ea typeface="Georgia"/>
                <a:cs typeface="Georgia"/>
                <a:sym typeface="Georgia"/>
              </a:rPr>
              <a:t>Κριτική και Δημιουργική Σκέψη</a:t>
            </a:r>
            <a:endParaRPr sz="3000">
              <a:solidFill>
                <a:schemeClr val="dk1"/>
              </a:solidFill>
              <a:latin typeface="Georgia"/>
              <a:ea typeface="Georgia"/>
              <a:cs typeface="Georgia"/>
              <a:sym typeface="Georgia"/>
            </a:endParaRPr>
          </a:p>
        </p:txBody>
      </p:sp>
      <p:pic>
        <p:nvPicPr>
          <p:cNvPr id="136" name="Google Shape;136;p1"/>
          <p:cNvPicPr preferRelativeResize="0"/>
          <p:nvPr/>
        </p:nvPicPr>
        <p:blipFill rotWithShape="1">
          <a:blip r:embed="rId21">
            <a:alphaModFix/>
          </a:blip>
          <a:srcRect/>
          <a:stretch/>
        </p:blipFill>
        <p:spPr>
          <a:xfrm>
            <a:off x="2859059" y="5567396"/>
            <a:ext cx="1131887" cy="65616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1"/>
        <p:cNvGrpSpPr/>
        <p:nvPr/>
      </p:nvGrpSpPr>
      <p:grpSpPr>
        <a:xfrm>
          <a:off x="0" y="0"/>
          <a:ext cx="0" cy="0"/>
          <a:chOff x="0" y="0"/>
          <a:chExt cx="0" cy="0"/>
        </a:xfrm>
      </p:grpSpPr>
      <p:sp>
        <p:nvSpPr>
          <p:cNvPr id="142" name="Google Shape;142;p2"/>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43" name="Google Shape;143;p2"/>
          <p:cNvSpPr/>
          <p:nvPr/>
        </p:nvSpPr>
        <p:spPr>
          <a:xfrm>
            <a:off x="558209" y="7126"/>
            <a:ext cx="11167447" cy="2018806"/>
          </a:xfrm>
          <a:prstGeom prst="rect">
            <a:avLst/>
          </a:prstGeom>
          <a:solidFill>
            <a:schemeClr val="lt1"/>
          </a:solidFill>
          <a:ln w="9525" cap="flat" cmpd="sng">
            <a:solidFill>
              <a:srgbClr val="DEDEDE"/>
            </a:solidFill>
            <a:prstDash val="solid"/>
            <a:miter lim="800000"/>
            <a:headEnd type="none" w="sm" len="sm"/>
            <a:tailEnd type="none" w="sm" len="sm"/>
          </a:ln>
          <a:effectLst>
            <a:outerShdw blurRad="50800" dist="38100" dir="2700000" algn="tl" rotWithShape="0">
              <a:srgbClr val="D8D8D8">
                <a:alpha val="4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44" name="Google Shape;144;p2"/>
          <p:cNvSpPr/>
          <p:nvPr/>
        </p:nvSpPr>
        <p:spPr>
          <a:xfrm>
            <a:off x="566928" y="0"/>
            <a:ext cx="11155680" cy="20116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45" name="Google Shape;145;p2"/>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Play"/>
              <a:buNone/>
            </a:pPr>
            <a:r>
              <a:rPr lang="el-GR" sz="4000"/>
              <a:t>Σε αυτή την ενότητα θα μιλήσουμε για:</a:t>
            </a:r>
            <a:endParaRPr/>
          </a:p>
        </p:txBody>
      </p:sp>
      <p:sp>
        <p:nvSpPr>
          <p:cNvPr id="146" name="Google Shape;146;p2"/>
          <p:cNvSpPr/>
          <p:nvPr/>
        </p:nvSpPr>
        <p:spPr>
          <a:xfrm>
            <a:off x="498834" y="758952"/>
            <a:ext cx="128016"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grpSp>
        <p:nvGrpSpPr>
          <p:cNvPr id="147" name="Google Shape;147;p2"/>
          <p:cNvGrpSpPr/>
          <p:nvPr/>
        </p:nvGrpSpPr>
        <p:grpSpPr>
          <a:xfrm>
            <a:off x="1118885" y="2843269"/>
            <a:ext cx="10161493" cy="2846830"/>
            <a:chOff x="3317" y="573539"/>
            <a:chExt cx="10161493" cy="2846830"/>
          </a:xfrm>
        </p:grpSpPr>
        <p:sp>
          <p:nvSpPr>
            <p:cNvPr id="148" name="Google Shape;148;p2"/>
            <p:cNvSpPr/>
            <p:nvPr/>
          </p:nvSpPr>
          <p:spPr>
            <a:xfrm>
              <a:off x="3317" y="573539"/>
              <a:ext cx="1061648" cy="1061648"/>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
            <p:cNvSpPr/>
            <p:nvPr/>
          </p:nvSpPr>
          <p:spPr>
            <a:xfrm>
              <a:off x="3317" y="1757601"/>
              <a:ext cx="3033281" cy="45499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
            <p:cNvSpPr txBox="1"/>
            <p:nvPr/>
          </p:nvSpPr>
          <p:spPr>
            <a:xfrm>
              <a:off x="3317" y="1757601"/>
              <a:ext cx="3033281" cy="454992"/>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2500"/>
                <a:buFont typeface="Arial"/>
                <a:buNone/>
              </a:pPr>
              <a:r>
                <a:rPr lang="el-GR" sz="2500" b="0" i="0">
                  <a:solidFill>
                    <a:schemeClr val="dk1"/>
                  </a:solidFill>
                  <a:latin typeface="Arial"/>
                  <a:ea typeface="Arial"/>
                  <a:cs typeface="Arial"/>
                  <a:sym typeface="Arial"/>
                </a:rPr>
                <a:t>Κριτική Σκέψη</a:t>
              </a:r>
              <a:endParaRPr sz="2500">
                <a:solidFill>
                  <a:schemeClr val="dk1"/>
                </a:solidFill>
                <a:latin typeface="Arial"/>
                <a:ea typeface="Arial"/>
                <a:cs typeface="Arial"/>
                <a:sym typeface="Arial"/>
              </a:endParaRPr>
            </a:p>
          </p:txBody>
        </p:sp>
        <p:sp>
          <p:nvSpPr>
            <p:cNvPr id="151" name="Google Shape;151;p2"/>
            <p:cNvSpPr/>
            <p:nvPr/>
          </p:nvSpPr>
          <p:spPr>
            <a:xfrm>
              <a:off x="3317" y="2269530"/>
              <a:ext cx="3033281" cy="115083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
            <p:cNvSpPr txBox="1"/>
            <p:nvPr/>
          </p:nvSpPr>
          <p:spPr>
            <a:xfrm>
              <a:off x="3317" y="2269530"/>
              <a:ext cx="3033281" cy="1150839"/>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1700"/>
                <a:buFont typeface="Arial"/>
                <a:buNone/>
              </a:pPr>
              <a:r>
                <a:rPr lang="el-GR" sz="1700" b="0" i="0">
                  <a:solidFill>
                    <a:schemeClr val="dk1"/>
                  </a:solidFill>
                  <a:latin typeface="Arial"/>
                  <a:ea typeface="Arial"/>
                  <a:cs typeface="Arial"/>
                  <a:sym typeface="Arial"/>
                </a:rPr>
                <a:t>Τεχνικές αποτελεσματικών ερωτήσεων</a:t>
              </a:r>
              <a:endParaRPr sz="1700">
                <a:solidFill>
                  <a:schemeClr val="dk1"/>
                </a:solidFill>
                <a:latin typeface="Arial"/>
                <a:ea typeface="Arial"/>
                <a:cs typeface="Arial"/>
                <a:sym typeface="Arial"/>
              </a:endParaRPr>
            </a:p>
            <a:p>
              <a:pPr marL="0" marR="0" lvl="0" indent="0" algn="l" rtl="0">
                <a:lnSpc>
                  <a:spcPct val="90000"/>
                </a:lnSpc>
                <a:spcBef>
                  <a:spcPts val="595"/>
                </a:spcBef>
                <a:spcAft>
                  <a:spcPts val="0"/>
                </a:spcAft>
                <a:buClr>
                  <a:schemeClr val="dk1"/>
                </a:buClr>
                <a:buSzPts val="1700"/>
                <a:buFont typeface="Arial"/>
                <a:buNone/>
              </a:pPr>
              <a:r>
                <a:rPr lang="el-GR" sz="1700" b="0" i="0">
                  <a:solidFill>
                    <a:schemeClr val="dk1"/>
                  </a:solidFill>
                  <a:latin typeface="Arial"/>
                  <a:ea typeface="Arial"/>
                  <a:cs typeface="Arial"/>
                  <a:sym typeface="Arial"/>
                </a:rPr>
                <a:t>Ανάλυση πληροφοριών</a:t>
              </a:r>
              <a:endParaRPr sz="1700">
                <a:solidFill>
                  <a:schemeClr val="dk1"/>
                </a:solidFill>
                <a:latin typeface="Arial"/>
                <a:ea typeface="Arial"/>
                <a:cs typeface="Arial"/>
                <a:sym typeface="Arial"/>
              </a:endParaRPr>
            </a:p>
            <a:p>
              <a:pPr marL="0" marR="0" lvl="0" indent="0" algn="l" rtl="0">
                <a:lnSpc>
                  <a:spcPct val="90000"/>
                </a:lnSpc>
                <a:spcBef>
                  <a:spcPts val="595"/>
                </a:spcBef>
                <a:spcAft>
                  <a:spcPts val="0"/>
                </a:spcAft>
                <a:buClr>
                  <a:schemeClr val="dk1"/>
                </a:buClr>
                <a:buSzPts val="1700"/>
                <a:buFont typeface="Arial"/>
                <a:buNone/>
              </a:pPr>
              <a:r>
                <a:rPr lang="el-GR" sz="1700" b="0" i="0">
                  <a:solidFill>
                    <a:schemeClr val="dk1"/>
                  </a:solidFill>
                  <a:latin typeface="Arial"/>
                  <a:ea typeface="Arial"/>
                  <a:cs typeface="Arial"/>
                  <a:sym typeface="Arial"/>
                </a:rPr>
                <a:t>Επίλυση προβλημάτων</a:t>
              </a:r>
              <a:endParaRPr sz="1700">
                <a:solidFill>
                  <a:schemeClr val="dk1"/>
                </a:solidFill>
                <a:latin typeface="Arial"/>
                <a:ea typeface="Arial"/>
                <a:cs typeface="Arial"/>
                <a:sym typeface="Arial"/>
              </a:endParaRPr>
            </a:p>
          </p:txBody>
        </p:sp>
        <p:sp>
          <p:nvSpPr>
            <p:cNvPr id="153" name="Google Shape;153;p2"/>
            <p:cNvSpPr/>
            <p:nvPr/>
          </p:nvSpPr>
          <p:spPr>
            <a:xfrm>
              <a:off x="3567423" y="573539"/>
              <a:ext cx="1061648" cy="1061648"/>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
            <p:cNvSpPr/>
            <p:nvPr/>
          </p:nvSpPr>
          <p:spPr>
            <a:xfrm>
              <a:off x="3567423" y="1757601"/>
              <a:ext cx="3033281" cy="45499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
            <p:cNvSpPr txBox="1"/>
            <p:nvPr/>
          </p:nvSpPr>
          <p:spPr>
            <a:xfrm>
              <a:off x="3567423" y="1757601"/>
              <a:ext cx="3033281" cy="454992"/>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2500"/>
                <a:buFont typeface="Arial"/>
                <a:buNone/>
              </a:pPr>
              <a:r>
                <a:rPr lang="el-GR" sz="2500" b="0" i="0">
                  <a:solidFill>
                    <a:schemeClr val="dk1"/>
                  </a:solidFill>
                  <a:latin typeface="Arial"/>
                  <a:ea typeface="Arial"/>
                  <a:cs typeface="Arial"/>
                  <a:sym typeface="Arial"/>
                </a:rPr>
                <a:t>Δημιουργική Σκέψη</a:t>
              </a:r>
              <a:endParaRPr sz="2500">
                <a:solidFill>
                  <a:schemeClr val="dk1"/>
                </a:solidFill>
                <a:latin typeface="Arial"/>
                <a:ea typeface="Arial"/>
                <a:cs typeface="Arial"/>
                <a:sym typeface="Arial"/>
              </a:endParaRPr>
            </a:p>
          </p:txBody>
        </p:sp>
        <p:sp>
          <p:nvSpPr>
            <p:cNvPr id="156" name="Google Shape;156;p2"/>
            <p:cNvSpPr/>
            <p:nvPr/>
          </p:nvSpPr>
          <p:spPr>
            <a:xfrm>
              <a:off x="3567423" y="2269530"/>
              <a:ext cx="3033281" cy="115083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
            <p:cNvSpPr txBox="1"/>
            <p:nvPr/>
          </p:nvSpPr>
          <p:spPr>
            <a:xfrm>
              <a:off x="3567423" y="2269530"/>
              <a:ext cx="3033281" cy="1150839"/>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1700"/>
                <a:buFont typeface="Arial"/>
                <a:buNone/>
              </a:pPr>
              <a:r>
                <a:rPr lang="el-GR" sz="1700" b="0" i="0">
                  <a:solidFill>
                    <a:schemeClr val="dk1"/>
                  </a:solidFill>
                  <a:latin typeface="Arial"/>
                  <a:ea typeface="Arial"/>
                  <a:cs typeface="Arial"/>
                  <a:sym typeface="Arial"/>
                </a:rPr>
                <a:t>Ανάπτυξη νέων ιδεών</a:t>
              </a:r>
              <a:endParaRPr sz="1700">
                <a:solidFill>
                  <a:schemeClr val="dk1"/>
                </a:solidFill>
                <a:latin typeface="Arial"/>
                <a:ea typeface="Arial"/>
                <a:cs typeface="Arial"/>
                <a:sym typeface="Arial"/>
              </a:endParaRPr>
            </a:p>
            <a:p>
              <a:pPr marL="0" marR="0" lvl="0" indent="0" algn="l" rtl="0">
                <a:lnSpc>
                  <a:spcPct val="90000"/>
                </a:lnSpc>
                <a:spcBef>
                  <a:spcPts val="595"/>
                </a:spcBef>
                <a:spcAft>
                  <a:spcPts val="0"/>
                </a:spcAft>
                <a:buClr>
                  <a:schemeClr val="dk1"/>
                </a:buClr>
                <a:buSzPts val="1700"/>
                <a:buFont typeface="Arial"/>
                <a:buNone/>
              </a:pPr>
              <a:r>
                <a:rPr lang="el-GR" sz="1700" b="0" i="0">
                  <a:solidFill>
                    <a:schemeClr val="dk1"/>
                  </a:solidFill>
                  <a:latin typeface="Arial"/>
                  <a:ea typeface="Arial"/>
                  <a:cs typeface="Arial"/>
                  <a:sym typeface="Arial"/>
                </a:rPr>
                <a:t>Εύρεση λύσεων σε προβλήματα</a:t>
              </a:r>
              <a:endParaRPr sz="1700">
                <a:solidFill>
                  <a:schemeClr val="dk1"/>
                </a:solidFill>
                <a:latin typeface="Arial"/>
                <a:ea typeface="Arial"/>
                <a:cs typeface="Arial"/>
                <a:sym typeface="Arial"/>
              </a:endParaRPr>
            </a:p>
          </p:txBody>
        </p:sp>
        <p:sp>
          <p:nvSpPr>
            <p:cNvPr id="158" name="Google Shape;158;p2"/>
            <p:cNvSpPr/>
            <p:nvPr/>
          </p:nvSpPr>
          <p:spPr>
            <a:xfrm>
              <a:off x="7131528" y="573539"/>
              <a:ext cx="1061648" cy="1061648"/>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
            <p:cNvSpPr/>
            <p:nvPr/>
          </p:nvSpPr>
          <p:spPr>
            <a:xfrm>
              <a:off x="7131528" y="1757601"/>
              <a:ext cx="3033281" cy="45499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
            <p:cNvSpPr txBox="1"/>
            <p:nvPr/>
          </p:nvSpPr>
          <p:spPr>
            <a:xfrm>
              <a:off x="6789568" y="1757601"/>
              <a:ext cx="3375242" cy="454992"/>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2500"/>
                <a:buFont typeface="Arial"/>
                <a:buNone/>
              </a:pPr>
              <a:r>
                <a:rPr lang="el-GR" sz="2500" b="0" i="0" dirty="0">
                  <a:solidFill>
                    <a:schemeClr val="dk1"/>
                  </a:solidFill>
                  <a:latin typeface="Arial"/>
                  <a:ea typeface="Arial"/>
                  <a:cs typeface="Arial"/>
                  <a:sym typeface="Arial"/>
                </a:rPr>
                <a:t>Προσωπική ανάπτυξη</a:t>
              </a:r>
              <a:endParaRPr sz="2500" dirty="0">
                <a:solidFill>
                  <a:schemeClr val="dk1"/>
                </a:solidFill>
                <a:latin typeface="Arial"/>
                <a:ea typeface="Arial"/>
                <a:cs typeface="Arial"/>
                <a:sym typeface="Arial"/>
              </a:endParaRPr>
            </a:p>
          </p:txBody>
        </p:sp>
        <p:sp>
          <p:nvSpPr>
            <p:cNvPr id="161" name="Google Shape;161;p2"/>
            <p:cNvSpPr/>
            <p:nvPr/>
          </p:nvSpPr>
          <p:spPr>
            <a:xfrm>
              <a:off x="7131528" y="2269530"/>
              <a:ext cx="3033281" cy="115083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
            <p:cNvSpPr txBox="1"/>
            <p:nvPr/>
          </p:nvSpPr>
          <p:spPr>
            <a:xfrm>
              <a:off x="7131528" y="2269530"/>
              <a:ext cx="3033281" cy="1150839"/>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1700"/>
                <a:buFont typeface="Arial"/>
                <a:buNone/>
              </a:pPr>
              <a:r>
                <a:rPr lang="el-GR" sz="1700" b="0" i="0">
                  <a:solidFill>
                    <a:schemeClr val="dk1"/>
                  </a:solidFill>
                  <a:latin typeface="Arial"/>
                  <a:ea typeface="Arial"/>
                  <a:cs typeface="Arial"/>
                  <a:sym typeface="Arial"/>
                </a:rPr>
                <a:t>Κατανόηση διαφορετικών στυλ μάθησης</a:t>
              </a:r>
              <a:endParaRPr sz="1700">
                <a:solidFill>
                  <a:schemeClr val="dk1"/>
                </a:solidFill>
                <a:latin typeface="Arial"/>
                <a:ea typeface="Arial"/>
                <a:cs typeface="Arial"/>
                <a:sym typeface="Arial"/>
              </a:endParaRPr>
            </a:p>
            <a:p>
              <a:pPr marL="0" marR="0" lvl="0" indent="0" algn="l" rtl="0">
                <a:lnSpc>
                  <a:spcPct val="90000"/>
                </a:lnSpc>
                <a:spcBef>
                  <a:spcPts val="595"/>
                </a:spcBef>
                <a:spcAft>
                  <a:spcPts val="0"/>
                </a:spcAft>
                <a:buClr>
                  <a:schemeClr val="dk1"/>
                </a:buClr>
                <a:buSzPts val="1700"/>
                <a:buFont typeface="Arial"/>
                <a:buNone/>
              </a:pPr>
              <a:r>
                <a:rPr lang="el-GR" sz="1700" b="0" i="0">
                  <a:solidFill>
                    <a:schemeClr val="dk1"/>
                  </a:solidFill>
                  <a:latin typeface="Arial"/>
                  <a:ea typeface="Arial"/>
                  <a:cs typeface="Arial"/>
                  <a:sym typeface="Arial"/>
                </a:rPr>
                <a:t>Ανάπτυξη στρατηγικών για προσωπική ανάπτυξη</a:t>
              </a:r>
              <a:endParaRPr sz="1700">
                <a:solidFill>
                  <a:schemeClr val="dk1"/>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3"/>
          <p:cNvSpPr/>
          <p:nvPr/>
        </p:nvSpPr>
        <p:spPr>
          <a:xfrm>
            <a:off x="9526780" y="2293942"/>
            <a:ext cx="2665220" cy="1314422"/>
          </a:xfrm>
          <a:prstGeom prst="cloudCallout">
            <a:avLst>
              <a:gd name="adj1" fmla="val -44540"/>
              <a:gd name="adj2" fmla="val 68579"/>
            </a:avLst>
          </a:prstGeom>
          <a:solidFill>
            <a:srgbClr val="C0E4F5"/>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9" name="Google Shape;169;p3"/>
          <p:cNvSpPr/>
          <p:nvPr/>
        </p:nvSpPr>
        <p:spPr>
          <a:xfrm>
            <a:off x="7352617" y="1054718"/>
            <a:ext cx="2665220" cy="1314422"/>
          </a:xfrm>
          <a:prstGeom prst="cloudCallout">
            <a:avLst>
              <a:gd name="adj1" fmla="val -37606"/>
              <a:gd name="adj2" fmla="val 77960"/>
            </a:avLst>
          </a:prstGeom>
          <a:solidFill>
            <a:srgbClr val="C0E4F5"/>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0" name="Google Shape;170;p3"/>
          <p:cNvSpPr/>
          <p:nvPr/>
        </p:nvSpPr>
        <p:spPr>
          <a:xfrm>
            <a:off x="104596" y="2851502"/>
            <a:ext cx="1892741" cy="1139252"/>
          </a:xfrm>
          <a:prstGeom prst="cloudCallout">
            <a:avLst>
              <a:gd name="adj1" fmla="val 58915"/>
              <a:gd name="adj2" fmla="val 37529"/>
            </a:avLst>
          </a:prstGeom>
          <a:solidFill>
            <a:srgbClr val="C0E4F5"/>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1" name="Google Shape;171;p3"/>
          <p:cNvSpPr/>
          <p:nvPr/>
        </p:nvSpPr>
        <p:spPr>
          <a:xfrm>
            <a:off x="2345466" y="1118560"/>
            <a:ext cx="2665220" cy="1314422"/>
          </a:xfrm>
          <a:prstGeom prst="cloudCallout">
            <a:avLst>
              <a:gd name="adj1" fmla="val 27580"/>
              <a:gd name="adj2" fmla="val 71003"/>
            </a:avLst>
          </a:prstGeom>
          <a:solidFill>
            <a:srgbClr val="C0E4F5"/>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2" name="Google Shape;172;p3"/>
          <p:cNvSpPr txBox="1">
            <a:spLocks noGrp="1"/>
          </p:cNvSpPr>
          <p:nvPr>
            <p:ph type="title"/>
          </p:nvPr>
        </p:nvSpPr>
        <p:spPr>
          <a:xfrm>
            <a:off x="415412" y="8842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l-GR" dirty="0"/>
              <a:t>Διαδικασίες του εγκεφάλου</a:t>
            </a:r>
            <a:endParaRPr dirty="0"/>
          </a:p>
        </p:txBody>
      </p:sp>
      <p:pic>
        <p:nvPicPr>
          <p:cNvPr id="173" name="Google Shape;173;p3" descr="Male profile outline"/>
          <p:cNvPicPr preferRelativeResize="0"/>
          <p:nvPr/>
        </p:nvPicPr>
        <p:blipFill rotWithShape="1">
          <a:blip r:embed="rId3">
            <a:alphaModFix/>
          </a:blip>
          <a:srcRect/>
          <a:stretch/>
        </p:blipFill>
        <p:spPr>
          <a:xfrm>
            <a:off x="5138890" y="3881595"/>
            <a:ext cx="1914219" cy="1914219"/>
          </a:xfrm>
          <a:prstGeom prst="rect">
            <a:avLst/>
          </a:prstGeom>
          <a:noFill/>
          <a:ln>
            <a:noFill/>
          </a:ln>
        </p:spPr>
      </p:pic>
      <p:sp>
        <p:nvSpPr>
          <p:cNvPr id="174" name="Google Shape;174;p3"/>
          <p:cNvSpPr txBox="1"/>
          <p:nvPr/>
        </p:nvSpPr>
        <p:spPr>
          <a:xfrm>
            <a:off x="2278625" y="3623759"/>
            <a:ext cx="179930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800">
                <a:solidFill>
                  <a:schemeClr val="dk1"/>
                </a:solidFill>
                <a:latin typeface="Arial"/>
                <a:ea typeface="Arial"/>
                <a:cs typeface="Arial"/>
                <a:sym typeface="Arial"/>
              </a:rPr>
              <a:t>Κατανόηση</a:t>
            </a:r>
            <a:endParaRPr sz="1800">
              <a:solidFill>
                <a:schemeClr val="dk1"/>
              </a:solidFill>
              <a:latin typeface="Arial"/>
              <a:ea typeface="Arial"/>
              <a:cs typeface="Arial"/>
              <a:sym typeface="Arial"/>
            </a:endParaRPr>
          </a:p>
        </p:txBody>
      </p:sp>
      <p:sp>
        <p:nvSpPr>
          <p:cNvPr id="175" name="Google Shape;175;p3"/>
          <p:cNvSpPr txBox="1"/>
          <p:nvPr/>
        </p:nvSpPr>
        <p:spPr>
          <a:xfrm>
            <a:off x="4144684" y="2791739"/>
            <a:ext cx="122178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800">
                <a:solidFill>
                  <a:schemeClr val="dk1"/>
                </a:solidFill>
                <a:latin typeface="Arial"/>
                <a:ea typeface="Arial"/>
                <a:cs typeface="Arial"/>
                <a:sym typeface="Arial"/>
              </a:rPr>
              <a:t>Μνήμη</a:t>
            </a:r>
            <a:endParaRPr sz="1800">
              <a:solidFill>
                <a:schemeClr val="dk1"/>
              </a:solidFill>
              <a:latin typeface="Arial"/>
              <a:ea typeface="Arial"/>
              <a:cs typeface="Arial"/>
              <a:sym typeface="Arial"/>
            </a:endParaRPr>
          </a:p>
        </p:txBody>
      </p:sp>
      <p:sp>
        <p:nvSpPr>
          <p:cNvPr id="176" name="Google Shape;176;p3"/>
          <p:cNvSpPr txBox="1"/>
          <p:nvPr/>
        </p:nvSpPr>
        <p:spPr>
          <a:xfrm>
            <a:off x="6743063" y="2738960"/>
            <a:ext cx="1307861"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800">
                <a:solidFill>
                  <a:schemeClr val="dk1"/>
                </a:solidFill>
                <a:latin typeface="Arial"/>
                <a:ea typeface="Arial"/>
                <a:cs typeface="Arial"/>
                <a:sym typeface="Arial"/>
              </a:rPr>
              <a:t>Κριτική Σκέψη</a:t>
            </a:r>
            <a:endParaRPr sz="1800">
              <a:solidFill>
                <a:schemeClr val="dk1"/>
              </a:solidFill>
              <a:latin typeface="Arial"/>
              <a:ea typeface="Arial"/>
              <a:cs typeface="Arial"/>
              <a:sym typeface="Arial"/>
            </a:endParaRPr>
          </a:p>
        </p:txBody>
      </p:sp>
      <p:sp>
        <p:nvSpPr>
          <p:cNvPr id="177" name="Google Shape;177;p3"/>
          <p:cNvSpPr txBox="1"/>
          <p:nvPr/>
        </p:nvSpPr>
        <p:spPr>
          <a:xfrm>
            <a:off x="8197837" y="3571567"/>
            <a:ext cx="1417269"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800">
                <a:solidFill>
                  <a:schemeClr val="dk1"/>
                </a:solidFill>
                <a:latin typeface="Arial"/>
                <a:ea typeface="Arial"/>
                <a:cs typeface="Arial"/>
                <a:sym typeface="Arial"/>
              </a:rPr>
              <a:t>Δημιουργική Σκέψη</a:t>
            </a:r>
            <a:endParaRPr sz="1800">
              <a:solidFill>
                <a:schemeClr val="dk1"/>
              </a:solidFill>
              <a:latin typeface="Arial"/>
              <a:ea typeface="Arial"/>
              <a:cs typeface="Arial"/>
              <a:sym typeface="Arial"/>
            </a:endParaRPr>
          </a:p>
        </p:txBody>
      </p:sp>
      <p:sp>
        <p:nvSpPr>
          <p:cNvPr id="178" name="Google Shape;178;p3"/>
          <p:cNvSpPr txBox="1"/>
          <p:nvPr/>
        </p:nvSpPr>
        <p:spPr>
          <a:xfrm>
            <a:off x="2545848" y="1481560"/>
            <a:ext cx="2515637" cy="610295"/>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l-GR" sz="1600">
                <a:solidFill>
                  <a:schemeClr val="dk1"/>
                </a:solidFill>
                <a:latin typeface="Arial"/>
                <a:ea typeface="Arial"/>
                <a:cs typeface="Arial"/>
                <a:sym typeface="Arial"/>
              </a:rPr>
              <a:t>Αποτύπωση, διατήρηση, αναγέννηση</a:t>
            </a:r>
            <a:endParaRPr sz="1600">
              <a:solidFill>
                <a:schemeClr val="dk1"/>
              </a:solidFill>
              <a:latin typeface="Arial"/>
              <a:ea typeface="Arial"/>
              <a:cs typeface="Arial"/>
              <a:sym typeface="Arial"/>
            </a:endParaRPr>
          </a:p>
        </p:txBody>
      </p:sp>
      <p:sp>
        <p:nvSpPr>
          <p:cNvPr id="179" name="Google Shape;179;p3"/>
          <p:cNvSpPr txBox="1"/>
          <p:nvPr/>
        </p:nvSpPr>
        <p:spPr>
          <a:xfrm>
            <a:off x="182879" y="2984246"/>
            <a:ext cx="2017463" cy="873765"/>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l-GR" sz="1600">
                <a:solidFill>
                  <a:schemeClr val="dk1"/>
                </a:solidFill>
                <a:latin typeface="Arial"/>
                <a:ea typeface="Arial"/>
                <a:cs typeface="Arial"/>
                <a:sym typeface="Arial"/>
              </a:rPr>
              <a:t>Αποκωδικοποίηση, ερμηνεία, κατανόηση</a:t>
            </a:r>
            <a:endParaRPr sz="1600">
              <a:solidFill>
                <a:schemeClr val="dk1"/>
              </a:solidFill>
              <a:latin typeface="Arial"/>
              <a:ea typeface="Arial"/>
              <a:cs typeface="Arial"/>
              <a:sym typeface="Arial"/>
            </a:endParaRPr>
          </a:p>
        </p:txBody>
      </p:sp>
      <p:sp>
        <p:nvSpPr>
          <p:cNvPr id="180" name="Google Shape;180;p3"/>
          <p:cNvSpPr txBox="1"/>
          <p:nvPr/>
        </p:nvSpPr>
        <p:spPr>
          <a:xfrm>
            <a:off x="7719682" y="1453451"/>
            <a:ext cx="2665220" cy="346826"/>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l-GR" sz="1600">
                <a:solidFill>
                  <a:schemeClr val="dk1"/>
                </a:solidFill>
                <a:latin typeface="Arial"/>
                <a:ea typeface="Arial"/>
                <a:cs typeface="Arial"/>
                <a:sym typeface="Arial"/>
              </a:rPr>
              <a:t>Εξεύρεση λογικής λύσης</a:t>
            </a:r>
            <a:endParaRPr sz="1600">
              <a:solidFill>
                <a:schemeClr val="dk1"/>
              </a:solidFill>
              <a:latin typeface="Arial"/>
              <a:ea typeface="Arial"/>
              <a:cs typeface="Arial"/>
              <a:sym typeface="Arial"/>
            </a:endParaRPr>
          </a:p>
        </p:txBody>
      </p:sp>
      <p:sp>
        <p:nvSpPr>
          <p:cNvPr id="181" name="Google Shape;181;p3"/>
          <p:cNvSpPr txBox="1"/>
          <p:nvPr/>
        </p:nvSpPr>
        <p:spPr>
          <a:xfrm>
            <a:off x="9704168" y="2490526"/>
            <a:ext cx="2665220" cy="873765"/>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l-GR" sz="1600">
                <a:solidFill>
                  <a:schemeClr val="dk1"/>
                </a:solidFill>
                <a:latin typeface="Arial"/>
                <a:ea typeface="Arial"/>
                <a:cs typeface="Arial"/>
                <a:sym typeface="Arial"/>
              </a:rPr>
              <a:t>Εξεύρεση πολλών, πρωτότυπων, καινοτόμων λύσεων</a:t>
            </a:r>
            <a:endParaRPr sz="1600">
              <a:solidFill>
                <a:schemeClr val="dk1"/>
              </a:solidFill>
              <a:latin typeface="Arial"/>
              <a:ea typeface="Arial"/>
              <a:cs typeface="Arial"/>
              <a:sym typeface="Arial"/>
            </a:endParaRPr>
          </a:p>
        </p:txBody>
      </p:sp>
      <p:sp>
        <p:nvSpPr>
          <p:cNvPr id="182" name="Google Shape;182;p3"/>
          <p:cNvSpPr txBox="1"/>
          <p:nvPr/>
        </p:nvSpPr>
        <p:spPr>
          <a:xfrm>
            <a:off x="2778424" y="4897356"/>
            <a:ext cx="179930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800">
                <a:solidFill>
                  <a:schemeClr val="dk1"/>
                </a:solidFill>
                <a:latin typeface="Arial"/>
                <a:ea typeface="Arial"/>
                <a:cs typeface="Arial"/>
                <a:sym typeface="Arial"/>
              </a:rPr>
              <a:t>Εισροές</a:t>
            </a:r>
            <a:endParaRPr sz="1800">
              <a:solidFill>
                <a:schemeClr val="dk1"/>
              </a:solidFill>
              <a:latin typeface="Arial"/>
              <a:ea typeface="Arial"/>
              <a:cs typeface="Arial"/>
              <a:sym typeface="Arial"/>
            </a:endParaRPr>
          </a:p>
        </p:txBody>
      </p:sp>
      <p:sp>
        <p:nvSpPr>
          <p:cNvPr id="183" name="Google Shape;183;p3"/>
          <p:cNvSpPr txBox="1"/>
          <p:nvPr/>
        </p:nvSpPr>
        <p:spPr>
          <a:xfrm>
            <a:off x="7874924" y="4824850"/>
            <a:ext cx="179930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800">
                <a:solidFill>
                  <a:schemeClr val="dk1"/>
                </a:solidFill>
                <a:latin typeface="Arial"/>
                <a:ea typeface="Arial"/>
                <a:cs typeface="Arial"/>
                <a:sym typeface="Arial"/>
              </a:rPr>
              <a:t>Εκροές</a:t>
            </a:r>
            <a:endParaRPr sz="1800">
              <a:solidFill>
                <a:schemeClr val="dk1"/>
              </a:solidFill>
              <a:latin typeface="Arial"/>
              <a:ea typeface="Arial"/>
              <a:cs typeface="Arial"/>
              <a:sym typeface="Arial"/>
            </a:endParaRPr>
          </a:p>
        </p:txBody>
      </p:sp>
      <p:cxnSp>
        <p:nvCxnSpPr>
          <p:cNvPr id="184" name="Google Shape;184;p3"/>
          <p:cNvCxnSpPr>
            <a:stCxn id="174" idx="3"/>
          </p:cNvCxnSpPr>
          <p:nvPr/>
        </p:nvCxnSpPr>
        <p:spPr>
          <a:xfrm>
            <a:off x="4077929" y="3808425"/>
            <a:ext cx="1387500" cy="409500"/>
          </a:xfrm>
          <a:prstGeom prst="straightConnector1">
            <a:avLst/>
          </a:prstGeom>
          <a:noFill/>
          <a:ln w="19050" cap="flat" cmpd="sng">
            <a:solidFill>
              <a:schemeClr val="accent1"/>
            </a:solidFill>
            <a:prstDash val="solid"/>
            <a:miter lim="800000"/>
            <a:headEnd type="none" w="sm" len="sm"/>
            <a:tailEnd type="none" w="sm" len="sm"/>
          </a:ln>
        </p:spPr>
      </p:cxnSp>
      <p:cxnSp>
        <p:nvCxnSpPr>
          <p:cNvPr id="185" name="Google Shape;185;p3"/>
          <p:cNvCxnSpPr>
            <a:endCxn id="176" idx="2"/>
          </p:cNvCxnSpPr>
          <p:nvPr/>
        </p:nvCxnSpPr>
        <p:spPr>
          <a:xfrm rot="10800000" flipH="1">
            <a:off x="6331394" y="3385291"/>
            <a:ext cx="1065600" cy="496200"/>
          </a:xfrm>
          <a:prstGeom prst="straightConnector1">
            <a:avLst/>
          </a:prstGeom>
          <a:noFill/>
          <a:ln w="19050" cap="flat" cmpd="sng">
            <a:solidFill>
              <a:schemeClr val="accent1"/>
            </a:solidFill>
            <a:prstDash val="solid"/>
            <a:miter lim="800000"/>
            <a:headEnd type="none" w="sm" len="sm"/>
            <a:tailEnd type="none" w="sm" len="sm"/>
          </a:ln>
        </p:spPr>
      </p:cxnSp>
      <p:cxnSp>
        <p:nvCxnSpPr>
          <p:cNvPr id="186" name="Google Shape;186;p3"/>
          <p:cNvCxnSpPr>
            <a:endCxn id="177" idx="1"/>
          </p:cNvCxnSpPr>
          <p:nvPr/>
        </p:nvCxnSpPr>
        <p:spPr>
          <a:xfrm rot="10800000" flipH="1">
            <a:off x="6773737" y="3894733"/>
            <a:ext cx="1424100" cy="323100"/>
          </a:xfrm>
          <a:prstGeom prst="straightConnector1">
            <a:avLst/>
          </a:prstGeom>
          <a:noFill/>
          <a:ln w="19050" cap="flat" cmpd="sng">
            <a:solidFill>
              <a:schemeClr val="accent1"/>
            </a:solidFill>
            <a:prstDash val="solid"/>
            <a:miter lim="800000"/>
            <a:headEnd type="none" w="sm" len="sm"/>
            <a:tailEnd type="none" w="sm" len="sm"/>
          </a:ln>
        </p:spPr>
      </p:cxnSp>
      <p:cxnSp>
        <p:nvCxnSpPr>
          <p:cNvPr id="187" name="Google Shape;187;p3"/>
          <p:cNvCxnSpPr/>
          <p:nvPr/>
        </p:nvCxnSpPr>
        <p:spPr>
          <a:xfrm>
            <a:off x="4738718" y="3227771"/>
            <a:ext cx="1031461" cy="604518"/>
          </a:xfrm>
          <a:prstGeom prst="straightConnector1">
            <a:avLst/>
          </a:prstGeom>
          <a:noFill/>
          <a:ln w="19050" cap="flat" cmpd="sng">
            <a:solidFill>
              <a:schemeClr val="accent1"/>
            </a:solidFill>
            <a:prstDash val="solid"/>
            <a:miter lim="800000"/>
            <a:headEnd type="none" w="sm" len="sm"/>
            <a:tailEnd type="none" w="sm" len="sm"/>
          </a:ln>
        </p:spPr>
      </p:cxnSp>
      <p:cxnSp>
        <p:nvCxnSpPr>
          <p:cNvPr id="188" name="Google Shape;188;p3"/>
          <p:cNvCxnSpPr/>
          <p:nvPr/>
        </p:nvCxnSpPr>
        <p:spPr>
          <a:xfrm>
            <a:off x="4230356" y="5082022"/>
            <a:ext cx="908534" cy="0"/>
          </a:xfrm>
          <a:prstGeom prst="straightConnector1">
            <a:avLst/>
          </a:prstGeom>
          <a:noFill/>
          <a:ln w="19050" cap="flat" cmpd="sng">
            <a:solidFill>
              <a:schemeClr val="accent1"/>
            </a:solidFill>
            <a:prstDash val="solid"/>
            <a:miter lim="800000"/>
            <a:headEnd type="none" w="sm" len="sm"/>
            <a:tailEnd type="triangle" w="med" len="med"/>
          </a:ln>
        </p:spPr>
      </p:cxnSp>
      <p:cxnSp>
        <p:nvCxnSpPr>
          <p:cNvPr id="189" name="Google Shape;189;p3"/>
          <p:cNvCxnSpPr/>
          <p:nvPr/>
        </p:nvCxnSpPr>
        <p:spPr>
          <a:xfrm>
            <a:off x="6930725" y="5053564"/>
            <a:ext cx="908534" cy="0"/>
          </a:xfrm>
          <a:prstGeom prst="straightConnector1">
            <a:avLst/>
          </a:prstGeom>
          <a:noFill/>
          <a:ln w="19050" cap="flat" cmpd="sng">
            <a:solidFill>
              <a:schemeClr val="accent1"/>
            </a:solidFill>
            <a:prstDash val="solid"/>
            <a:miter lim="800000"/>
            <a:headEnd type="none" w="sm" len="sm"/>
            <a:tailEnd type="triangle" w="med" len="med"/>
          </a:ln>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4"/>
        <p:cNvGrpSpPr/>
        <p:nvPr/>
      </p:nvGrpSpPr>
      <p:grpSpPr>
        <a:xfrm>
          <a:off x="0" y="0"/>
          <a:ext cx="0" cy="0"/>
          <a:chOff x="0" y="0"/>
          <a:chExt cx="0" cy="0"/>
        </a:xfrm>
      </p:grpSpPr>
      <p:sp>
        <p:nvSpPr>
          <p:cNvPr id="195" name="Google Shape;195;p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96" name="Google Shape;196;p4"/>
          <p:cNvSpPr/>
          <p:nvPr/>
        </p:nvSpPr>
        <p:spPr>
          <a:xfrm>
            <a:off x="-3" y="0"/>
            <a:ext cx="5135971" cy="6871648"/>
          </a:xfrm>
          <a:prstGeom prst="rect">
            <a:avLst/>
          </a:prstGeom>
          <a:solidFill>
            <a:srgbClr val="82766A">
              <a:alpha val="1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97" name="Google Shape;197;p4" descr="Child sitting on the maze"/>
          <p:cNvPicPr preferRelativeResize="0"/>
          <p:nvPr/>
        </p:nvPicPr>
        <p:blipFill rotWithShape="1">
          <a:blip r:embed="rId3">
            <a:alphaModFix/>
          </a:blip>
          <a:srcRect l="9375" r="9375"/>
          <a:stretch/>
        </p:blipFill>
        <p:spPr>
          <a:xfrm>
            <a:off x="2915455" y="10"/>
            <a:ext cx="9276545" cy="6857990"/>
          </a:xfrm>
          <a:custGeom>
            <a:avLst/>
            <a:gdLst/>
            <a:ahLst/>
            <a:cxnLst/>
            <a:rect l="l" t="t" r="r" b="b"/>
            <a:pathLst>
              <a:path w="9276545" h="6871647" extrusionOk="0">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a:noFill/>
          <a:ln>
            <a:noFill/>
          </a:ln>
        </p:spPr>
      </p:pic>
      <p:sp>
        <p:nvSpPr>
          <p:cNvPr id="198" name="Google Shape;198;p4"/>
          <p:cNvSpPr txBox="1">
            <a:spLocks noGrp="1"/>
          </p:cNvSpPr>
          <p:nvPr>
            <p:ph type="title"/>
          </p:nvPr>
        </p:nvSpPr>
        <p:spPr>
          <a:xfrm>
            <a:off x="661916" y="2852381"/>
            <a:ext cx="3161940" cy="264024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262626"/>
              </a:buClr>
              <a:buSzPts val="3600"/>
              <a:buFont typeface="Play"/>
              <a:buNone/>
            </a:pPr>
            <a:r>
              <a:rPr lang="el-GR" sz="3600">
                <a:solidFill>
                  <a:srgbClr val="262626"/>
                </a:solidFill>
              </a:rPr>
              <a:t>Κριτική σκέψη</a:t>
            </a:r>
            <a:endParaRPr sz="3600">
              <a:solidFill>
                <a:srgbClr val="262626"/>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5ECBF4"/>
        </a:solidFill>
        <a:effectLst/>
      </p:bgPr>
    </p:bg>
    <p:spTree>
      <p:nvGrpSpPr>
        <p:cNvPr id="1" name="Shape 203"/>
        <p:cNvGrpSpPr/>
        <p:nvPr/>
      </p:nvGrpSpPr>
      <p:grpSpPr>
        <a:xfrm>
          <a:off x="0" y="0"/>
          <a:ext cx="0" cy="0"/>
          <a:chOff x="0" y="0"/>
          <a:chExt cx="0" cy="0"/>
        </a:xfrm>
      </p:grpSpPr>
      <p:sp>
        <p:nvSpPr>
          <p:cNvPr id="204" name="Google Shape;204;p5"/>
          <p:cNvSpPr/>
          <p:nvPr/>
        </p:nvSpPr>
        <p:spPr>
          <a:xfrm>
            <a:off x="1524" y="0"/>
            <a:ext cx="12188952"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5" name="Google Shape;205;p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ctr" rtl="0">
              <a:spcBef>
                <a:spcPts val="1000"/>
              </a:spcBef>
              <a:spcAft>
                <a:spcPts val="0"/>
              </a:spcAft>
              <a:buClr>
                <a:schemeClr val="dk1"/>
              </a:buClr>
              <a:buSzPts val="1100"/>
              <a:buFont typeface="Arial"/>
              <a:buNone/>
            </a:pPr>
            <a:r>
              <a:rPr lang="el-GR" sz="5400"/>
              <a:t>Αν το έχεις, δεν το μοιράζεσαι</a:t>
            </a:r>
            <a:endParaRPr sz="5400"/>
          </a:p>
          <a:p>
            <a:pPr marL="0" lvl="0" indent="0" algn="ctr" rtl="0">
              <a:spcBef>
                <a:spcPts val="1000"/>
              </a:spcBef>
              <a:spcAft>
                <a:spcPts val="0"/>
              </a:spcAft>
              <a:buClr>
                <a:schemeClr val="dk1"/>
              </a:buClr>
              <a:buSzPts val="1100"/>
              <a:buFont typeface="Arial"/>
              <a:buNone/>
            </a:pPr>
            <a:r>
              <a:rPr lang="el-GR" sz="5400"/>
              <a:t>Αν το μοιράζεσαι, δεν το έχεις.</a:t>
            </a:r>
            <a:endParaRPr sz="5400"/>
          </a:p>
          <a:p>
            <a:pPr marL="0" lvl="0" indent="0" algn="ctr" rtl="0">
              <a:spcBef>
                <a:spcPts val="1000"/>
              </a:spcBef>
              <a:spcAft>
                <a:spcPts val="0"/>
              </a:spcAft>
              <a:buClr>
                <a:schemeClr val="dk1"/>
              </a:buClr>
              <a:buSzPts val="1100"/>
              <a:buFont typeface="Arial"/>
              <a:buNone/>
            </a:pPr>
            <a:endParaRPr sz="5400"/>
          </a:p>
          <a:p>
            <a:pPr marL="0" lvl="0" indent="0" algn="ctr" rtl="0">
              <a:spcBef>
                <a:spcPts val="1000"/>
              </a:spcBef>
              <a:spcAft>
                <a:spcPts val="0"/>
              </a:spcAft>
              <a:buClr>
                <a:schemeClr val="dk1"/>
              </a:buClr>
              <a:buSzPts val="1100"/>
              <a:buNone/>
            </a:pPr>
            <a:r>
              <a:rPr lang="el-GR" sz="5400" b="1"/>
              <a:t>Τι είναι αυτό;</a:t>
            </a:r>
            <a:endParaRPr sz="5400" b="1"/>
          </a:p>
          <a:p>
            <a:pPr marL="0" lvl="0" indent="0" algn="l" rtl="0">
              <a:lnSpc>
                <a:spcPct val="90000"/>
              </a:lnSpc>
              <a:spcBef>
                <a:spcPts val="1000"/>
              </a:spcBef>
              <a:spcAft>
                <a:spcPts val="0"/>
              </a:spcAft>
              <a:buClr>
                <a:schemeClr val="dk1"/>
              </a:buClr>
              <a:buSzPts val="2800"/>
              <a:buNone/>
            </a:pPr>
            <a:endParaRPr/>
          </a:p>
        </p:txBody>
      </p:sp>
      <p:sp>
        <p:nvSpPr>
          <p:cNvPr id="206" name="Google Shape;206;p5"/>
          <p:cNvSpPr/>
          <p:nvPr/>
        </p:nvSpPr>
        <p:spPr>
          <a:xfrm rot="630314">
            <a:off x="10614808" y="4816731"/>
            <a:ext cx="1090941"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5400" b="0" cap="none">
                <a:solidFill>
                  <a:srgbClr val="53575C"/>
                </a:solidFill>
                <a:latin typeface="Arial"/>
                <a:ea typeface="Arial"/>
                <a:cs typeface="Arial"/>
                <a:sym typeface="Arial"/>
              </a:rPr>
              <a: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211"/>
        <p:cNvGrpSpPr/>
        <p:nvPr/>
      </p:nvGrpSpPr>
      <p:grpSpPr>
        <a:xfrm>
          <a:off x="0" y="0"/>
          <a:ext cx="0" cy="0"/>
          <a:chOff x="0" y="0"/>
          <a:chExt cx="0" cy="0"/>
        </a:xfrm>
      </p:grpSpPr>
      <p:sp>
        <p:nvSpPr>
          <p:cNvPr id="212" name="Google Shape;212;p6"/>
          <p:cNvSpPr/>
          <p:nvPr/>
        </p:nvSpPr>
        <p:spPr>
          <a:xfrm>
            <a:off x="1524" y="0"/>
            <a:ext cx="12188952"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13" name="Google Shape;213;p6"/>
          <p:cNvSpPr txBox="1">
            <a:spLocks noGrp="1"/>
          </p:cNvSpPr>
          <p:nvPr>
            <p:ph type="body" idx="1"/>
          </p:nvPr>
        </p:nvSpPr>
        <p:spPr>
          <a:xfrm>
            <a:off x="838200" y="1825625"/>
            <a:ext cx="10515600" cy="4351338"/>
          </a:xfrm>
          <a:prstGeom prst="rect">
            <a:avLst/>
          </a:prstGeom>
          <a:solidFill>
            <a:srgbClr val="FFC000"/>
          </a:solidFill>
          <a:ln>
            <a:noFill/>
          </a:ln>
        </p:spPr>
        <p:txBody>
          <a:bodyPr spcFirstLastPara="1" wrap="square" lIns="91425" tIns="45700" rIns="91425" bIns="45700" anchor="t" anchorCtr="0">
            <a:normAutofit/>
          </a:bodyPr>
          <a:lstStyle/>
          <a:p>
            <a:pPr marL="0" lvl="0" indent="0" algn="ctr" rtl="0">
              <a:spcBef>
                <a:spcPts val="1000"/>
              </a:spcBef>
              <a:spcAft>
                <a:spcPts val="0"/>
              </a:spcAft>
              <a:buClr>
                <a:schemeClr val="dk1"/>
              </a:buClr>
              <a:buSzPts val="1100"/>
              <a:buFont typeface="Arial"/>
              <a:buNone/>
            </a:pPr>
            <a:r>
              <a:rPr lang="el-GR" sz="5400"/>
              <a:t>Αν υπάρχουν τρία μήλα</a:t>
            </a:r>
            <a:endParaRPr sz="5400"/>
          </a:p>
          <a:p>
            <a:pPr marL="0" lvl="0" indent="0" algn="ctr" rtl="0">
              <a:spcBef>
                <a:spcPts val="1000"/>
              </a:spcBef>
              <a:spcAft>
                <a:spcPts val="0"/>
              </a:spcAft>
              <a:buClr>
                <a:schemeClr val="dk1"/>
              </a:buClr>
              <a:buSzPts val="1100"/>
              <a:buFont typeface="Arial"/>
              <a:buNone/>
            </a:pPr>
            <a:r>
              <a:rPr lang="el-GR" sz="5400"/>
              <a:t>και παίρνεις δύο,</a:t>
            </a:r>
            <a:endParaRPr sz="5400"/>
          </a:p>
          <a:p>
            <a:pPr marL="0" lvl="0" indent="0" algn="ctr" rtl="0">
              <a:spcBef>
                <a:spcPts val="1000"/>
              </a:spcBef>
              <a:spcAft>
                <a:spcPts val="0"/>
              </a:spcAft>
              <a:buClr>
                <a:schemeClr val="dk1"/>
              </a:buClr>
              <a:buSzPts val="1100"/>
              <a:buFont typeface="Arial"/>
              <a:buNone/>
            </a:pPr>
            <a:endParaRPr sz="5400"/>
          </a:p>
          <a:p>
            <a:pPr marL="0" lvl="0" indent="0" algn="ctr" rtl="0">
              <a:spcBef>
                <a:spcPts val="1000"/>
              </a:spcBef>
              <a:spcAft>
                <a:spcPts val="0"/>
              </a:spcAft>
              <a:buClr>
                <a:schemeClr val="dk1"/>
              </a:buClr>
              <a:buSzPts val="1100"/>
              <a:buFont typeface="Arial"/>
              <a:buNone/>
            </a:pPr>
            <a:r>
              <a:rPr lang="el-GR" sz="5400" b="1"/>
              <a:t>Πόσα έχετε;</a:t>
            </a:r>
            <a:endParaRPr sz="5400" b="1"/>
          </a:p>
          <a:p>
            <a:pPr marL="0" lvl="0" indent="0" algn="ctr" rtl="0">
              <a:lnSpc>
                <a:spcPct val="90000"/>
              </a:lnSpc>
              <a:spcBef>
                <a:spcPts val="1000"/>
              </a:spcBef>
              <a:spcAft>
                <a:spcPts val="0"/>
              </a:spcAft>
              <a:buClr>
                <a:schemeClr val="dk1"/>
              </a:buClr>
              <a:buSzPts val="5400"/>
              <a:buNone/>
            </a:pPr>
            <a:endParaRPr sz="5400"/>
          </a:p>
        </p:txBody>
      </p:sp>
      <p:sp>
        <p:nvSpPr>
          <p:cNvPr id="214" name="Google Shape;214;p6"/>
          <p:cNvSpPr/>
          <p:nvPr/>
        </p:nvSpPr>
        <p:spPr>
          <a:xfrm rot="630314">
            <a:off x="10614808" y="4816731"/>
            <a:ext cx="1090941"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5400" b="0" cap="none">
                <a:solidFill>
                  <a:srgbClr val="53575C"/>
                </a:solidFill>
                <a:latin typeface="Arial"/>
                <a:ea typeface="Arial"/>
                <a:cs typeface="Arial"/>
                <a:sym typeface="Arial"/>
              </a:rPr>
              <a: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99CC"/>
        </a:solidFill>
        <a:effectLst/>
      </p:bgPr>
    </p:bg>
    <p:spTree>
      <p:nvGrpSpPr>
        <p:cNvPr id="1" name="Shape 219"/>
        <p:cNvGrpSpPr/>
        <p:nvPr/>
      </p:nvGrpSpPr>
      <p:grpSpPr>
        <a:xfrm>
          <a:off x="0" y="0"/>
          <a:ext cx="0" cy="0"/>
          <a:chOff x="0" y="0"/>
          <a:chExt cx="0" cy="0"/>
        </a:xfrm>
      </p:grpSpPr>
      <p:sp>
        <p:nvSpPr>
          <p:cNvPr id="220" name="Google Shape;220;p7"/>
          <p:cNvSpPr/>
          <p:nvPr/>
        </p:nvSpPr>
        <p:spPr>
          <a:xfrm>
            <a:off x="1524" y="0"/>
            <a:ext cx="12188952"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21" name="Google Shape;221;p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ctr" rtl="0">
              <a:spcBef>
                <a:spcPts val="1000"/>
              </a:spcBef>
              <a:spcAft>
                <a:spcPts val="0"/>
              </a:spcAft>
              <a:buClr>
                <a:schemeClr val="dk1"/>
              </a:buClr>
              <a:buSzPts val="1100"/>
              <a:buFont typeface="Arial"/>
              <a:buNone/>
            </a:pPr>
            <a:r>
              <a:rPr lang="el-GR" sz="5400"/>
              <a:t>Δύο άνθρωποι έπαιζαν σκάκι</a:t>
            </a:r>
            <a:endParaRPr sz="5400"/>
          </a:p>
          <a:p>
            <a:pPr marL="0" lvl="0" indent="0" algn="ctr" rtl="0">
              <a:spcBef>
                <a:spcPts val="1000"/>
              </a:spcBef>
              <a:spcAft>
                <a:spcPts val="0"/>
              </a:spcAft>
              <a:buClr>
                <a:schemeClr val="dk1"/>
              </a:buClr>
              <a:buSzPts val="1100"/>
              <a:buFont typeface="Arial"/>
              <a:buNone/>
            </a:pPr>
            <a:r>
              <a:rPr lang="el-GR" sz="5400"/>
              <a:t>και κέρδισαν και οι δύο.</a:t>
            </a:r>
            <a:endParaRPr sz="5400"/>
          </a:p>
          <a:p>
            <a:pPr marL="0" lvl="0" indent="0" algn="ctr" rtl="0">
              <a:spcBef>
                <a:spcPts val="1000"/>
              </a:spcBef>
              <a:spcAft>
                <a:spcPts val="0"/>
              </a:spcAft>
              <a:buClr>
                <a:schemeClr val="dk1"/>
              </a:buClr>
              <a:buSzPts val="1100"/>
              <a:buFont typeface="Arial"/>
              <a:buNone/>
            </a:pPr>
            <a:endParaRPr sz="5400"/>
          </a:p>
          <a:p>
            <a:pPr marL="0" lvl="0" indent="0" algn="ctr" rtl="0">
              <a:spcBef>
                <a:spcPts val="1000"/>
              </a:spcBef>
              <a:spcAft>
                <a:spcPts val="0"/>
              </a:spcAft>
              <a:buClr>
                <a:schemeClr val="dk1"/>
              </a:buClr>
              <a:buSzPts val="1100"/>
              <a:buFont typeface="Arial"/>
              <a:buNone/>
            </a:pPr>
            <a:r>
              <a:rPr lang="el-GR" sz="5400" b="1"/>
              <a:t>Πώς συνέβη αυτό;</a:t>
            </a:r>
            <a:endParaRPr sz="5400" b="1"/>
          </a:p>
          <a:p>
            <a:pPr marL="0" lvl="0" indent="0" algn="ctr" rtl="0">
              <a:lnSpc>
                <a:spcPct val="90000"/>
              </a:lnSpc>
              <a:spcBef>
                <a:spcPts val="1000"/>
              </a:spcBef>
              <a:spcAft>
                <a:spcPts val="0"/>
              </a:spcAft>
              <a:buClr>
                <a:schemeClr val="dk1"/>
              </a:buClr>
              <a:buSzPts val="5400"/>
              <a:buNone/>
            </a:pPr>
            <a:endParaRPr sz="5400" b="1"/>
          </a:p>
        </p:txBody>
      </p:sp>
      <p:sp>
        <p:nvSpPr>
          <p:cNvPr id="222" name="Google Shape;222;p7"/>
          <p:cNvSpPr/>
          <p:nvPr/>
        </p:nvSpPr>
        <p:spPr>
          <a:xfrm rot="630314">
            <a:off x="10614808" y="4816731"/>
            <a:ext cx="1090941"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5400" b="0" cap="none">
                <a:solidFill>
                  <a:srgbClr val="53575C"/>
                </a:solidFill>
                <a:latin typeface="Arial"/>
                <a:ea typeface="Arial"/>
                <a:cs typeface="Arial"/>
                <a:sym typeface="Arial"/>
              </a:rPr>
              <a:t>?</a:t>
            </a:r>
            <a:endParaRPr/>
          </a:p>
        </p:txBody>
      </p:sp>
      <p:sp>
        <p:nvSpPr>
          <p:cNvPr id="223" name="Google Shape;223;p7"/>
          <p:cNvSpPr/>
          <p:nvPr/>
        </p:nvSpPr>
        <p:spPr>
          <a:xfrm rot="630314">
            <a:off x="10808328" y="5161919"/>
            <a:ext cx="1090941"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5400" b="0" cap="none">
                <a:solidFill>
                  <a:srgbClr val="53575C"/>
                </a:solidFill>
                <a:latin typeface="Arial"/>
                <a:ea typeface="Arial"/>
                <a:cs typeface="Arial"/>
                <a:sym typeface="Arial"/>
              </a:rPr>
              <a: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8"/>
        <p:cNvGrpSpPr/>
        <p:nvPr/>
      </p:nvGrpSpPr>
      <p:grpSpPr>
        <a:xfrm>
          <a:off x="0" y="0"/>
          <a:ext cx="0" cy="0"/>
          <a:chOff x="0" y="0"/>
          <a:chExt cx="0" cy="0"/>
        </a:xfrm>
      </p:grpSpPr>
      <p:sp>
        <p:nvSpPr>
          <p:cNvPr id="229" name="Google Shape;229;p8"/>
          <p:cNvSpPr/>
          <p:nvPr/>
        </p:nvSpPr>
        <p:spPr>
          <a:xfrm>
            <a:off x="-1" y="0"/>
            <a:ext cx="12191999"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0" name="Google Shape;230;p8"/>
          <p:cNvSpPr/>
          <p:nvPr/>
        </p:nvSpPr>
        <p:spPr>
          <a:xfrm>
            <a:off x="1" y="0"/>
            <a:ext cx="8522446" cy="2285999"/>
          </a:xfrm>
          <a:prstGeom prst="rect">
            <a:avLst/>
          </a:prstGeom>
          <a:solidFill>
            <a:schemeClr val="lt1"/>
          </a:solidFill>
          <a:ln>
            <a:noFill/>
          </a:ln>
          <a:effectLst>
            <a:outerShdw blurRad="596900" dist="304800" dir="7140000" sx="90000" sy="9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1" name="Google Shape;231;p8"/>
          <p:cNvSpPr txBox="1">
            <a:spLocks noGrp="1"/>
          </p:cNvSpPr>
          <p:nvPr>
            <p:ph type="title"/>
          </p:nvPr>
        </p:nvSpPr>
        <p:spPr>
          <a:xfrm>
            <a:off x="761803" y="350196"/>
            <a:ext cx="4646904" cy="162452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Play"/>
              <a:buNone/>
            </a:pPr>
            <a:r>
              <a:rPr lang="el-GR" sz="4000"/>
              <a:t>Τι είναι η κριτική σκέψη;</a:t>
            </a:r>
            <a:endParaRPr sz="4000"/>
          </a:p>
        </p:txBody>
      </p:sp>
      <p:sp>
        <p:nvSpPr>
          <p:cNvPr id="232" name="Google Shape;232;p8"/>
          <p:cNvSpPr txBox="1">
            <a:spLocks noGrp="1"/>
          </p:cNvSpPr>
          <p:nvPr>
            <p:ph type="body" idx="1"/>
          </p:nvPr>
        </p:nvSpPr>
        <p:spPr>
          <a:xfrm>
            <a:off x="761802" y="2743200"/>
            <a:ext cx="4646905" cy="361314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000"/>
              <a:buNone/>
            </a:pPr>
            <a:r>
              <a:rPr lang="el-GR" sz="2000">
                <a:latin typeface="Arial"/>
                <a:ea typeface="Arial"/>
                <a:cs typeface="Arial"/>
                <a:sym typeface="Arial"/>
              </a:rPr>
              <a:t>Η κριτική σκέψη είναι η ικανότητα να ερμηνεύουμε, να αξιολογούμε και να αναλύουμε τα διαθέσιμα γεγονότα και πληροφορίες, να σχηματίζουμε μια κρίση, να βρίσκουμε μια λύση ή να αποφασίζουμε αν κάτι είναι σωστό ή λάθος.</a:t>
            </a:r>
            <a:endParaRPr sz="2000" b="0" i="0">
              <a:highlight>
                <a:srgbClr val="FFFFFF"/>
              </a:highlight>
              <a:latin typeface="Arial"/>
              <a:ea typeface="Arial"/>
              <a:cs typeface="Arial"/>
              <a:sym typeface="Arial"/>
            </a:endParaRPr>
          </a:p>
        </p:txBody>
      </p:sp>
      <p:pic>
        <p:nvPicPr>
          <p:cNvPr id="233" name="Google Shape;233;p8" descr="Geometric shapes on a wooden background"/>
          <p:cNvPicPr preferRelativeResize="0"/>
          <p:nvPr/>
        </p:nvPicPr>
        <p:blipFill rotWithShape="1">
          <a:blip r:embed="rId3">
            <a:alphaModFix/>
          </a:blip>
          <a:srcRect l="13676" r="26921" b="-2"/>
          <a:stretch/>
        </p:blipFill>
        <p:spPr>
          <a:xfrm>
            <a:off x="6096000" y="1"/>
            <a:ext cx="6102825" cy="6858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8"/>
        <p:cNvGrpSpPr/>
        <p:nvPr/>
      </p:nvGrpSpPr>
      <p:grpSpPr>
        <a:xfrm>
          <a:off x="0" y="0"/>
          <a:ext cx="0" cy="0"/>
          <a:chOff x="0" y="0"/>
          <a:chExt cx="0" cy="0"/>
        </a:xfrm>
      </p:grpSpPr>
      <p:sp>
        <p:nvSpPr>
          <p:cNvPr id="239" name="Google Shape;239;p9"/>
          <p:cNvSpPr/>
          <p:nvPr/>
        </p:nvSpPr>
        <p:spPr>
          <a:xfrm>
            <a:off x="-1"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40" name="Google Shape;240;p9"/>
          <p:cNvSpPr txBox="1">
            <a:spLocks noGrp="1"/>
          </p:cNvSpPr>
          <p:nvPr>
            <p:ph type="title"/>
          </p:nvPr>
        </p:nvSpPr>
        <p:spPr>
          <a:xfrm>
            <a:off x="836679" y="723898"/>
            <a:ext cx="6002110" cy="14954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Play"/>
              <a:buNone/>
            </a:pPr>
            <a:r>
              <a:rPr lang="el-GR" sz="4000"/>
              <a:t>Πώς να βελτιώσετε την κριτική σας σκέψη</a:t>
            </a:r>
            <a:endParaRPr sz="4000"/>
          </a:p>
        </p:txBody>
      </p:sp>
      <p:sp>
        <p:nvSpPr>
          <p:cNvPr id="241" name="Google Shape;241;p9"/>
          <p:cNvSpPr txBox="1">
            <a:spLocks noGrp="1"/>
          </p:cNvSpPr>
          <p:nvPr>
            <p:ph type="body" idx="1"/>
          </p:nvPr>
        </p:nvSpPr>
        <p:spPr>
          <a:xfrm>
            <a:off x="836680" y="2405066"/>
            <a:ext cx="6002110" cy="4156371"/>
          </a:xfrm>
          <a:prstGeom prst="rect">
            <a:avLst/>
          </a:prstGeom>
          <a:noFill/>
          <a:ln>
            <a:noFill/>
          </a:ln>
        </p:spPr>
        <p:txBody>
          <a:bodyPr spcFirstLastPara="1" wrap="square" lIns="91425" tIns="45700" rIns="91425" bIns="45700" anchor="t" anchorCtr="0">
            <a:normAutofit fontScale="85000" lnSpcReduction="20000"/>
          </a:bodyPr>
          <a:lstStyle/>
          <a:p>
            <a:pPr marL="685800" lvl="1" indent="-228600" algn="l" rtl="0">
              <a:lnSpc>
                <a:spcPct val="90000"/>
              </a:lnSpc>
              <a:spcBef>
                <a:spcPts val="0"/>
              </a:spcBef>
              <a:spcAft>
                <a:spcPts val="0"/>
              </a:spcAft>
              <a:buClr>
                <a:schemeClr val="dk1"/>
              </a:buClr>
              <a:buSzPct val="100000"/>
              <a:buChar char="•"/>
            </a:pPr>
            <a:r>
              <a:rPr lang="el-GR" sz="2000" b="1">
                <a:latin typeface="Arial"/>
                <a:ea typeface="Arial"/>
                <a:cs typeface="Arial"/>
                <a:sym typeface="Arial"/>
              </a:rPr>
              <a:t>Κάντε αποτελεσματικές ερωτήσεις </a:t>
            </a:r>
            <a:r>
              <a:rPr lang="el-GR" sz="2000">
                <a:latin typeface="Times New Roman"/>
                <a:ea typeface="Times New Roman"/>
                <a:cs typeface="Times New Roman"/>
                <a:sym typeface="Times New Roman"/>
              </a:rPr>
              <a:t>που προωθούν τη βαθύτερη κατανόηση (π.χ. ποιος, τι, πού, πότε, γιατί, πώς).</a:t>
            </a:r>
            <a:endParaRPr sz="2000">
              <a:latin typeface="Times New Roman"/>
              <a:ea typeface="Times New Roman"/>
              <a:cs typeface="Times New Roman"/>
              <a:sym typeface="Times New Roman"/>
            </a:endParaRPr>
          </a:p>
          <a:p>
            <a:pPr marL="685800" lvl="1" indent="-228600" algn="l" rtl="0">
              <a:lnSpc>
                <a:spcPct val="90000"/>
              </a:lnSpc>
              <a:spcBef>
                <a:spcPts val="500"/>
              </a:spcBef>
              <a:spcAft>
                <a:spcPts val="0"/>
              </a:spcAft>
              <a:buClr>
                <a:schemeClr val="dk1"/>
              </a:buClr>
              <a:buSzPct val="100000"/>
              <a:buChar char="•"/>
            </a:pPr>
            <a:r>
              <a:rPr lang="el-GR" sz="2000" b="1">
                <a:latin typeface="Times New Roman"/>
                <a:ea typeface="Times New Roman"/>
                <a:cs typeface="Times New Roman"/>
                <a:sym typeface="Times New Roman"/>
              </a:rPr>
              <a:t>Ζητείστε ανατροφοδότηση</a:t>
            </a:r>
            <a:r>
              <a:rPr lang="el-GR" sz="2000">
                <a:latin typeface="Times New Roman"/>
                <a:ea typeface="Times New Roman"/>
                <a:cs typeface="Times New Roman"/>
                <a:sym typeface="Times New Roman"/>
              </a:rPr>
              <a:t>. Η ανατροφοδότηση μπορεί να σας βοηθήσει να εντοπίσετε τομείς βελτίωσης, να μάθετε από τα λάθη σας και να αποκτήσετε νέες προοπτικές.</a:t>
            </a:r>
            <a:endParaRPr/>
          </a:p>
          <a:p>
            <a:pPr marL="685800" lvl="1" indent="-228600" algn="l" rtl="0">
              <a:lnSpc>
                <a:spcPct val="90000"/>
              </a:lnSpc>
              <a:spcBef>
                <a:spcPts val="500"/>
              </a:spcBef>
              <a:spcAft>
                <a:spcPts val="0"/>
              </a:spcAft>
              <a:buClr>
                <a:schemeClr val="dk1"/>
              </a:buClr>
              <a:buSzPct val="100000"/>
              <a:buChar char="•"/>
            </a:pPr>
            <a:r>
              <a:rPr lang="el-GR" sz="2000" b="1">
                <a:latin typeface="Arial"/>
                <a:ea typeface="Arial"/>
                <a:cs typeface="Arial"/>
                <a:sym typeface="Arial"/>
              </a:rPr>
              <a:t>Προσέξτε την υποκειμενικότητα</a:t>
            </a:r>
            <a:r>
              <a:rPr lang="el-GR" sz="2000">
                <a:latin typeface="Arial"/>
                <a:ea typeface="Arial"/>
                <a:cs typeface="Arial"/>
                <a:sym typeface="Arial"/>
              </a:rPr>
              <a:t>. Σκεφτείτε και αναγνωρίστε τις προσωπικές σας απόψεις, προκαταλήψεις και υποθέσεις. Η τάση σας να ευνοείτε ένα πράγμα έναντι ενός άλλου μπορεί να σας εμποδίσει να λάβετε δίκαιες, ακριβείς και αντικειμενικές αποφάσεις.</a:t>
            </a:r>
            <a:endParaRPr/>
          </a:p>
          <a:p>
            <a:pPr marL="685800" lvl="1" indent="-228600" algn="l" rtl="0">
              <a:lnSpc>
                <a:spcPct val="90000"/>
              </a:lnSpc>
              <a:spcBef>
                <a:spcPts val="500"/>
              </a:spcBef>
              <a:spcAft>
                <a:spcPts val="0"/>
              </a:spcAft>
              <a:buClr>
                <a:schemeClr val="dk1"/>
              </a:buClr>
              <a:buSzPct val="100000"/>
              <a:buChar char="•"/>
            </a:pPr>
            <a:r>
              <a:rPr lang="el-GR" sz="2000" b="1">
                <a:latin typeface="Arial"/>
                <a:ea typeface="Arial"/>
                <a:cs typeface="Arial"/>
                <a:sym typeface="Arial"/>
              </a:rPr>
              <a:t>Αναλύστε τις υπάρχουσες πληροφορίες</a:t>
            </a:r>
            <a:r>
              <a:rPr lang="el-GR" sz="2000">
                <a:latin typeface="Arial"/>
                <a:ea typeface="Arial"/>
                <a:cs typeface="Arial"/>
                <a:sym typeface="Arial"/>
              </a:rPr>
              <a:t>. Αξιολογήστε όλες τις πληροφορίες και τα αποδεικτικά στοιχεία που έχετε, για να βεβαιωθείτε ότι είναι ακριβή και σχετικά.</a:t>
            </a:r>
            <a:endParaRPr/>
          </a:p>
          <a:p>
            <a:pPr marL="685800" lvl="1" indent="-228600" algn="l" rtl="0">
              <a:lnSpc>
                <a:spcPct val="90000"/>
              </a:lnSpc>
              <a:spcBef>
                <a:spcPts val="500"/>
              </a:spcBef>
              <a:spcAft>
                <a:spcPts val="0"/>
              </a:spcAft>
              <a:buClr>
                <a:schemeClr val="dk1"/>
              </a:buClr>
              <a:buSzPct val="100000"/>
              <a:buChar char="•"/>
            </a:pPr>
            <a:r>
              <a:rPr lang="el-GR" sz="2000" b="1">
                <a:latin typeface="Arial"/>
                <a:ea typeface="Arial"/>
                <a:cs typeface="Arial"/>
                <a:sym typeface="Arial"/>
              </a:rPr>
              <a:t>Μάθετε νέες δεξιότητες</a:t>
            </a:r>
            <a:r>
              <a:rPr lang="el-GR" sz="2000">
                <a:latin typeface="Arial"/>
                <a:ea typeface="Arial"/>
                <a:cs typeface="Arial"/>
                <a:sym typeface="Arial"/>
              </a:rPr>
              <a:t>. Μέσα από την εκμάθηση νέων δεξιοτήτων, μπορείτε να διευρύνετε τους ορίζοντές σας, να προκαλέσετε το μυαλό σας, να επεκτείνετε τις γνώσεις σας, να αποκτήσετε νέες ικανότητες</a:t>
            </a:r>
            <a:endParaRPr sz="2000"/>
          </a:p>
        </p:txBody>
      </p:sp>
      <p:pic>
        <p:nvPicPr>
          <p:cNvPr id="242" name="Google Shape;242;p9" descr="Person with idea concept"/>
          <p:cNvPicPr preferRelativeResize="0"/>
          <p:nvPr/>
        </p:nvPicPr>
        <p:blipFill rotWithShape="1">
          <a:blip r:embed="rId3">
            <a:alphaModFix/>
          </a:blip>
          <a:srcRect l="31817" r="19588" b="-1"/>
          <a:stretch/>
        </p:blipFill>
        <p:spPr>
          <a:xfrm>
            <a:off x="7199440" y="10"/>
            <a:ext cx="4992560" cy="685799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10"/>
          <p:cNvSpPr txBox="1">
            <a:spLocks noGrp="1"/>
          </p:cNvSpPr>
          <p:nvPr>
            <p:ph type="title"/>
          </p:nvPr>
        </p:nvSpPr>
        <p:spPr>
          <a:xfrm>
            <a:off x="169607" y="197783"/>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l-GR" dirty="0"/>
              <a:t>Το παιχνίδι επιβίωσης</a:t>
            </a:r>
            <a:endParaRPr dirty="0"/>
          </a:p>
        </p:txBody>
      </p:sp>
      <p:sp>
        <p:nvSpPr>
          <p:cNvPr id="249" name="Google Shape;249;p10"/>
          <p:cNvSpPr txBox="1"/>
          <p:nvPr/>
        </p:nvSpPr>
        <p:spPr>
          <a:xfrm>
            <a:off x="650789" y="1690688"/>
            <a:ext cx="5132173" cy="23083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800">
                <a:solidFill>
                  <a:schemeClr val="dk1"/>
                </a:solidFill>
                <a:latin typeface="Arial"/>
                <a:ea typeface="Arial"/>
                <a:cs typeface="Arial"/>
                <a:sym typeface="Arial"/>
              </a:rPr>
              <a:t>Βρίσκεστε σε ένα ακατοίκητο νησί. Το ρολόι σας σταμάτησε και χάσατε το πλοίο πίσω στον πολιτισμό. Το επόμενο πλοίο θα περάσει σε μια εβδομάδα. Παρακάτω είναι μια λίστα με 20 αντικείμενα που θα μπορούσαν να σας βοηθήσουν να επιβιώσετε αυτό το διάστημα. Κατατάξτε τα κατά σειρά από το πιο σημαντικό (1) έως το λιγότερο σημαντικό (20)</a:t>
            </a:r>
            <a:endParaRPr sz="1800">
              <a:solidFill>
                <a:schemeClr val="dk1"/>
              </a:solidFill>
              <a:latin typeface="Arial"/>
              <a:ea typeface="Arial"/>
              <a:cs typeface="Arial"/>
              <a:sym typeface="Arial"/>
            </a:endParaRPr>
          </a:p>
        </p:txBody>
      </p:sp>
      <p:sp>
        <p:nvSpPr>
          <p:cNvPr id="250" name="Google Shape;250;p10"/>
          <p:cNvSpPr txBox="1"/>
          <p:nvPr/>
        </p:nvSpPr>
        <p:spPr>
          <a:xfrm>
            <a:off x="5782962" y="1027906"/>
            <a:ext cx="6409038" cy="563231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800">
                <a:solidFill>
                  <a:schemeClr val="dk1"/>
                </a:solidFill>
                <a:latin typeface="Arial"/>
                <a:ea typeface="Arial"/>
                <a:cs typeface="Arial"/>
                <a:sym typeface="Arial"/>
              </a:rPr>
              <a:t>………. Μια σακούλα αποξηραμένων φρούτων</a:t>
            </a:r>
            <a:br>
              <a:rPr lang="el-GR" sz="1800">
                <a:solidFill>
                  <a:schemeClr val="dk1"/>
                </a:solidFill>
                <a:latin typeface="Arial"/>
                <a:ea typeface="Arial"/>
                <a:cs typeface="Arial"/>
                <a:sym typeface="Arial"/>
              </a:rPr>
            </a:br>
            <a:r>
              <a:rPr lang="el-GR" sz="1800">
                <a:solidFill>
                  <a:schemeClr val="dk1"/>
                </a:solidFill>
                <a:latin typeface="Arial"/>
                <a:ea typeface="Arial"/>
                <a:cs typeface="Arial"/>
                <a:sym typeface="Arial"/>
              </a:rPr>
              <a:t>………. 6 μπουκάλια πόσιμο νερό</a:t>
            </a:r>
            <a:br>
              <a:rPr lang="el-GR" sz="1800">
                <a:solidFill>
                  <a:schemeClr val="dk1"/>
                </a:solidFill>
                <a:latin typeface="Arial"/>
                <a:ea typeface="Arial"/>
                <a:cs typeface="Arial"/>
                <a:sym typeface="Arial"/>
              </a:rPr>
            </a:br>
            <a:r>
              <a:rPr lang="el-GR" sz="1800">
                <a:solidFill>
                  <a:schemeClr val="dk1"/>
                </a:solidFill>
                <a:latin typeface="Arial"/>
                <a:ea typeface="Arial"/>
                <a:cs typeface="Arial"/>
                <a:sym typeface="Arial"/>
              </a:rPr>
              <a:t>………. Ένα μαχαίρι</a:t>
            </a:r>
            <a:br>
              <a:rPr lang="el-GR" sz="1800">
                <a:solidFill>
                  <a:schemeClr val="dk1"/>
                </a:solidFill>
                <a:latin typeface="Arial"/>
                <a:ea typeface="Arial"/>
                <a:cs typeface="Arial"/>
                <a:sym typeface="Arial"/>
              </a:rPr>
            </a:br>
            <a:r>
              <a:rPr lang="el-GR" sz="1800">
                <a:solidFill>
                  <a:schemeClr val="dk1"/>
                </a:solidFill>
                <a:latin typeface="Arial"/>
                <a:ea typeface="Arial"/>
                <a:cs typeface="Arial"/>
                <a:sym typeface="Arial"/>
              </a:rPr>
              <a:t>………. Σπίρτα</a:t>
            </a:r>
            <a:br>
              <a:rPr lang="el-GR" sz="1800">
                <a:solidFill>
                  <a:schemeClr val="dk1"/>
                </a:solidFill>
                <a:latin typeface="Arial"/>
                <a:ea typeface="Arial"/>
                <a:cs typeface="Arial"/>
                <a:sym typeface="Arial"/>
              </a:rPr>
            </a:br>
            <a:r>
              <a:rPr lang="el-GR" sz="1800">
                <a:solidFill>
                  <a:schemeClr val="dk1"/>
                </a:solidFill>
                <a:latin typeface="Arial"/>
                <a:ea typeface="Arial"/>
                <a:cs typeface="Arial"/>
                <a:sym typeface="Arial"/>
              </a:rPr>
              <a:t>………. Μια κουβέρτα</a:t>
            </a:r>
            <a:br>
              <a:rPr lang="el-GR" sz="1800">
                <a:solidFill>
                  <a:schemeClr val="dk1"/>
                </a:solidFill>
                <a:latin typeface="Arial"/>
                <a:ea typeface="Arial"/>
                <a:cs typeface="Arial"/>
                <a:sym typeface="Arial"/>
              </a:rPr>
            </a:br>
            <a:r>
              <a:rPr lang="el-GR" sz="1800">
                <a:solidFill>
                  <a:schemeClr val="dk1"/>
                </a:solidFill>
                <a:latin typeface="Arial"/>
                <a:ea typeface="Arial"/>
                <a:cs typeface="Arial"/>
                <a:sym typeface="Arial"/>
              </a:rPr>
              <a:t>………. Μαγιό</a:t>
            </a:r>
            <a:br>
              <a:rPr lang="el-GR" sz="1800">
                <a:solidFill>
                  <a:schemeClr val="dk1"/>
                </a:solidFill>
                <a:latin typeface="Arial"/>
                <a:ea typeface="Arial"/>
                <a:cs typeface="Arial"/>
                <a:sym typeface="Arial"/>
              </a:rPr>
            </a:br>
            <a:r>
              <a:rPr lang="el-GR" sz="1800">
                <a:solidFill>
                  <a:schemeClr val="dk1"/>
                </a:solidFill>
                <a:latin typeface="Arial"/>
                <a:ea typeface="Arial"/>
                <a:cs typeface="Arial"/>
                <a:sym typeface="Arial"/>
              </a:rPr>
              <a:t>………. Ένα ανοιχτήρι κονσερβών</a:t>
            </a:r>
            <a:br>
              <a:rPr lang="el-GR" sz="1800">
                <a:solidFill>
                  <a:schemeClr val="dk1"/>
                </a:solidFill>
                <a:latin typeface="Arial"/>
                <a:ea typeface="Arial"/>
                <a:cs typeface="Arial"/>
                <a:sym typeface="Arial"/>
              </a:rPr>
            </a:br>
            <a:r>
              <a:rPr lang="el-GR" sz="1800">
                <a:solidFill>
                  <a:schemeClr val="dk1"/>
                </a:solidFill>
                <a:latin typeface="Arial"/>
                <a:ea typeface="Arial"/>
                <a:cs typeface="Arial"/>
                <a:sym typeface="Arial"/>
              </a:rPr>
              <a:t>………. 10 κονσέρβες λαχανικών</a:t>
            </a:r>
            <a:br>
              <a:rPr lang="el-GR" sz="1800">
                <a:solidFill>
                  <a:schemeClr val="dk1"/>
                </a:solidFill>
                <a:latin typeface="Arial"/>
                <a:ea typeface="Arial"/>
                <a:cs typeface="Arial"/>
                <a:sym typeface="Arial"/>
              </a:rPr>
            </a:br>
            <a:r>
              <a:rPr lang="el-GR" sz="1800">
                <a:solidFill>
                  <a:schemeClr val="dk1"/>
                </a:solidFill>
                <a:latin typeface="Arial"/>
                <a:ea typeface="Arial"/>
                <a:cs typeface="Arial"/>
                <a:sym typeface="Arial"/>
              </a:rPr>
              <a:t>………. 10 ματσάκια μπανάνες</a:t>
            </a:r>
            <a:br>
              <a:rPr lang="el-GR" sz="1800">
                <a:solidFill>
                  <a:schemeClr val="dk1"/>
                </a:solidFill>
                <a:latin typeface="Arial"/>
                <a:ea typeface="Arial"/>
                <a:cs typeface="Arial"/>
                <a:sym typeface="Arial"/>
              </a:rPr>
            </a:br>
            <a:r>
              <a:rPr lang="el-GR" sz="1800">
                <a:solidFill>
                  <a:schemeClr val="dk1"/>
                </a:solidFill>
                <a:latin typeface="Arial"/>
                <a:ea typeface="Arial"/>
                <a:cs typeface="Arial"/>
                <a:sym typeface="Arial"/>
              </a:rPr>
              <a:t>………. Τσίχλες</a:t>
            </a:r>
            <a:br>
              <a:rPr lang="el-GR" sz="1800">
                <a:solidFill>
                  <a:schemeClr val="dk1"/>
                </a:solidFill>
                <a:latin typeface="Arial"/>
                <a:ea typeface="Arial"/>
                <a:cs typeface="Arial"/>
                <a:sym typeface="Arial"/>
              </a:rPr>
            </a:br>
            <a:r>
              <a:rPr lang="el-GR" sz="1800">
                <a:solidFill>
                  <a:schemeClr val="dk1"/>
                </a:solidFill>
                <a:latin typeface="Arial"/>
                <a:ea typeface="Arial"/>
                <a:cs typeface="Arial"/>
                <a:sym typeface="Arial"/>
              </a:rPr>
              <a:t>………. Σαπούνι</a:t>
            </a:r>
            <a:br>
              <a:rPr lang="el-GR" sz="1800">
                <a:solidFill>
                  <a:schemeClr val="dk1"/>
                </a:solidFill>
                <a:latin typeface="Arial"/>
                <a:ea typeface="Arial"/>
                <a:cs typeface="Arial"/>
                <a:sym typeface="Arial"/>
              </a:rPr>
            </a:br>
            <a:r>
              <a:rPr lang="el-GR" sz="1800">
                <a:solidFill>
                  <a:schemeClr val="dk1"/>
                </a:solidFill>
                <a:latin typeface="Arial"/>
                <a:ea typeface="Arial"/>
                <a:cs typeface="Arial"/>
                <a:sym typeface="Arial"/>
              </a:rPr>
              <a:t>………. Κέτσαπ και μουστάρδα</a:t>
            </a:r>
            <a:br>
              <a:rPr lang="el-GR" sz="1800">
                <a:solidFill>
                  <a:schemeClr val="dk1"/>
                </a:solidFill>
                <a:latin typeface="Arial"/>
                <a:ea typeface="Arial"/>
                <a:cs typeface="Arial"/>
                <a:sym typeface="Arial"/>
              </a:rPr>
            </a:br>
            <a:r>
              <a:rPr lang="el-GR" sz="1800">
                <a:solidFill>
                  <a:schemeClr val="dk1"/>
                </a:solidFill>
                <a:latin typeface="Arial"/>
                <a:ea typeface="Arial"/>
                <a:cs typeface="Arial"/>
                <a:sym typeface="Arial"/>
              </a:rPr>
              <a:t>………. Μια αλλαξιά ρούχα</a:t>
            </a:r>
            <a:br>
              <a:rPr lang="el-GR" sz="1800">
                <a:solidFill>
                  <a:schemeClr val="dk1"/>
                </a:solidFill>
                <a:latin typeface="Arial"/>
                <a:ea typeface="Arial"/>
                <a:cs typeface="Arial"/>
                <a:sym typeface="Arial"/>
              </a:rPr>
            </a:br>
            <a:r>
              <a:rPr lang="el-GR" sz="1800">
                <a:solidFill>
                  <a:schemeClr val="dk1"/>
                </a:solidFill>
                <a:latin typeface="Arial"/>
                <a:ea typeface="Arial"/>
                <a:cs typeface="Arial"/>
                <a:sym typeface="Arial"/>
              </a:rPr>
              <a:t>………. Μια πυξίδα</a:t>
            </a:r>
            <a:br>
              <a:rPr lang="el-GR" sz="1800">
                <a:solidFill>
                  <a:schemeClr val="dk1"/>
                </a:solidFill>
                <a:latin typeface="Arial"/>
                <a:ea typeface="Arial"/>
                <a:cs typeface="Arial"/>
                <a:sym typeface="Arial"/>
              </a:rPr>
            </a:br>
            <a:r>
              <a:rPr lang="el-GR" sz="1800">
                <a:solidFill>
                  <a:schemeClr val="dk1"/>
                </a:solidFill>
                <a:latin typeface="Arial"/>
                <a:ea typeface="Arial"/>
                <a:cs typeface="Arial"/>
                <a:sym typeface="Arial"/>
              </a:rPr>
              <a:t>………. Αδιάβροχο</a:t>
            </a:r>
            <a:br>
              <a:rPr lang="el-GR" sz="1800">
                <a:solidFill>
                  <a:schemeClr val="dk1"/>
                </a:solidFill>
                <a:latin typeface="Arial"/>
                <a:ea typeface="Arial"/>
                <a:cs typeface="Arial"/>
                <a:sym typeface="Arial"/>
              </a:rPr>
            </a:br>
            <a:r>
              <a:rPr lang="el-GR" sz="1800">
                <a:solidFill>
                  <a:schemeClr val="dk1"/>
                </a:solidFill>
                <a:latin typeface="Arial"/>
                <a:ea typeface="Arial"/>
                <a:cs typeface="Arial"/>
                <a:sym typeface="Arial"/>
              </a:rPr>
              <a:t>………. Μια συσκευή που μετατρέπει το αλμυρό νερό σε πόσιμο </a:t>
            </a:r>
            <a:br>
              <a:rPr lang="el-GR" sz="1800">
                <a:solidFill>
                  <a:schemeClr val="dk1"/>
                </a:solidFill>
                <a:latin typeface="Arial"/>
                <a:ea typeface="Arial"/>
                <a:cs typeface="Arial"/>
                <a:sym typeface="Arial"/>
              </a:rPr>
            </a:br>
            <a:r>
              <a:rPr lang="el-GR" sz="1800">
                <a:solidFill>
                  <a:schemeClr val="dk1"/>
                </a:solidFill>
                <a:latin typeface="Arial"/>
                <a:ea typeface="Arial"/>
                <a:cs typeface="Arial"/>
                <a:sym typeface="Arial"/>
              </a:rPr>
              <a:t>………. Ένα ραδιόφωνο</a:t>
            </a:r>
            <a:br>
              <a:rPr lang="el-GR" sz="1800">
                <a:solidFill>
                  <a:schemeClr val="dk1"/>
                </a:solidFill>
                <a:latin typeface="Arial"/>
                <a:ea typeface="Arial"/>
                <a:cs typeface="Arial"/>
                <a:sym typeface="Arial"/>
              </a:rPr>
            </a:br>
            <a:r>
              <a:rPr lang="el-GR" sz="1800">
                <a:solidFill>
                  <a:schemeClr val="dk1"/>
                </a:solidFill>
                <a:latin typeface="Arial"/>
                <a:ea typeface="Arial"/>
                <a:cs typeface="Arial"/>
                <a:sym typeface="Arial"/>
              </a:rPr>
              <a:t>………. Μια κάμερα</a:t>
            </a:r>
            <a:br>
              <a:rPr lang="el-GR" sz="1800">
                <a:solidFill>
                  <a:schemeClr val="dk1"/>
                </a:solidFill>
                <a:latin typeface="Arial"/>
                <a:ea typeface="Arial"/>
                <a:cs typeface="Arial"/>
                <a:sym typeface="Arial"/>
              </a:rPr>
            </a:br>
            <a:r>
              <a:rPr lang="el-GR" sz="1800">
                <a:solidFill>
                  <a:schemeClr val="dk1"/>
                </a:solidFill>
                <a:latin typeface="Arial"/>
                <a:ea typeface="Arial"/>
                <a:cs typeface="Arial"/>
                <a:sym typeface="Arial"/>
              </a:rPr>
              <a:t>………. Ένας φακός</a:t>
            </a:r>
            <a:br>
              <a:rPr lang="el-GR" sz="1800">
                <a:solidFill>
                  <a:schemeClr val="dk1"/>
                </a:solidFill>
                <a:latin typeface="Arial"/>
                <a:ea typeface="Arial"/>
                <a:cs typeface="Arial"/>
                <a:sym typeface="Arial"/>
              </a:rPr>
            </a:br>
            <a:r>
              <a:rPr lang="el-GR" sz="1800">
                <a:solidFill>
                  <a:schemeClr val="dk1"/>
                </a:solidFill>
                <a:latin typeface="Arial"/>
                <a:ea typeface="Arial"/>
                <a:cs typeface="Arial"/>
                <a:sym typeface="Arial"/>
              </a:rPr>
              <a:t>………. Ένα σακί πατάτες</a:t>
            </a:r>
            <a:endParaRPr sz="1800">
              <a:solidFill>
                <a:schemeClr val="dk1"/>
              </a:solidFill>
              <a:latin typeface="Arial"/>
              <a:ea typeface="Arial"/>
              <a:cs typeface="Arial"/>
              <a:sym typeface="Arial"/>
            </a:endParaRPr>
          </a:p>
        </p:txBody>
      </p:sp>
      <p:pic>
        <p:nvPicPr>
          <p:cNvPr id="251" name="Google Shape;251;p10" descr="Tropical scene outline"/>
          <p:cNvPicPr preferRelativeResize="0"/>
          <p:nvPr/>
        </p:nvPicPr>
        <p:blipFill rotWithShape="1">
          <a:blip r:embed="rId3">
            <a:alphaModFix/>
          </a:blip>
          <a:srcRect/>
          <a:stretch/>
        </p:blipFill>
        <p:spPr>
          <a:xfrm>
            <a:off x="2026509" y="4783524"/>
            <a:ext cx="1709351" cy="17093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6"/>
        <p:cNvGrpSpPr/>
        <p:nvPr/>
      </p:nvGrpSpPr>
      <p:grpSpPr>
        <a:xfrm>
          <a:off x="0" y="0"/>
          <a:ext cx="0" cy="0"/>
          <a:chOff x="0" y="0"/>
          <a:chExt cx="0" cy="0"/>
        </a:xfrm>
      </p:grpSpPr>
      <p:sp>
        <p:nvSpPr>
          <p:cNvPr id="257" name="Google Shape;257;p11"/>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58" name="Google Shape;258;p11" descr="Crumpled paper light bulb"/>
          <p:cNvPicPr preferRelativeResize="0"/>
          <p:nvPr/>
        </p:nvPicPr>
        <p:blipFill rotWithShape="1">
          <a:blip r:embed="rId3">
            <a:alphaModFix/>
          </a:blip>
          <a:srcRect l="4657" r="16679" b="-1"/>
          <a:stretch/>
        </p:blipFill>
        <p:spPr>
          <a:xfrm>
            <a:off x="4110127" y="10"/>
            <a:ext cx="8081873" cy="6857990"/>
          </a:xfrm>
          <a:custGeom>
            <a:avLst/>
            <a:gdLst/>
            <a:ahLst/>
            <a:cxnLst/>
            <a:rect l="l" t="t" r="r" b="b"/>
            <a:pathLst>
              <a:path w="8081873" h="6858000" extrusionOk="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a:noFill/>
          <a:ln>
            <a:noFill/>
          </a:ln>
        </p:spPr>
      </p:pic>
      <p:sp>
        <p:nvSpPr>
          <p:cNvPr id="259" name="Google Shape;259;p11"/>
          <p:cNvSpPr/>
          <p:nvPr/>
        </p:nvSpPr>
        <p:spPr>
          <a:xfrm>
            <a:off x="0" y="0"/>
            <a:ext cx="4959047" cy="6858000"/>
          </a:xfrm>
          <a:custGeom>
            <a:avLst/>
            <a:gdLst/>
            <a:ahLst/>
            <a:cxnLst/>
            <a:rect l="l" t="t" r="r" b="b"/>
            <a:pathLst>
              <a:path w="4959047" h="6858000" extrusionOk="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solidFill>
            <a:schemeClr val="lt1"/>
          </a:solidFill>
          <a:ln w="9525" cap="flat" cmpd="sng">
            <a:solidFill>
              <a:srgbClr val="D9E5F8"/>
            </a:solidFill>
            <a:prstDash val="solid"/>
            <a:miter lim="800000"/>
            <a:headEnd type="none" w="sm" len="sm"/>
            <a:tailEnd type="none" w="sm" len="sm"/>
          </a:ln>
          <a:effectLst>
            <a:outerShdw blurRad="50800" dist="38100" algn="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60" name="Google Shape;260;p11"/>
          <p:cNvSpPr/>
          <p:nvPr/>
        </p:nvSpPr>
        <p:spPr>
          <a:xfrm>
            <a:off x="0" y="0"/>
            <a:ext cx="4948887" cy="6858000"/>
          </a:xfrm>
          <a:custGeom>
            <a:avLst/>
            <a:gdLst/>
            <a:ahLst/>
            <a:cxnLst/>
            <a:rect l="l" t="t" r="r" b="b"/>
            <a:pathLst>
              <a:path w="4948887" h="6858000" extrusionOk="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61" name="Google Shape;261;p11"/>
          <p:cNvSpPr txBox="1">
            <a:spLocks noGrp="1"/>
          </p:cNvSpPr>
          <p:nvPr>
            <p:ph type="title"/>
          </p:nvPr>
        </p:nvSpPr>
        <p:spPr>
          <a:xfrm>
            <a:off x="477981" y="1122363"/>
            <a:ext cx="4023360" cy="320413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800"/>
              <a:buFont typeface="Play"/>
              <a:buNone/>
            </a:pPr>
            <a:r>
              <a:rPr lang="el-GR" sz="4800"/>
              <a:t>Δημιουργική σκέψη</a:t>
            </a:r>
            <a:endParaRPr sz="4800"/>
          </a:p>
        </p:txBody>
      </p:sp>
      <p:sp>
        <p:nvSpPr>
          <p:cNvPr id="262" name="Google Shape;262;p11"/>
          <p:cNvSpPr/>
          <p:nvPr/>
        </p:nvSpPr>
        <p:spPr>
          <a:xfrm rot="5400000">
            <a:off x="759921" y="346791"/>
            <a:ext cx="146304"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63" name="Google Shape;263;p11"/>
          <p:cNvSpPr/>
          <p:nvPr/>
        </p:nvSpPr>
        <p:spPr>
          <a:xfrm>
            <a:off x="481029" y="4546920"/>
            <a:ext cx="4023360"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8"/>
        <p:cNvGrpSpPr/>
        <p:nvPr/>
      </p:nvGrpSpPr>
      <p:grpSpPr>
        <a:xfrm>
          <a:off x="0" y="0"/>
          <a:ext cx="0" cy="0"/>
          <a:chOff x="0" y="0"/>
          <a:chExt cx="0" cy="0"/>
        </a:xfrm>
      </p:grpSpPr>
      <p:sp>
        <p:nvSpPr>
          <p:cNvPr id="269" name="Google Shape;269;p12"/>
          <p:cNvSpPr/>
          <p:nvPr/>
        </p:nvSpPr>
        <p:spPr>
          <a:xfrm>
            <a:off x="638175" y="0"/>
            <a:ext cx="3248025" cy="3400426"/>
          </a:xfrm>
          <a:prstGeom prst="flowChartDocumen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 name="Google Shape;270;p12"/>
          <p:cNvSpPr txBox="1">
            <a:spLocks noGrp="1"/>
          </p:cNvSpPr>
          <p:nvPr>
            <p:ph type="title"/>
          </p:nvPr>
        </p:nvSpPr>
        <p:spPr>
          <a:xfrm>
            <a:off x="838200" y="171162"/>
            <a:ext cx="2840182" cy="237114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3200"/>
              <a:buFont typeface="Play"/>
              <a:buNone/>
            </a:pPr>
            <a:r>
              <a:rPr lang="el-GR" sz="3200">
                <a:solidFill>
                  <a:srgbClr val="FFFFFF"/>
                </a:solidFill>
              </a:rPr>
              <a:t>Πόσους κύκλους μπορείτε να συμπληρώσετε σε 3 λεπτά;</a:t>
            </a:r>
            <a:endParaRPr sz="3200">
              <a:solidFill>
                <a:srgbClr val="FFFFFF"/>
              </a:solidFill>
              <a:latin typeface="Play"/>
              <a:ea typeface="Play"/>
              <a:cs typeface="Play"/>
              <a:sym typeface="Play"/>
            </a:endParaRPr>
          </a:p>
        </p:txBody>
      </p:sp>
      <p:pic>
        <p:nvPicPr>
          <p:cNvPr id="271" name="Google Shape;271;p12"/>
          <p:cNvPicPr preferRelativeResize="0">
            <a:picLocks noGrp="1"/>
          </p:cNvPicPr>
          <p:nvPr>
            <p:ph type="body" idx="1"/>
          </p:nvPr>
        </p:nvPicPr>
        <p:blipFill rotWithShape="1">
          <a:blip r:embed="rId3">
            <a:alphaModFix/>
          </a:blip>
          <a:srcRect/>
          <a:stretch/>
        </p:blipFill>
        <p:spPr>
          <a:xfrm>
            <a:off x="4207933" y="1188489"/>
            <a:ext cx="7347537" cy="4481997"/>
          </a:xfrm>
          <a:prstGeom prst="rect">
            <a:avLst/>
          </a:prstGeom>
          <a:noFill/>
          <a:ln>
            <a:noFill/>
          </a:ln>
        </p:spPr>
      </p:pic>
      <p:sp>
        <p:nvSpPr>
          <p:cNvPr id="272" name="Google Shape;272;p12"/>
          <p:cNvSpPr txBox="1"/>
          <p:nvPr/>
        </p:nvSpPr>
        <p:spPr>
          <a:xfrm>
            <a:off x="4309420" y="1187514"/>
            <a:ext cx="6098058" cy="153888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9400">
                <a:solidFill>
                  <a:schemeClr val="dk1"/>
                </a:solidFill>
                <a:latin typeface="Arial"/>
                <a:ea typeface="Arial"/>
                <a:cs typeface="Arial"/>
                <a:sym typeface="Arial"/>
              </a:rPr>
              <a:t>☺</a:t>
            </a:r>
            <a:endParaRPr sz="9400">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7"/>
        <p:cNvGrpSpPr/>
        <p:nvPr/>
      </p:nvGrpSpPr>
      <p:grpSpPr>
        <a:xfrm>
          <a:off x="0" y="0"/>
          <a:ext cx="0" cy="0"/>
          <a:chOff x="0" y="0"/>
          <a:chExt cx="0" cy="0"/>
        </a:xfrm>
      </p:grpSpPr>
      <p:sp>
        <p:nvSpPr>
          <p:cNvPr id="278" name="Google Shape;278;p13"/>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9" name="Google Shape;279;p13"/>
          <p:cNvSpPr txBox="1">
            <a:spLocks noGrp="1"/>
          </p:cNvSpPr>
          <p:nvPr>
            <p:ph type="title"/>
          </p:nvPr>
        </p:nvSpPr>
        <p:spPr>
          <a:xfrm>
            <a:off x="761800" y="762001"/>
            <a:ext cx="5334197" cy="170824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Play"/>
              <a:buNone/>
            </a:pPr>
            <a:r>
              <a:rPr lang="el-GR" sz="4000"/>
              <a:t>Ομαδική άσκηση</a:t>
            </a:r>
            <a:endParaRPr sz="4000"/>
          </a:p>
        </p:txBody>
      </p:sp>
      <p:sp>
        <p:nvSpPr>
          <p:cNvPr id="280" name="Google Shape;280;p13"/>
          <p:cNvSpPr txBox="1">
            <a:spLocks noGrp="1"/>
          </p:cNvSpPr>
          <p:nvPr>
            <p:ph type="body" idx="1"/>
          </p:nvPr>
        </p:nvSpPr>
        <p:spPr>
          <a:xfrm>
            <a:off x="761800" y="2470244"/>
            <a:ext cx="5334197" cy="3769835"/>
          </a:xfrm>
          <a:prstGeom prst="rect">
            <a:avLst/>
          </a:prstGeom>
          <a:noFill/>
          <a:ln>
            <a:noFill/>
          </a:ln>
        </p:spPr>
        <p:txBody>
          <a:bodyPr spcFirstLastPara="1" wrap="square" lIns="91425" tIns="45700" rIns="91425" bIns="45700" anchor="ctr" anchorCtr="0">
            <a:normAutofit/>
          </a:bodyPr>
          <a:lstStyle/>
          <a:p>
            <a:pPr marL="228600" lvl="0" indent="-228600" algn="l" rtl="0">
              <a:lnSpc>
                <a:spcPct val="90000"/>
              </a:lnSpc>
              <a:spcBef>
                <a:spcPts val="0"/>
              </a:spcBef>
              <a:spcAft>
                <a:spcPts val="0"/>
              </a:spcAft>
              <a:buClr>
                <a:schemeClr val="dk1"/>
              </a:buClr>
              <a:buSzPts val="2000"/>
              <a:buChar char="•"/>
            </a:pPr>
            <a:r>
              <a:rPr lang="el-GR" sz="2000"/>
              <a:t>Σε ποια πράγματα θα αλλάζατε το σχήμα για να τα κάνετε πιο πρακτικά;</a:t>
            </a:r>
            <a:endParaRPr sz="2000"/>
          </a:p>
          <a:p>
            <a:pPr marL="228600" lvl="0" indent="-228600" algn="l" rtl="0">
              <a:lnSpc>
                <a:spcPct val="90000"/>
              </a:lnSpc>
              <a:spcBef>
                <a:spcPts val="1000"/>
              </a:spcBef>
              <a:spcAft>
                <a:spcPts val="0"/>
              </a:spcAft>
              <a:buClr>
                <a:schemeClr val="dk1"/>
              </a:buClr>
              <a:buSzPts val="2000"/>
              <a:buChar char="•"/>
            </a:pPr>
            <a:r>
              <a:rPr lang="el-GR" sz="2000"/>
              <a:t>π.χ. θα έκανα τα μήλα ορθογώνια για να στέκονται στο ράφι</a:t>
            </a:r>
            <a:endParaRPr sz="2000"/>
          </a:p>
        </p:txBody>
      </p:sp>
      <p:pic>
        <p:nvPicPr>
          <p:cNvPr id="281" name="Google Shape;281;p13" descr="A yellow toy lego and one red colour"/>
          <p:cNvPicPr preferRelativeResize="0"/>
          <p:nvPr/>
        </p:nvPicPr>
        <p:blipFill rotWithShape="1">
          <a:blip r:embed="rId3">
            <a:alphaModFix/>
          </a:blip>
          <a:srcRect l="6062" r="42102" b="-1"/>
          <a:stretch/>
        </p:blipFill>
        <p:spPr>
          <a:xfrm>
            <a:off x="6857797" y="-10886"/>
            <a:ext cx="5334204" cy="6868886"/>
          </a:xfrm>
          <a:prstGeom prst="rect">
            <a:avLst/>
          </a:prstGeom>
          <a:noFill/>
          <a:ln>
            <a:noFill/>
          </a:ln>
          <a:effectLst>
            <a:outerShdw blurRad="127000" dist="50800" dir="10800000" sx="99000" sy="99000" algn="r" rotWithShape="0">
              <a:srgbClr val="000000">
                <a:alpha val="40000"/>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6"/>
        <p:cNvGrpSpPr/>
        <p:nvPr/>
      </p:nvGrpSpPr>
      <p:grpSpPr>
        <a:xfrm>
          <a:off x="0" y="0"/>
          <a:ext cx="0" cy="0"/>
          <a:chOff x="0" y="0"/>
          <a:chExt cx="0" cy="0"/>
        </a:xfrm>
      </p:grpSpPr>
      <p:sp>
        <p:nvSpPr>
          <p:cNvPr id="287" name="Google Shape;287;p14"/>
          <p:cNvSpPr/>
          <p:nvPr/>
        </p:nvSpPr>
        <p:spPr>
          <a:xfrm>
            <a:off x="-1" y="0"/>
            <a:ext cx="12191999"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8" name="Google Shape;288;p14"/>
          <p:cNvSpPr/>
          <p:nvPr/>
        </p:nvSpPr>
        <p:spPr>
          <a:xfrm>
            <a:off x="1" y="0"/>
            <a:ext cx="8522446" cy="2285999"/>
          </a:xfrm>
          <a:prstGeom prst="rect">
            <a:avLst/>
          </a:prstGeom>
          <a:solidFill>
            <a:schemeClr val="lt1"/>
          </a:solidFill>
          <a:ln>
            <a:noFill/>
          </a:ln>
          <a:effectLst>
            <a:outerShdw blurRad="596900" dist="304800" dir="7140000" sx="90000" sy="9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9" name="Google Shape;289;p14"/>
          <p:cNvSpPr txBox="1">
            <a:spLocks noGrp="1"/>
          </p:cNvSpPr>
          <p:nvPr>
            <p:ph type="title"/>
          </p:nvPr>
        </p:nvSpPr>
        <p:spPr>
          <a:xfrm>
            <a:off x="761803" y="350196"/>
            <a:ext cx="4646904" cy="162452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Open Sans"/>
              <a:buNone/>
            </a:pPr>
            <a:r>
              <a:rPr lang="el-GR" sz="4000">
                <a:latin typeface="Open Sans"/>
                <a:ea typeface="Open Sans"/>
                <a:cs typeface="Open Sans"/>
                <a:sym typeface="Open Sans"/>
              </a:rPr>
              <a:t>Τι είναι η δημιουργική σκέψη;</a:t>
            </a:r>
            <a:endParaRPr sz="4000"/>
          </a:p>
        </p:txBody>
      </p:sp>
      <p:sp>
        <p:nvSpPr>
          <p:cNvPr id="290" name="Google Shape;290;p14"/>
          <p:cNvSpPr txBox="1">
            <a:spLocks noGrp="1"/>
          </p:cNvSpPr>
          <p:nvPr>
            <p:ph type="body" idx="1"/>
          </p:nvPr>
        </p:nvSpPr>
        <p:spPr>
          <a:xfrm>
            <a:off x="761802" y="2743200"/>
            <a:ext cx="4646905" cy="361314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000"/>
              <a:buNone/>
            </a:pPr>
            <a:r>
              <a:rPr lang="el-GR" sz="2000"/>
              <a:t>Δημιουργική σκέψη είναι η ικανότητα παραγωγής πολλών, μοναδικών, πρωτότυπων, εναλλακτικών ιδεών ή λύσεων. </a:t>
            </a:r>
            <a:endParaRPr/>
          </a:p>
          <a:p>
            <a:pPr marL="0" lvl="0" indent="0" algn="l" rtl="0">
              <a:lnSpc>
                <a:spcPct val="90000"/>
              </a:lnSpc>
              <a:spcBef>
                <a:spcPts val="1000"/>
              </a:spcBef>
              <a:spcAft>
                <a:spcPts val="0"/>
              </a:spcAft>
              <a:buClr>
                <a:schemeClr val="dk1"/>
              </a:buClr>
              <a:buSzPts val="1800"/>
              <a:buNone/>
            </a:pPr>
            <a:r>
              <a:rPr lang="el-GR" sz="1800">
                <a:latin typeface="Arial"/>
                <a:ea typeface="Arial"/>
                <a:cs typeface="Arial"/>
                <a:sym typeface="Arial"/>
              </a:rPr>
              <a:t>Η δημιουργική σκέψη είναι μια προστασία από τα αδιέξοδα.</a:t>
            </a:r>
            <a:endParaRPr sz="2000"/>
          </a:p>
        </p:txBody>
      </p:sp>
      <p:pic>
        <p:nvPicPr>
          <p:cNvPr id="291" name="Google Shape;291;p14" descr="Lightbulb idea concept"/>
          <p:cNvPicPr preferRelativeResize="0"/>
          <p:nvPr/>
        </p:nvPicPr>
        <p:blipFill rotWithShape="1">
          <a:blip r:embed="rId3">
            <a:alphaModFix/>
          </a:blip>
          <a:srcRect r="40599" b="-2"/>
          <a:stretch/>
        </p:blipFill>
        <p:spPr>
          <a:xfrm>
            <a:off x="6096000" y="1"/>
            <a:ext cx="6102825" cy="6858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6"/>
        <p:cNvGrpSpPr/>
        <p:nvPr/>
      </p:nvGrpSpPr>
      <p:grpSpPr>
        <a:xfrm>
          <a:off x="0" y="0"/>
          <a:ext cx="0" cy="0"/>
          <a:chOff x="0" y="0"/>
          <a:chExt cx="0" cy="0"/>
        </a:xfrm>
      </p:grpSpPr>
      <p:sp>
        <p:nvSpPr>
          <p:cNvPr id="297" name="Google Shape;297;p15"/>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8" name="Google Shape;298;p15"/>
          <p:cNvSpPr txBox="1">
            <a:spLocks noGrp="1"/>
          </p:cNvSpPr>
          <p:nvPr>
            <p:ph type="title"/>
          </p:nvPr>
        </p:nvSpPr>
        <p:spPr>
          <a:xfrm>
            <a:off x="890338" y="640080"/>
            <a:ext cx="3734014" cy="356616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400"/>
              <a:buFont typeface="Play"/>
              <a:buNone/>
            </a:pPr>
            <a:r>
              <a:rPr lang="el-GR" sz="5400"/>
              <a:t>Όμως…</a:t>
            </a:r>
            <a:endParaRPr/>
          </a:p>
        </p:txBody>
      </p:sp>
      <p:sp>
        <p:nvSpPr>
          <p:cNvPr id="299" name="Google Shape;299;p15"/>
          <p:cNvSpPr txBox="1">
            <a:spLocks noGrp="1"/>
          </p:cNvSpPr>
          <p:nvPr>
            <p:ph type="body" idx="2"/>
          </p:nvPr>
        </p:nvSpPr>
        <p:spPr>
          <a:xfrm>
            <a:off x="890338" y="4636008"/>
            <a:ext cx="4274786" cy="157276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l-GR" sz="2400"/>
              <a:t>Η δημιουργικότητα είναι σαν το αλεξίπτωτο. Λειτουργεί μόνο αν το ανοίξετε!</a:t>
            </a:r>
            <a:endParaRPr sz="2400"/>
          </a:p>
        </p:txBody>
      </p:sp>
      <p:sp>
        <p:nvSpPr>
          <p:cNvPr id="300" name="Google Shape;300;p15"/>
          <p:cNvSpPr/>
          <p:nvPr/>
        </p:nvSpPr>
        <p:spPr>
          <a:xfrm>
            <a:off x="890338" y="4409267"/>
            <a:ext cx="3474720" cy="18288"/>
          </a:xfrm>
          <a:custGeom>
            <a:avLst/>
            <a:gdLst/>
            <a:ahLst/>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01" name="Google Shape;301;p15" descr="Parachute Clipart Images | Free ..."/>
          <p:cNvPicPr preferRelativeResize="0">
            <a:picLocks noGrp="1"/>
          </p:cNvPicPr>
          <p:nvPr>
            <p:ph type="body" idx="1"/>
          </p:nvPr>
        </p:nvPicPr>
        <p:blipFill rotWithShape="1">
          <a:blip r:embed="rId3">
            <a:alphaModFix/>
          </a:blip>
          <a:srcRect r="-1" b="301"/>
          <a:stretch/>
        </p:blipFill>
        <p:spPr>
          <a:xfrm>
            <a:off x="5311702" y="10"/>
            <a:ext cx="6878775" cy="685799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298"/>
                                        </p:tgtEl>
                                        <p:attrNameLst>
                                          <p:attrName>style.visibility</p:attrName>
                                        </p:attrNameLst>
                                      </p:cBhvr>
                                      <p:to>
                                        <p:strVal val="visible"/>
                                      </p:to>
                                    </p:set>
                                    <p:animEffect transition="in" filter="fade">
                                      <p:cBhvr>
                                        <p:cTn id="7" dur="700"/>
                                        <p:tgtEl>
                                          <p:spTgt spid="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6"/>
        <p:cNvGrpSpPr/>
        <p:nvPr/>
      </p:nvGrpSpPr>
      <p:grpSpPr>
        <a:xfrm>
          <a:off x="0" y="0"/>
          <a:ext cx="0" cy="0"/>
          <a:chOff x="0" y="0"/>
          <a:chExt cx="0" cy="0"/>
        </a:xfrm>
      </p:grpSpPr>
      <p:sp>
        <p:nvSpPr>
          <p:cNvPr id="307" name="Google Shape;307;p16"/>
          <p:cNvSpPr/>
          <p:nvPr/>
        </p:nvSpPr>
        <p:spPr>
          <a:xfrm>
            <a:off x="3049"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08" name="Google Shape;308;p16" descr="Stack of colored pencils with copy space"/>
          <p:cNvPicPr preferRelativeResize="0"/>
          <p:nvPr/>
        </p:nvPicPr>
        <p:blipFill rotWithShape="1">
          <a:blip r:embed="rId3">
            <a:alphaModFix/>
          </a:blip>
          <a:srcRect l="5884" r="-1" b="-1"/>
          <a:stretch/>
        </p:blipFill>
        <p:spPr>
          <a:xfrm>
            <a:off x="2522356" y="10"/>
            <a:ext cx="9669642" cy="6857990"/>
          </a:xfrm>
          <a:prstGeom prst="rect">
            <a:avLst/>
          </a:prstGeom>
          <a:noFill/>
          <a:ln>
            <a:noFill/>
          </a:ln>
        </p:spPr>
      </p:pic>
      <p:sp>
        <p:nvSpPr>
          <p:cNvPr id="309" name="Google Shape;309;p16"/>
          <p:cNvSpPr/>
          <p:nvPr/>
        </p:nvSpPr>
        <p:spPr>
          <a:xfrm>
            <a:off x="-1" y="0"/>
            <a:ext cx="7390263" cy="6858000"/>
          </a:xfrm>
          <a:prstGeom prst="rect">
            <a:avLst/>
          </a:prstGeom>
          <a:gradFill>
            <a:gsLst>
              <a:gs pos="0">
                <a:srgbClr val="FFFFFF">
                  <a:alpha val="0"/>
                </a:srgbClr>
              </a:gs>
              <a:gs pos="19000">
                <a:srgbClr val="FFFFFF">
                  <a:alpha val="37647"/>
                </a:srgbClr>
              </a:gs>
              <a:gs pos="35000">
                <a:srgbClr val="FFFFFF">
                  <a:alpha val="76862"/>
                </a:srgbClr>
              </a:gs>
              <a:gs pos="48000">
                <a:schemeClr val="lt1"/>
              </a:gs>
              <a:gs pos="100000">
                <a:schemeClr val="lt1"/>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0" name="Google Shape;310;p16"/>
          <p:cNvSpPr txBox="1">
            <a:spLocks noGrp="1"/>
          </p:cNvSpPr>
          <p:nvPr>
            <p:ph type="title"/>
          </p:nvPr>
        </p:nvSpPr>
        <p:spPr>
          <a:xfrm>
            <a:off x="838200" y="365125"/>
            <a:ext cx="4240427" cy="189991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Play"/>
              <a:buNone/>
            </a:pPr>
            <a:r>
              <a:rPr lang="el-GR" sz="4000"/>
              <a:t>Πώς να βελτιώσετε τις δεξιότητες δημιουργικής σκέψης σας</a:t>
            </a:r>
            <a:endParaRPr sz="4000"/>
          </a:p>
        </p:txBody>
      </p:sp>
      <p:sp>
        <p:nvSpPr>
          <p:cNvPr id="311" name="Google Shape;311;p16"/>
          <p:cNvSpPr txBox="1">
            <a:spLocks noGrp="1"/>
          </p:cNvSpPr>
          <p:nvPr>
            <p:ph type="body" idx="1"/>
          </p:nvPr>
        </p:nvSpPr>
        <p:spPr>
          <a:xfrm>
            <a:off x="838200" y="2434201"/>
            <a:ext cx="3822189" cy="3742762"/>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000"/>
              <a:buChar char="•"/>
            </a:pPr>
            <a:r>
              <a:rPr lang="el-GR" sz="2000"/>
              <a:t>Εξασκηθείτε μόνοι σας</a:t>
            </a:r>
            <a:br>
              <a:rPr lang="el-GR" sz="2000"/>
            </a:br>
            <a:r>
              <a:rPr lang="el-GR" sz="2000"/>
              <a:t>Συνεργαστείτε με άλλους</a:t>
            </a:r>
            <a:br>
              <a:rPr lang="el-GR" sz="2000"/>
            </a:br>
            <a:r>
              <a:rPr lang="el-GR" sz="2000"/>
              <a:t>Να είστε περίεργοι και να διατηρείτε ενδιαφέροντα πράγματα σε ένα φάκελο</a:t>
            </a:r>
            <a:br>
              <a:rPr lang="el-GR" sz="2000"/>
            </a:br>
            <a:r>
              <a:rPr lang="el-GR" sz="2000"/>
              <a:t>Προκαλέστε τον εαυτό σας</a:t>
            </a:r>
            <a:br>
              <a:rPr lang="el-GR" sz="2000"/>
            </a:br>
            <a:r>
              <a:rPr lang="el-GR" sz="2000"/>
              <a:t>Κάντε ερωτήσεις του τύπου "τι θα γινόταν αν".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6"/>
        <p:cNvGrpSpPr/>
        <p:nvPr/>
      </p:nvGrpSpPr>
      <p:grpSpPr>
        <a:xfrm>
          <a:off x="0" y="0"/>
          <a:ext cx="0" cy="0"/>
          <a:chOff x="0" y="0"/>
          <a:chExt cx="0" cy="0"/>
        </a:xfrm>
      </p:grpSpPr>
      <p:sp>
        <p:nvSpPr>
          <p:cNvPr id="317" name="Google Shape;317;p17"/>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8" name="Google Shape;318;p17"/>
          <p:cNvSpPr txBox="1">
            <a:spLocks noGrp="1"/>
          </p:cNvSpPr>
          <p:nvPr>
            <p:ph type="title"/>
          </p:nvPr>
        </p:nvSpPr>
        <p:spPr>
          <a:xfrm>
            <a:off x="6513788" y="365125"/>
            <a:ext cx="4840010" cy="18073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l-GR"/>
              <a:t>Καταιγισμός ιδεών</a:t>
            </a:r>
            <a:endParaRPr/>
          </a:p>
        </p:txBody>
      </p:sp>
      <p:pic>
        <p:nvPicPr>
          <p:cNvPr id="319" name="Google Shape;319;p17"/>
          <p:cNvPicPr preferRelativeResize="0"/>
          <p:nvPr/>
        </p:nvPicPr>
        <p:blipFill rotWithShape="1">
          <a:blip r:embed="rId3">
            <a:alphaModFix/>
          </a:blip>
          <a:srcRect l="27303" r="22527"/>
          <a:stretch/>
        </p:blipFill>
        <p:spPr>
          <a:xfrm>
            <a:off x="20" y="10"/>
            <a:ext cx="6116549" cy="6857990"/>
          </a:xfrm>
          <a:custGeom>
            <a:avLst/>
            <a:gdLst/>
            <a:ahLst/>
            <a:cxnLst/>
            <a:rect l="l" t="t" r="r" b="b"/>
            <a:pathLst>
              <a:path w="6116569" h="6879321" extrusionOk="0">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ln>
            <a:noFill/>
          </a:ln>
        </p:spPr>
      </p:pic>
      <p:sp>
        <p:nvSpPr>
          <p:cNvPr id="320" name="Google Shape;320;p17"/>
          <p:cNvSpPr txBox="1">
            <a:spLocks noGrp="1"/>
          </p:cNvSpPr>
          <p:nvPr>
            <p:ph type="body" idx="1"/>
          </p:nvPr>
        </p:nvSpPr>
        <p:spPr>
          <a:xfrm>
            <a:off x="6513788" y="2333297"/>
            <a:ext cx="4840010" cy="3843666"/>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ts val="1700"/>
              <a:buNone/>
            </a:pPr>
            <a:r>
              <a:rPr lang="el-GR" sz="1700"/>
              <a:t>Κανόνες:</a:t>
            </a:r>
            <a:endParaRPr/>
          </a:p>
          <a:p>
            <a:pPr marL="228600" lvl="0" indent="-228600" algn="l" rtl="0">
              <a:lnSpc>
                <a:spcPct val="90000"/>
              </a:lnSpc>
              <a:spcBef>
                <a:spcPts val="1000"/>
              </a:spcBef>
              <a:spcAft>
                <a:spcPts val="0"/>
              </a:spcAft>
              <a:buClr>
                <a:schemeClr val="dk1"/>
              </a:buClr>
              <a:buSzPts val="1700"/>
              <a:buChar char="•"/>
            </a:pPr>
            <a:r>
              <a:rPr lang="el-GR" sz="1700"/>
              <a:t>Δεν υπάρχουν νικητές και ηττημένοι.</a:t>
            </a:r>
            <a:br>
              <a:rPr lang="el-GR" sz="1700"/>
            </a:br>
            <a:r>
              <a:rPr lang="el-GR" sz="1700"/>
              <a:t>Καμία κριτική ή αμφισβήτηση ιδεών</a:t>
            </a:r>
            <a:br>
              <a:rPr lang="el-GR" sz="1700"/>
            </a:br>
            <a:r>
              <a:rPr lang="el-GR" sz="1700"/>
              <a:t>Δημιουργία ιδεών βάσει της ιδέας άλλου μέλους της ομάδας</a:t>
            </a:r>
            <a:br>
              <a:rPr lang="el-GR" sz="1700"/>
            </a:br>
            <a:r>
              <a:rPr lang="el-GR" sz="1700"/>
              <a:t>Η δραστηριότητα θα τελειώσει σε 5 λεπτά. Κατά τη διάρκεια αυτής της περιόδου, ο καθένας από εσάς πρέπει να δώσει τουλάχιστον μία πρόταση. </a:t>
            </a:r>
            <a:br>
              <a:rPr lang="el-GR" sz="1700"/>
            </a:br>
            <a:r>
              <a:rPr lang="el-GR" sz="1700"/>
              <a:t>Γράψτε την απάντησή σας σε ένα χαρτάκι post-it και κολλήστε το στον τοίχο. Εάν βρείτε περισσότερες απαντήσεις, γράψτε κάθε μία σε ξεχωριστό χαρτάκι post-it και κολλήστε το στον τοίχο.</a:t>
            </a:r>
            <a:endParaRPr sz="1700"/>
          </a:p>
          <a:p>
            <a:pPr marL="0" lvl="0" indent="0" algn="l" rtl="0">
              <a:lnSpc>
                <a:spcPct val="90000"/>
              </a:lnSpc>
              <a:spcBef>
                <a:spcPts val="1000"/>
              </a:spcBef>
              <a:spcAft>
                <a:spcPts val="0"/>
              </a:spcAft>
              <a:buClr>
                <a:schemeClr val="dk1"/>
              </a:buClr>
              <a:buSzPts val="1700"/>
              <a:buNone/>
            </a:pPr>
            <a:endParaRPr sz="17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5"/>
        <p:cNvGrpSpPr/>
        <p:nvPr/>
      </p:nvGrpSpPr>
      <p:grpSpPr>
        <a:xfrm>
          <a:off x="0" y="0"/>
          <a:ext cx="0" cy="0"/>
          <a:chOff x="0" y="0"/>
          <a:chExt cx="0" cy="0"/>
        </a:xfrm>
      </p:grpSpPr>
      <p:sp>
        <p:nvSpPr>
          <p:cNvPr id="326" name="Google Shape;326;p18"/>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27" name="Google Shape;327;p18" descr="Shoe"/>
          <p:cNvPicPr preferRelativeResize="0"/>
          <p:nvPr/>
        </p:nvPicPr>
        <p:blipFill rotWithShape="1">
          <a:blip r:embed="rId3">
            <a:alphaModFix/>
          </a:blip>
          <a:srcRect/>
          <a:stretch/>
        </p:blipFill>
        <p:spPr>
          <a:xfrm>
            <a:off x="0" y="503808"/>
            <a:ext cx="5850384" cy="5850384"/>
          </a:xfrm>
          <a:custGeom>
            <a:avLst/>
            <a:gdLst/>
            <a:ahLst/>
            <a:cxnLst/>
            <a:rect l="l" t="t" r="r" b="b"/>
            <a:pathLst>
              <a:path w="6094252" h="6857998" extrusionOk="0">
                <a:moveTo>
                  <a:pt x="0" y="0"/>
                </a:moveTo>
                <a:lnTo>
                  <a:pt x="5898122" y="0"/>
                </a:lnTo>
                <a:cubicBezTo>
                  <a:pt x="6006442" y="0"/>
                  <a:pt x="6094252" y="87810"/>
                  <a:pt x="6094252" y="196130"/>
                </a:cubicBezTo>
                <a:lnTo>
                  <a:pt x="6094252" y="6661869"/>
                </a:lnTo>
                <a:cubicBezTo>
                  <a:pt x="6094252" y="6756649"/>
                  <a:pt x="6027023" y="6835726"/>
                  <a:pt x="5937649" y="6854015"/>
                </a:cubicBezTo>
                <a:lnTo>
                  <a:pt x="5898132" y="6857998"/>
                </a:lnTo>
                <a:lnTo>
                  <a:pt x="0" y="6857998"/>
                </a:lnTo>
                <a:close/>
              </a:path>
            </a:pathLst>
          </a:custGeom>
          <a:noFill/>
          <a:ln>
            <a:noFill/>
          </a:ln>
        </p:spPr>
      </p:pic>
      <p:sp>
        <p:nvSpPr>
          <p:cNvPr id="328" name="Google Shape;328;p18"/>
          <p:cNvSpPr/>
          <p:nvPr/>
        </p:nvSpPr>
        <p:spPr>
          <a:xfrm>
            <a:off x="8525836" y="775849"/>
            <a:ext cx="2987899" cy="2987899"/>
          </a:xfrm>
          <a:prstGeom prst="arc">
            <a:avLst>
              <a:gd name="adj1" fmla="val 14441841"/>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29" name="Google Shape;329;p18"/>
          <p:cNvSpPr txBox="1">
            <a:spLocks noGrp="1"/>
          </p:cNvSpPr>
          <p:nvPr>
            <p:ph type="title"/>
          </p:nvPr>
        </p:nvSpPr>
        <p:spPr>
          <a:xfrm>
            <a:off x="6417732" y="957715"/>
            <a:ext cx="5130798" cy="2750419"/>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Play"/>
              <a:buNone/>
            </a:pPr>
            <a:r>
              <a:rPr lang="el-GR" sz="6000"/>
              <a:t>Ομαδική άσκηση καταιγισμού ιδεών</a:t>
            </a:r>
            <a:endParaRPr sz="6000">
              <a:solidFill>
                <a:schemeClr val="dk1"/>
              </a:solidFill>
              <a:latin typeface="Play"/>
              <a:ea typeface="Play"/>
              <a:cs typeface="Play"/>
              <a:sym typeface="Play"/>
            </a:endParaRPr>
          </a:p>
        </p:txBody>
      </p:sp>
      <p:sp>
        <p:nvSpPr>
          <p:cNvPr id="330" name="Google Shape;330;p18"/>
          <p:cNvSpPr/>
          <p:nvPr/>
        </p:nvSpPr>
        <p:spPr>
          <a:xfrm>
            <a:off x="11097079" y="5607717"/>
            <a:ext cx="513442" cy="499514"/>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31" name="Google Shape;331;p18"/>
          <p:cNvSpPr txBox="1">
            <a:spLocks noGrp="1"/>
          </p:cNvSpPr>
          <p:nvPr>
            <p:ph type="body" idx="1"/>
          </p:nvPr>
        </p:nvSpPr>
        <p:spPr>
          <a:xfrm>
            <a:off x="6417732" y="3800209"/>
            <a:ext cx="5130798" cy="230702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l-GR" sz="2400" b="1"/>
              <a:t>Βρείτε όσο το δυνατόν περισσότερες ασυνήθιστες χρήσεις για ένα παπούτσι</a:t>
            </a:r>
            <a:endParaRPr sz="2400" b="1">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6"/>
        <p:cNvGrpSpPr/>
        <p:nvPr/>
      </p:nvGrpSpPr>
      <p:grpSpPr>
        <a:xfrm>
          <a:off x="0" y="0"/>
          <a:ext cx="0" cy="0"/>
          <a:chOff x="0" y="0"/>
          <a:chExt cx="0" cy="0"/>
        </a:xfrm>
      </p:grpSpPr>
      <p:sp>
        <p:nvSpPr>
          <p:cNvPr id="337" name="Google Shape;337;p19"/>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8" name="Google Shape;338;p19"/>
          <p:cNvSpPr/>
          <p:nvPr/>
        </p:nvSpPr>
        <p:spPr>
          <a:xfrm flipH="1">
            <a:off x="2" y="0"/>
            <a:ext cx="12191998" cy="2170031"/>
          </a:xfrm>
          <a:prstGeom prst="rect">
            <a:avLst/>
          </a:prstGeom>
          <a:gradFill>
            <a:gsLst>
              <a:gs pos="0">
                <a:srgbClr val="000000">
                  <a:alpha val="95686"/>
                </a:srgbClr>
              </a:gs>
              <a:gs pos="100000">
                <a:srgbClr val="0F4861"/>
              </a:gs>
            </a:gsLst>
            <a:lin ang="19799999"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9" name="Google Shape;339;p19"/>
          <p:cNvSpPr/>
          <p:nvPr/>
        </p:nvSpPr>
        <p:spPr>
          <a:xfrm flipH="1">
            <a:off x="8082819" y="0"/>
            <a:ext cx="4097211" cy="2170661"/>
          </a:xfrm>
          <a:prstGeom prst="rect">
            <a:avLst/>
          </a:prstGeom>
          <a:gradFill>
            <a:gsLst>
              <a:gs pos="0">
                <a:srgbClr val="0A3041">
                  <a:alpha val="67843"/>
                </a:srgbClr>
              </a:gs>
              <a:gs pos="19000">
                <a:srgbClr val="0A3041">
                  <a:alpha val="67843"/>
                </a:srgbClr>
              </a:gs>
              <a:gs pos="100000">
                <a:srgbClr val="156082">
                  <a:alpha val="47843"/>
                </a:srgbClr>
              </a:gs>
            </a:gsLst>
            <a:lin ang="19199999"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0" name="Google Shape;340;p19"/>
          <p:cNvSpPr/>
          <p:nvPr/>
        </p:nvSpPr>
        <p:spPr>
          <a:xfrm rot="-5400000" flipH="1">
            <a:off x="5010646" y="-5010043"/>
            <a:ext cx="2170709" cy="12192000"/>
          </a:xfrm>
          <a:prstGeom prst="rect">
            <a:avLst/>
          </a:prstGeom>
          <a:gradFill>
            <a:gsLst>
              <a:gs pos="0">
                <a:srgbClr val="0F4861">
                  <a:alpha val="15686"/>
                </a:srgbClr>
              </a:gs>
              <a:gs pos="23000">
                <a:srgbClr val="0F4861">
                  <a:alpha val="15686"/>
                </a:srgbClr>
              </a:gs>
              <a:gs pos="99000">
                <a:srgbClr val="000000">
                  <a:alpha val="44705"/>
                </a:srgbClr>
              </a:gs>
              <a:gs pos="100000">
                <a:srgbClr val="000000">
                  <a:alpha val="44705"/>
                </a:srgbClr>
              </a:gs>
            </a:gsLst>
            <a:lin ang="21000001"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1" name="Google Shape;341;p19"/>
          <p:cNvSpPr txBox="1">
            <a:spLocks noGrp="1"/>
          </p:cNvSpPr>
          <p:nvPr>
            <p:ph type="title"/>
          </p:nvPr>
        </p:nvSpPr>
        <p:spPr>
          <a:xfrm>
            <a:off x="1383564" y="348865"/>
            <a:ext cx="9718111" cy="157644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000"/>
              <a:buFont typeface="Play"/>
              <a:buNone/>
            </a:pPr>
            <a:r>
              <a:rPr lang="el-GR" sz="4000">
                <a:solidFill>
                  <a:srgbClr val="FFFFFF"/>
                </a:solidFill>
              </a:rPr>
              <a:t>Δημιουργική και κριτική σκέψη για την επίλυση προβλημάτων</a:t>
            </a:r>
            <a:endParaRPr sz="4000">
              <a:solidFill>
                <a:srgbClr val="FFFFFF"/>
              </a:solidFill>
            </a:endParaRPr>
          </a:p>
        </p:txBody>
      </p:sp>
      <p:grpSp>
        <p:nvGrpSpPr>
          <p:cNvPr id="342" name="Google Shape;342;p19"/>
          <p:cNvGrpSpPr/>
          <p:nvPr/>
        </p:nvGrpSpPr>
        <p:grpSpPr>
          <a:xfrm>
            <a:off x="1409970" y="2893481"/>
            <a:ext cx="9396000" cy="3134400"/>
            <a:chOff x="765914" y="277502"/>
            <a:chExt cx="9396000" cy="3134400"/>
          </a:xfrm>
        </p:grpSpPr>
        <p:sp>
          <p:nvSpPr>
            <p:cNvPr id="343" name="Google Shape;343;p19"/>
            <p:cNvSpPr/>
            <p:nvPr/>
          </p:nvSpPr>
          <p:spPr>
            <a:xfrm>
              <a:off x="1953914" y="277502"/>
              <a:ext cx="1944000" cy="1944000"/>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19"/>
            <p:cNvSpPr/>
            <p:nvPr/>
          </p:nvSpPr>
          <p:spPr>
            <a:xfrm>
              <a:off x="765914" y="2691902"/>
              <a:ext cx="4320000" cy="72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19"/>
            <p:cNvSpPr txBox="1"/>
            <p:nvPr/>
          </p:nvSpPr>
          <p:spPr>
            <a:xfrm>
              <a:off x="765914" y="2691902"/>
              <a:ext cx="4320000" cy="7200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dk1"/>
                </a:buClr>
                <a:buSzPts val="1500"/>
                <a:buFont typeface="Arial"/>
                <a:buNone/>
              </a:pPr>
              <a:r>
                <a:rPr lang="el-GR" sz="1500">
                  <a:solidFill>
                    <a:schemeClr val="dk1"/>
                  </a:solidFill>
                  <a:latin typeface="Arial"/>
                  <a:ea typeface="Arial"/>
                  <a:cs typeface="Arial"/>
                  <a:sym typeface="Arial"/>
                </a:rPr>
                <a:t>Πρώτον: δημιουργική σκέψη: να βρούμε πολλές εναλλακτικές ιδέες για την επίλυση του προβλήματος</a:t>
              </a:r>
              <a:endParaRPr sz="1500">
                <a:solidFill>
                  <a:schemeClr val="dk1"/>
                </a:solidFill>
                <a:latin typeface="Arial"/>
                <a:ea typeface="Arial"/>
                <a:cs typeface="Arial"/>
                <a:sym typeface="Arial"/>
              </a:endParaRPr>
            </a:p>
          </p:txBody>
        </p:sp>
        <p:sp>
          <p:nvSpPr>
            <p:cNvPr id="346" name="Google Shape;346;p19"/>
            <p:cNvSpPr/>
            <p:nvPr/>
          </p:nvSpPr>
          <p:spPr>
            <a:xfrm>
              <a:off x="7029914" y="277502"/>
              <a:ext cx="1944000" cy="1944000"/>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19"/>
            <p:cNvSpPr/>
            <p:nvPr/>
          </p:nvSpPr>
          <p:spPr>
            <a:xfrm>
              <a:off x="5841914" y="2691902"/>
              <a:ext cx="4320000" cy="72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19"/>
            <p:cNvSpPr txBox="1"/>
            <p:nvPr/>
          </p:nvSpPr>
          <p:spPr>
            <a:xfrm>
              <a:off x="5841914" y="2691902"/>
              <a:ext cx="4320000" cy="7200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dk1"/>
                </a:buClr>
                <a:buSzPts val="1500"/>
                <a:buFont typeface="Arial"/>
                <a:buNone/>
              </a:pPr>
              <a:r>
                <a:rPr lang="el-GR" sz="1500">
                  <a:solidFill>
                    <a:schemeClr val="dk1"/>
                  </a:solidFill>
                  <a:latin typeface="Arial"/>
                  <a:ea typeface="Arial"/>
                  <a:cs typeface="Arial"/>
                  <a:sym typeface="Arial"/>
                </a:rPr>
                <a:t>Στη συνέχεια: κριτική σκέψη: να χρησιμοποιήσουμε τη λογική για να εξετάσουμε τις ιδέες που έχουμε βρει και να βρείτε την καλύτερη λύση</a:t>
              </a:r>
              <a:endParaRPr sz="1500">
                <a:solidFill>
                  <a:schemeClr val="dk1"/>
                </a:solidFill>
                <a:latin typeface="Arial"/>
                <a:ea typeface="Arial"/>
                <a:cs typeface="Arial"/>
                <a:sym typeface="Arial"/>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3"/>
        <p:cNvGrpSpPr/>
        <p:nvPr/>
      </p:nvGrpSpPr>
      <p:grpSpPr>
        <a:xfrm>
          <a:off x="0" y="0"/>
          <a:ext cx="0" cy="0"/>
          <a:chOff x="0" y="0"/>
          <a:chExt cx="0" cy="0"/>
        </a:xfrm>
      </p:grpSpPr>
      <p:sp>
        <p:nvSpPr>
          <p:cNvPr id="354" name="Google Shape;354;p20"/>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55" name="Google Shape;355;p20" descr="3D stairs design"/>
          <p:cNvPicPr preferRelativeResize="0"/>
          <p:nvPr/>
        </p:nvPicPr>
        <p:blipFill rotWithShape="1">
          <a:blip r:embed="rId3">
            <a:alphaModFix/>
          </a:blip>
          <a:srcRect l="9139" r="2476"/>
          <a:stretch/>
        </p:blipFill>
        <p:spPr>
          <a:xfrm>
            <a:off x="4110127" y="10"/>
            <a:ext cx="8081873" cy="6857990"/>
          </a:xfrm>
          <a:custGeom>
            <a:avLst/>
            <a:gdLst/>
            <a:ahLst/>
            <a:cxnLst/>
            <a:rect l="l" t="t" r="r" b="b"/>
            <a:pathLst>
              <a:path w="8081873" h="6858000" extrusionOk="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a:noFill/>
          <a:ln>
            <a:noFill/>
          </a:ln>
        </p:spPr>
      </p:pic>
      <p:sp>
        <p:nvSpPr>
          <p:cNvPr id="356" name="Google Shape;356;p20"/>
          <p:cNvSpPr/>
          <p:nvPr/>
        </p:nvSpPr>
        <p:spPr>
          <a:xfrm>
            <a:off x="0" y="0"/>
            <a:ext cx="4959047" cy="6858000"/>
          </a:xfrm>
          <a:custGeom>
            <a:avLst/>
            <a:gdLst/>
            <a:ahLst/>
            <a:cxnLst/>
            <a:rect l="l" t="t" r="r" b="b"/>
            <a:pathLst>
              <a:path w="4959047" h="6858000" extrusionOk="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solidFill>
            <a:schemeClr val="lt1"/>
          </a:solidFill>
          <a:ln w="9525" cap="flat" cmpd="sng">
            <a:solidFill>
              <a:srgbClr val="D9E5F8"/>
            </a:solidFill>
            <a:prstDash val="solid"/>
            <a:miter lim="800000"/>
            <a:headEnd type="none" w="sm" len="sm"/>
            <a:tailEnd type="none" w="sm" len="sm"/>
          </a:ln>
          <a:effectLst>
            <a:outerShdw blurRad="50800" dist="38100" algn="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57" name="Google Shape;357;p20"/>
          <p:cNvSpPr/>
          <p:nvPr/>
        </p:nvSpPr>
        <p:spPr>
          <a:xfrm>
            <a:off x="0" y="0"/>
            <a:ext cx="4948887" cy="6858000"/>
          </a:xfrm>
          <a:custGeom>
            <a:avLst/>
            <a:gdLst/>
            <a:ahLst/>
            <a:cxnLst/>
            <a:rect l="l" t="t" r="r" b="b"/>
            <a:pathLst>
              <a:path w="4948887" h="6858000" extrusionOk="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58" name="Google Shape;358;p20"/>
          <p:cNvSpPr txBox="1">
            <a:spLocks noGrp="1"/>
          </p:cNvSpPr>
          <p:nvPr>
            <p:ph type="title"/>
          </p:nvPr>
        </p:nvSpPr>
        <p:spPr>
          <a:xfrm>
            <a:off x="477981" y="1122363"/>
            <a:ext cx="4023360" cy="320413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800"/>
              <a:buFont typeface="Play"/>
              <a:buNone/>
            </a:pPr>
            <a:r>
              <a:rPr lang="el-GR" sz="4800"/>
              <a:t>Προσωπική ανάπτυξη</a:t>
            </a:r>
            <a:endParaRPr sz="4800"/>
          </a:p>
        </p:txBody>
      </p:sp>
      <p:sp>
        <p:nvSpPr>
          <p:cNvPr id="359" name="Google Shape;359;p20"/>
          <p:cNvSpPr/>
          <p:nvPr/>
        </p:nvSpPr>
        <p:spPr>
          <a:xfrm rot="5400000">
            <a:off x="759921" y="346791"/>
            <a:ext cx="146304"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60" name="Google Shape;360;p20"/>
          <p:cNvSpPr/>
          <p:nvPr/>
        </p:nvSpPr>
        <p:spPr>
          <a:xfrm>
            <a:off x="481029" y="4546920"/>
            <a:ext cx="4023360"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5"/>
        <p:cNvGrpSpPr/>
        <p:nvPr/>
      </p:nvGrpSpPr>
      <p:grpSpPr>
        <a:xfrm>
          <a:off x="0" y="0"/>
          <a:ext cx="0" cy="0"/>
          <a:chOff x="0" y="0"/>
          <a:chExt cx="0" cy="0"/>
        </a:xfrm>
      </p:grpSpPr>
      <p:sp>
        <p:nvSpPr>
          <p:cNvPr id="366" name="Google Shape;366;p21"/>
          <p:cNvSpPr/>
          <p:nvPr/>
        </p:nvSpPr>
        <p:spPr>
          <a:xfrm>
            <a:off x="-1" y="0"/>
            <a:ext cx="12191999"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7" name="Google Shape;367;p21"/>
          <p:cNvSpPr/>
          <p:nvPr/>
        </p:nvSpPr>
        <p:spPr>
          <a:xfrm>
            <a:off x="1" y="0"/>
            <a:ext cx="8522446" cy="2285999"/>
          </a:xfrm>
          <a:prstGeom prst="rect">
            <a:avLst/>
          </a:prstGeom>
          <a:solidFill>
            <a:schemeClr val="lt1"/>
          </a:solidFill>
          <a:ln>
            <a:noFill/>
          </a:ln>
          <a:effectLst>
            <a:outerShdw blurRad="596900" dist="304800" dir="7140000" sx="90000" sy="9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8" name="Google Shape;368;p21"/>
          <p:cNvSpPr txBox="1">
            <a:spLocks noGrp="1"/>
          </p:cNvSpPr>
          <p:nvPr>
            <p:ph type="title"/>
          </p:nvPr>
        </p:nvSpPr>
        <p:spPr>
          <a:xfrm>
            <a:off x="761803" y="350196"/>
            <a:ext cx="4646904" cy="162452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Play"/>
              <a:buNone/>
            </a:pPr>
            <a:r>
              <a:rPr lang="el-GR" sz="4000"/>
              <a:t>Στυλ μάθησης</a:t>
            </a:r>
            <a:endParaRPr sz="4000"/>
          </a:p>
        </p:txBody>
      </p:sp>
      <p:sp>
        <p:nvSpPr>
          <p:cNvPr id="369" name="Google Shape;369;p21"/>
          <p:cNvSpPr txBox="1">
            <a:spLocks noGrp="1"/>
          </p:cNvSpPr>
          <p:nvPr>
            <p:ph type="body" idx="1"/>
          </p:nvPr>
        </p:nvSpPr>
        <p:spPr>
          <a:xfrm>
            <a:off x="761802" y="2743200"/>
            <a:ext cx="4646905" cy="3613149"/>
          </a:xfrm>
          <a:prstGeom prst="rect">
            <a:avLst/>
          </a:prstGeom>
          <a:noFill/>
          <a:ln>
            <a:noFill/>
          </a:ln>
        </p:spPr>
        <p:txBody>
          <a:bodyPr spcFirstLastPara="1" wrap="square" lIns="91425" tIns="45700" rIns="91425" bIns="45700" anchor="ctr" anchorCtr="0">
            <a:normAutofit/>
          </a:bodyPr>
          <a:lstStyle/>
          <a:p>
            <a:pPr marL="457200" lvl="0" indent="-457200" algn="l" rtl="0">
              <a:lnSpc>
                <a:spcPct val="90000"/>
              </a:lnSpc>
              <a:spcBef>
                <a:spcPts val="0"/>
              </a:spcBef>
              <a:spcAft>
                <a:spcPts val="0"/>
              </a:spcAft>
              <a:buClr>
                <a:schemeClr val="dk1"/>
              </a:buClr>
              <a:buSzPts val="2000"/>
              <a:buFont typeface="Play"/>
              <a:buAutoNum type="arabicPeriod"/>
            </a:pPr>
            <a:r>
              <a:rPr lang="el-GR" sz="2000"/>
              <a:t>Υπάρχουν 4 κυρίαρχα στυλ μάθησης:</a:t>
            </a:r>
            <a:br>
              <a:rPr lang="el-GR" sz="2000"/>
            </a:br>
            <a:r>
              <a:rPr lang="el-GR" sz="2000"/>
              <a:t>Οπτικό στυλ μάθησης</a:t>
            </a:r>
            <a:br>
              <a:rPr lang="el-GR" sz="2000"/>
            </a:br>
            <a:r>
              <a:rPr lang="el-GR" sz="2000"/>
              <a:t>Ακουστικό στυλ μάθησης</a:t>
            </a:r>
            <a:br>
              <a:rPr lang="el-GR" sz="2000"/>
            </a:br>
            <a:r>
              <a:rPr lang="el-GR" sz="2000"/>
              <a:t>Ανάγνωση/Γραφή</a:t>
            </a:r>
            <a:br>
              <a:rPr lang="el-GR" sz="2000"/>
            </a:br>
            <a:r>
              <a:rPr lang="el-GR" sz="2000"/>
              <a:t>Κιναισθητικό στυλ μάθησης</a:t>
            </a:r>
            <a:endParaRPr sz="2000" b="0" i="0">
              <a:highlight>
                <a:srgbClr val="FFFFFF"/>
              </a:highlight>
              <a:latin typeface="Arial"/>
              <a:ea typeface="Arial"/>
              <a:cs typeface="Arial"/>
              <a:sym typeface="Arial"/>
            </a:endParaRPr>
          </a:p>
          <a:p>
            <a:pPr marL="228600" lvl="0" indent="-101600" algn="l" rtl="0">
              <a:lnSpc>
                <a:spcPct val="90000"/>
              </a:lnSpc>
              <a:spcBef>
                <a:spcPts val="1000"/>
              </a:spcBef>
              <a:spcAft>
                <a:spcPts val="0"/>
              </a:spcAft>
              <a:buClr>
                <a:schemeClr val="dk1"/>
              </a:buClr>
              <a:buSzPts val="2000"/>
              <a:buNone/>
            </a:pPr>
            <a:endParaRPr sz="2000"/>
          </a:p>
        </p:txBody>
      </p:sp>
      <p:pic>
        <p:nvPicPr>
          <p:cNvPr id="370" name="Google Shape;370;p21"/>
          <p:cNvPicPr preferRelativeResize="0"/>
          <p:nvPr/>
        </p:nvPicPr>
        <p:blipFill rotWithShape="1">
          <a:blip r:embed="rId3">
            <a:alphaModFix/>
          </a:blip>
          <a:srcRect l="5358" r="5357"/>
          <a:stretch/>
        </p:blipFill>
        <p:spPr>
          <a:xfrm>
            <a:off x="6096000" y="1"/>
            <a:ext cx="6102825" cy="6858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75"/>
        <p:cNvGrpSpPr/>
        <p:nvPr/>
      </p:nvGrpSpPr>
      <p:grpSpPr>
        <a:xfrm>
          <a:off x="0" y="0"/>
          <a:ext cx="0" cy="0"/>
          <a:chOff x="0" y="0"/>
          <a:chExt cx="0" cy="0"/>
        </a:xfrm>
      </p:grpSpPr>
      <p:sp>
        <p:nvSpPr>
          <p:cNvPr id="376" name="Google Shape;376;p22"/>
          <p:cNvSpPr/>
          <p:nvPr/>
        </p:nvSpPr>
        <p:spPr>
          <a:xfrm>
            <a:off x="-1"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77" name="Google Shape;377;p22"/>
          <p:cNvSpPr txBox="1">
            <a:spLocks noGrp="1"/>
          </p:cNvSpPr>
          <p:nvPr>
            <p:ph type="title"/>
          </p:nvPr>
        </p:nvSpPr>
        <p:spPr>
          <a:xfrm>
            <a:off x="838200" y="557189"/>
            <a:ext cx="3374136" cy="556789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5200"/>
              <a:buFont typeface="Play"/>
              <a:buNone/>
            </a:pPr>
            <a:r>
              <a:rPr lang="el-GR" sz="5200"/>
              <a:t>Οπτικό στυλ μάθησης</a:t>
            </a:r>
            <a:endParaRPr sz="5200"/>
          </a:p>
        </p:txBody>
      </p:sp>
      <p:grpSp>
        <p:nvGrpSpPr>
          <p:cNvPr id="378" name="Google Shape;378;p22"/>
          <p:cNvGrpSpPr/>
          <p:nvPr/>
        </p:nvGrpSpPr>
        <p:grpSpPr>
          <a:xfrm>
            <a:off x="5660751" y="966630"/>
            <a:ext cx="5128553" cy="4812211"/>
            <a:chOff x="567543" y="346238"/>
            <a:chExt cx="5128553" cy="4812211"/>
          </a:xfrm>
        </p:grpSpPr>
        <p:sp>
          <p:nvSpPr>
            <p:cNvPr id="379" name="Google Shape;379;p22"/>
            <p:cNvSpPr/>
            <p:nvPr/>
          </p:nvSpPr>
          <p:spPr>
            <a:xfrm>
              <a:off x="1215981" y="346238"/>
              <a:ext cx="1061079" cy="1061079"/>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22"/>
            <p:cNvSpPr/>
            <p:nvPr/>
          </p:nvSpPr>
          <p:spPr>
            <a:xfrm>
              <a:off x="567543" y="1737599"/>
              <a:ext cx="2357955" cy="72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22"/>
            <p:cNvSpPr txBox="1"/>
            <p:nvPr/>
          </p:nvSpPr>
          <p:spPr>
            <a:xfrm>
              <a:off x="567543" y="1737599"/>
              <a:ext cx="2357955" cy="7200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dk1"/>
                </a:buClr>
                <a:buSzPts val="1200"/>
                <a:buFont typeface="Arial"/>
                <a:buNone/>
              </a:pPr>
              <a:r>
                <a:rPr lang="el-GR" sz="1200">
                  <a:solidFill>
                    <a:schemeClr val="dk1"/>
                  </a:solidFill>
                  <a:latin typeface="Arial"/>
                  <a:ea typeface="Arial"/>
                  <a:cs typeface="Arial"/>
                  <a:sym typeface="Arial"/>
                </a:rPr>
                <a:t>Οι οπτικοί μαθητές μαθαίνουν βλέποντας</a:t>
              </a:r>
              <a:endParaRPr sz="1200">
                <a:solidFill>
                  <a:schemeClr val="dk1"/>
                </a:solidFill>
                <a:latin typeface="Arial"/>
                <a:ea typeface="Arial"/>
                <a:cs typeface="Arial"/>
                <a:sym typeface="Arial"/>
              </a:endParaRPr>
            </a:p>
          </p:txBody>
        </p:sp>
        <p:sp>
          <p:nvSpPr>
            <p:cNvPr id="382" name="Google Shape;382;p22"/>
            <p:cNvSpPr/>
            <p:nvPr/>
          </p:nvSpPr>
          <p:spPr>
            <a:xfrm>
              <a:off x="3986578" y="346238"/>
              <a:ext cx="1061079" cy="1061079"/>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22"/>
            <p:cNvSpPr/>
            <p:nvPr/>
          </p:nvSpPr>
          <p:spPr>
            <a:xfrm>
              <a:off x="3338141" y="1737599"/>
              <a:ext cx="2357955" cy="72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22"/>
            <p:cNvSpPr txBox="1"/>
            <p:nvPr/>
          </p:nvSpPr>
          <p:spPr>
            <a:xfrm>
              <a:off x="3338141" y="1737599"/>
              <a:ext cx="2357955" cy="7200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dk1"/>
                </a:buClr>
                <a:buSzPts val="1200"/>
                <a:buFont typeface="Arial"/>
                <a:buNone/>
              </a:pPr>
              <a:r>
                <a:rPr lang="el-GR" sz="1200">
                  <a:solidFill>
                    <a:schemeClr val="dk1"/>
                  </a:solidFill>
                  <a:latin typeface="Arial"/>
                  <a:ea typeface="Arial"/>
                  <a:cs typeface="Arial"/>
                  <a:sym typeface="Arial"/>
                </a:rPr>
                <a:t>Η οπτική απεικόνιση των πληροφοριών είναι σημαντική (διαγράμματα, εικόνες, διαγράμματα κ.λπ.)</a:t>
              </a:r>
              <a:endParaRPr sz="1200">
                <a:solidFill>
                  <a:schemeClr val="dk1"/>
                </a:solidFill>
                <a:latin typeface="Arial"/>
                <a:ea typeface="Arial"/>
                <a:cs typeface="Arial"/>
                <a:sym typeface="Arial"/>
              </a:endParaRPr>
            </a:p>
          </p:txBody>
        </p:sp>
        <p:sp>
          <p:nvSpPr>
            <p:cNvPr id="385" name="Google Shape;385;p22"/>
            <p:cNvSpPr/>
            <p:nvPr/>
          </p:nvSpPr>
          <p:spPr>
            <a:xfrm>
              <a:off x="1215981" y="3047088"/>
              <a:ext cx="1061079" cy="1061079"/>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22"/>
            <p:cNvSpPr/>
            <p:nvPr/>
          </p:nvSpPr>
          <p:spPr>
            <a:xfrm>
              <a:off x="567543" y="4438449"/>
              <a:ext cx="2357955" cy="72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22"/>
            <p:cNvSpPr txBox="1"/>
            <p:nvPr/>
          </p:nvSpPr>
          <p:spPr>
            <a:xfrm>
              <a:off x="567543" y="4438449"/>
              <a:ext cx="2357955" cy="7200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dk1"/>
                </a:buClr>
                <a:buSzPts val="1200"/>
                <a:buFont typeface="Arial"/>
                <a:buNone/>
              </a:pPr>
              <a:r>
                <a:rPr lang="el-GR" sz="1200">
                  <a:solidFill>
                    <a:schemeClr val="dk1"/>
                  </a:solidFill>
                  <a:latin typeface="Arial"/>
                  <a:ea typeface="Arial"/>
                  <a:cs typeface="Arial"/>
                  <a:sym typeface="Arial"/>
                </a:rPr>
                <a:t>Αντικατάσταση λέξεων με σύμβολα</a:t>
              </a:r>
              <a:endParaRPr sz="1200">
                <a:solidFill>
                  <a:schemeClr val="dk1"/>
                </a:solidFill>
                <a:latin typeface="Arial"/>
                <a:ea typeface="Arial"/>
                <a:cs typeface="Arial"/>
                <a:sym typeface="Arial"/>
              </a:endParaRPr>
            </a:p>
          </p:txBody>
        </p:sp>
        <p:sp>
          <p:nvSpPr>
            <p:cNvPr id="388" name="Google Shape;388;p22"/>
            <p:cNvSpPr/>
            <p:nvPr/>
          </p:nvSpPr>
          <p:spPr>
            <a:xfrm>
              <a:off x="3986578" y="3047088"/>
              <a:ext cx="1061079" cy="1061079"/>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22"/>
            <p:cNvSpPr/>
            <p:nvPr/>
          </p:nvSpPr>
          <p:spPr>
            <a:xfrm>
              <a:off x="3338141" y="4438449"/>
              <a:ext cx="2357955" cy="72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22"/>
            <p:cNvSpPr txBox="1"/>
            <p:nvPr/>
          </p:nvSpPr>
          <p:spPr>
            <a:xfrm>
              <a:off x="3338141" y="4438449"/>
              <a:ext cx="2357955" cy="7200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dk1"/>
                </a:buClr>
                <a:buSzPts val="1200"/>
                <a:buFont typeface="Arial"/>
                <a:buNone/>
              </a:pPr>
              <a:r>
                <a:rPr lang="el-GR" sz="1200">
                  <a:solidFill>
                    <a:schemeClr val="dk1"/>
                  </a:solidFill>
                  <a:latin typeface="Arial"/>
                  <a:ea typeface="Arial"/>
                  <a:cs typeface="Arial"/>
                  <a:sym typeface="Arial"/>
                </a:rPr>
                <a:t>Υπογράμμιση και χρήση μαρκαδόρων επισήμανσης με διαφορετικά χρώματα</a:t>
              </a:r>
              <a:endParaRPr sz="1200">
                <a:solidFill>
                  <a:schemeClr val="dk1"/>
                </a:solidFill>
                <a:latin typeface="Arial"/>
                <a:ea typeface="Arial"/>
                <a:cs typeface="Arial"/>
                <a:sym typeface="Arial"/>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5"/>
        <p:cNvGrpSpPr/>
        <p:nvPr/>
      </p:nvGrpSpPr>
      <p:grpSpPr>
        <a:xfrm>
          <a:off x="0" y="0"/>
          <a:ext cx="0" cy="0"/>
          <a:chOff x="0" y="0"/>
          <a:chExt cx="0" cy="0"/>
        </a:xfrm>
      </p:grpSpPr>
      <p:sp>
        <p:nvSpPr>
          <p:cNvPr id="396" name="Google Shape;396;p23"/>
          <p:cNvSpPr/>
          <p:nvPr/>
        </p:nvSpPr>
        <p:spPr>
          <a:xfrm>
            <a:off x="0" y="8313"/>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97" name="Google Shape;397;p23"/>
          <p:cNvSpPr txBox="1">
            <a:spLocks noGrp="1"/>
          </p:cNvSpPr>
          <p:nvPr>
            <p:ph type="title"/>
          </p:nvPr>
        </p:nvSpPr>
        <p:spPr>
          <a:xfrm>
            <a:off x="479393" y="1070800"/>
            <a:ext cx="4043171" cy="5583126"/>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7000"/>
              <a:buFont typeface="Play"/>
              <a:buNone/>
            </a:pPr>
            <a:r>
              <a:rPr lang="el-GR" sz="7000"/>
              <a:t>Ακουστικό στυλ μάθησης</a:t>
            </a:r>
            <a:endParaRPr sz="7000"/>
          </a:p>
        </p:txBody>
      </p:sp>
      <p:cxnSp>
        <p:nvCxnSpPr>
          <p:cNvPr id="398" name="Google Shape;398;p23"/>
          <p:cNvCxnSpPr/>
          <p:nvPr/>
        </p:nvCxnSpPr>
        <p:spPr>
          <a:xfrm>
            <a:off x="4728053" y="1132114"/>
            <a:ext cx="0" cy="5717573"/>
          </a:xfrm>
          <a:prstGeom prst="straightConnector1">
            <a:avLst/>
          </a:prstGeom>
          <a:noFill/>
          <a:ln w="25400" cap="sq" cmpd="sng">
            <a:solidFill>
              <a:schemeClr val="accent1"/>
            </a:solidFill>
            <a:prstDash val="solid"/>
            <a:bevel/>
            <a:headEnd type="none" w="sm" len="sm"/>
            <a:tailEnd type="none" w="sm" len="sm"/>
          </a:ln>
        </p:spPr>
      </p:cxnSp>
      <p:grpSp>
        <p:nvGrpSpPr>
          <p:cNvPr id="399" name="Google Shape;399;p23"/>
          <p:cNvGrpSpPr/>
          <p:nvPr/>
        </p:nvGrpSpPr>
        <p:grpSpPr>
          <a:xfrm>
            <a:off x="5108535" y="1073119"/>
            <a:ext cx="6245265" cy="5584707"/>
            <a:chOff x="0" y="2319"/>
            <a:chExt cx="6245265" cy="5584707"/>
          </a:xfrm>
        </p:grpSpPr>
        <p:sp>
          <p:nvSpPr>
            <p:cNvPr id="400" name="Google Shape;400;p23"/>
            <p:cNvSpPr/>
            <p:nvPr/>
          </p:nvSpPr>
          <p:spPr>
            <a:xfrm>
              <a:off x="0" y="2319"/>
              <a:ext cx="6245265" cy="1175727"/>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23"/>
            <p:cNvSpPr/>
            <p:nvPr/>
          </p:nvSpPr>
          <p:spPr>
            <a:xfrm>
              <a:off x="355657" y="266858"/>
              <a:ext cx="646650" cy="646650"/>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23"/>
            <p:cNvSpPr/>
            <p:nvPr/>
          </p:nvSpPr>
          <p:spPr>
            <a:xfrm>
              <a:off x="1357965" y="2319"/>
              <a:ext cx="4887299" cy="117572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23"/>
            <p:cNvSpPr txBox="1"/>
            <p:nvPr/>
          </p:nvSpPr>
          <p:spPr>
            <a:xfrm>
              <a:off x="1357965" y="2319"/>
              <a:ext cx="4887299" cy="1175727"/>
            </a:xfrm>
            <a:prstGeom prst="rect">
              <a:avLst/>
            </a:prstGeom>
            <a:noFill/>
            <a:ln>
              <a:noFill/>
            </a:ln>
          </p:spPr>
          <p:txBody>
            <a:bodyPr spcFirstLastPara="1" wrap="square" lIns="124425" tIns="124425" rIns="124425" bIns="124425" anchor="ctr" anchorCtr="0">
              <a:noAutofit/>
            </a:bodyPr>
            <a:lstStyle/>
            <a:p>
              <a:pPr marL="0" marR="0" lvl="0" indent="0" algn="l" rtl="0">
                <a:lnSpc>
                  <a:spcPct val="100000"/>
                </a:lnSpc>
                <a:spcBef>
                  <a:spcPts val="0"/>
                </a:spcBef>
                <a:spcAft>
                  <a:spcPts val="0"/>
                </a:spcAft>
                <a:buClr>
                  <a:schemeClr val="dk1"/>
                </a:buClr>
                <a:buSzPts val="2200"/>
                <a:buFont typeface="Arial"/>
                <a:buNone/>
              </a:pPr>
              <a:r>
                <a:rPr lang="el-GR" sz="2200">
                  <a:solidFill>
                    <a:schemeClr val="dk1"/>
                  </a:solidFill>
                  <a:latin typeface="Arial"/>
                  <a:ea typeface="Arial"/>
                  <a:cs typeface="Arial"/>
                  <a:sym typeface="Arial"/>
                </a:rPr>
                <a:t>Οι ακουστικοί άνθρωποι μαθαίνουν μέσω της ακρόασης</a:t>
              </a:r>
              <a:endParaRPr sz="2200">
                <a:solidFill>
                  <a:schemeClr val="dk1"/>
                </a:solidFill>
                <a:latin typeface="Arial"/>
                <a:ea typeface="Arial"/>
                <a:cs typeface="Arial"/>
                <a:sym typeface="Arial"/>
              </a:endParaRPr>
            </a:p>
          </p:txBody>
        </p:sp>
        <p:sp>
          <p:nvSpPr>
            <p:cNvPr id="404" name="Google Shape;404;p23"/>
            <p:cNvSpPr/>
            <p:nvPr/>
          </p:nvSpPr>
          <p:spPr>
            <a:xfrm>
              <a:off x="0" y="1471979"/>
              <a:ext cx="6245265" cy="1175727"/>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23"/>
            <p:cNvSpPr/>
            <p:nvPr/>
          </p:nvSpPr>
          <p:spPr>
            <a:xfrm>
              <a:off x="355657" y="1736518"/>
              <a:ext cx="646650" cy="646650"/>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23"/>
            <p:cNvSpPr/>
            <p:nvPr/>
          </p:nvSpPr>
          <p:spPr>
            <a:xfrm>
              <a:off x="1357965" y="1471979"/>
              <a:ext cx="4887299" cy="117572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23"/>
            <p:cNvSpPr txBox="1"/>
            <p:nvPr/>
          </p:nvSpPr>
          <p:spPr>
            <a:xfrm>
              <a:off x="1357965" y="1471979"/>
              <a:ext cx="4887299" cy="1175727"/>
            </a:xfrm>
            <a:prstGeom prst="rect">
              <a:avLst/>
            </a:prstGeom>
            <a:noFill/>
            <a:ln>
              <a:noFill/>
            </a:ln>
          </p:spPr>
          <p:txBody>
            <a:bodyPr spcFirstLastPara="1" wrap="square" lIns="124425" tIns="124425" rIns="124425" bIns="124425" anchor="ctr" anchorCtr="0">
              <a:noAutofit/>
            </a:bodyPr>
            <a:lstStyle/>
            <a:p>
              <a:pPr marL="0" marR="0" lvl="0" indent="0" algn="l" rtl="0">
                <a:lnSpc>
                  <a:spcPct val="100000"/>
                </a:lnSpc>
                <a:spcBef>
                  <a:spcPts val="0"/>
                </a:spcBef>
                <a:spcAft>
                  <a:spcPts val="0"/>
                </a:spcAft>
                <a:buClr>
                  <a:schemeClr val="dk1"/>
                </a:buClr>
                <a:buSzPts val="2200"/>
                <a:buFont typeface="Arial"/>
                <a:buNone/>
              </a:pPr>
              <a:r>
                <a:rPr lang="el-GR" sz="2200">
                  <a:solidFill>
                    <a:schemeClr val="dk1"/>
                  </a:solidFill>
                  <a:latin typeface="Arial"/>
                  <a:ea typeface="Arial"/>
                  <a:cs typeface="Arial"/>
                  <a:sym typeface="Arial"/>
                </a:rPr>
                <a:t>Οι διαλέξεις και οι συζητήσεις είναι σημαντικές</a:t>
              </a:r>
              <a:endParaRPr sz="2200">
                <a:solidFill>
                  <a:schemeClr val="dk1"/>
                </a:solidFill>
                <a:latin typeface="Arial"/>
                <a:ea typeface="Arial"/>
                <a:cs typeface="Arial"/>
                <a:sym typeface="Arial"/>
              </a:endParaRPr>
            </a:p>
          </p:txBody>
        </p:sp>
        <p:sp>
          <p:nvSpPr>
            <p:cNvPr id="408" name="Google Shape;408;p23"/>
            <p:cNvSpPr/>
            <p:nvPr/>
          </p:nvSpPr>
          <p:spPr>
            <a:xfrm>
              <a:off x="0" y="2941639"/>
              <a:ext cx="6245265" cy="1175727"/>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23"/>
            <p:cNvSpPr/>
            <p:nvPr/>
          </p:nvSpPr>
          <p:spPr>
            <a:xfrm>
              <a:off x="355657" y="3206178"/>
              <a:ext cx="646650" cy="646650"/>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23"/>
            <p:cNvSpPr/>
            <p:nvPr/>
          </p:nvSpPr>
          <p:spPr>
            <a:xfrm>
              <a:off x="1357965" y="2941639"/>
              <a:ext cx="4887299" cy="117572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23"/>
            <p:cNvSpPr txBox="1"/>
            <p:nvPr/>
          </p:nvSpPr>
          <p:spPr>
            <a:xfrm>
              <a:off x="1357965" y="2941639"/>
              <a:ext cx="4887299" cy="1175727"/>
            </a:xfrm>
            <a:prstGeom prst="rect">
              <a:avLst/>
            </a:prstGeom>
            <a:noFill/>
            <a:ln>
              <a:noFill/>
            </a:ln>
          </p:spPr>
          <p:txBody>
            <a:bodyPr spcFirstLastPara="1" wrap="square" lIns="124425" tIns="124425" rIns="124425" bIns="124425" anchor="ctr" anchorCtr="0">
              <a:noAutofit/>
            </a:bodyPr>
            <a:lstStyle/>
            <a:p>
              <a:pPr marL="0" marR="0" lvl="0" indent="0" algn="l" rtl="0">
                <a:lnSpc>
                  <a:spcPct val="100000"/>
                </a:lnSpc>
                <a:spcBef>
                  <a:spcPts val="0"/>
                </a:spcBef>
                <a:spcAft>
                  <a:spcPts val="0"/>
                </a:spcAft>
                <a:buClr>
                  <a:schemeClr val="dk1"/>
                </a:buClr>
                <a:buSzPts val="2200"/>
                <a:buFont typeface="Arial"/>
                <a:buNone/>
              </a:pPr>
              <a:r>
                <a:rPr lang="el-GR" sz="2200">
                  <a:solidFill>
                    <a:schemeClr val="dk1"/>
                  </a:solidFill>
                  <a:latin typeface="Arial"/>
                  <a:ea typeface="Arial"/>
                  <a:cs typeface="Arial"/>
                  <a:sym typeface="Arial"/>
                </a:rPr>
                <a:t>Ανάγνωση κειμένου δυνατά</a:t>
              </a:r>
              <a:endParaRPr sz="2200">
                <a:solidFill>
                  <a:schemeClr val="dk1"/>
                </a:solidFill>
                <a:latin typeface="Arial"/>
                <a:ea typeface="Arial"/>
                <a:cs typeface="Arial"/>
                <a:sym typeface="Arial"/>
              </a:endParaRPr>
            </a:p>
          </p:txBody>
        </p:sp>
        <p:sp>
          <p:nvSpPr>
            <p:cNvPr id="412" name="Google Shape;412;p23"/>
            <p:cNvSpPr/>
            <p:nvPr/>
          </p:nvSpPr>
          <p:spPr>
            <a:xfrm>
              <a:off x="0" y="4411299"/>
              <a:ext cx="6245265" cy="1175727"/>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23"/>
            <p:cNvSpPr/>
            <p:nvPr/>
          </p:nvSpPr>
          <p:spPr>
            <a:xfrm>
              <a:off x="355657" y="4675838"/>
              <a:ext cx="646650" cy="646650"/>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23"/>
            <p:cNvSpPr/>
            <p:nvPr/>
          </p:nvSpPr>
          <p:spPr>
            <a:xfrm>
              <a:off x="1357965" y="4411299"/>
              <a:ext cx="4887299" cy="117572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23"/>
            <p:cNvSpPr txBox="1"/>
            <p:nvPr/>
          </p:nvSpPr>
          <p:spPr>
            <a:xfrm>
              <a:off x="1357965" y="4411299"/>
              <a:ext cx="4887299" cy="1175727"/>
            </a:xfrm>
            <a:prstGeom prst="rect">
              <a:avLst/>
            </a:prstGeom>
            <a:noFill/>
            <a:ln>
              <a:noFill/>
            </a:ln>
          </p:spPr>
          <p:txBody>
            <a:bodyPr spcFirstLastPara="1" wrap="square" lIns="124425" tIns="124425" rIns="124425" bIns="124425" anchor="ctr" anchorCtr="0">
              <a:noAutofit/>
            </a:bodyPr>
            <a:lstStyle/>
            <a:p>
              <a:pPr marL="0" marR="0" lvl="0" indent="0" algn="l" rtl="0">
                <a:lnSpc>
                  <a:spcPct val="100000"/>
                </a:lnSpc>
                <a:spcBef>
                  <a:spcPts val="0"/>
                </a:spcBef>
                <a:spcAft>
                  <a:spcPts val="0"/>
                </a:spcAft>
                <a:buClr>
                  <a:schemeClr val="dk1"/>
                </a:buClr>
                <a:buSzPts val="2200"/>
                <a:buFont typeface="Arial"/>
                <a:buNone/>
              </a:pPr>
              <a:r>
                <a:rPr lang="el-GR" sz="2200">
                  <a:solidFill>
                    <a:schemeClr val="dk1"/>
                  </a:solidFill>
                  <a:latin typeface="Arial"/>
                  <a:ea typeface="Arial"/>
                  <a:cs typeface="Arial"/>
                  <a:sym typeface="Arial"/>
                </a:rPr>
                <a:t>Συζήτηση θεμάτων με άλλα άτομα</a:t>
              </a:r>
              <a:endParaRPr sz="2200">
                <a:solidFill>
                  <a:schemeClr val="dk1"/>
                </a:solidFill>
                <a:latin typeface="Arial"/>
                <a:ea typeface="Arial"/>
                <a:cs typeface="Arial"/>
                <a:sym typeface="Arial"/>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0"/>
        <p:cNvGrpSpPr/>
        <p:nvPr/>
      </p:nvGrpSpPr>
      <p:grpSpPr>
        <a:xfrm>
          <a:off x="0" y="0"/>
          <a:ext cx="0" cy="0"/>
          <a:chOff x="0" y="0"/>
          <a:chExt cx="0" cy="0"/>
        </a:xfrm>
      </p:grpSpPr>
      <p:sp>
        <p:nvSpPr>
          <p:cNvPr id="421" name="Google Shape;421;p24"/>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2" name="Google Shape;422;p24"/>
          <p:cNvSpPr txBox="1">
            <a:spLocks noGrp="1"/>
          </p:cNvSpPr>
          <p:nvPr>
            <p:ph type="title"/>
          </p:nvPr>
        </p:nvSpPr>
        <p:spPr>
          <a:xfrm>
            <a:off x="635000" y="640823"/>
            <a:ext cx="3418659" cy="558314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800"/>
              <a:buFont typeface="Play"/>
              <a:buNone/>
            </a:pPr>
            <a:r>
              <a:rPr lang="el-GR" sz="3800"/>
              <a:t>Στυλ μάθησης ανάγνωσης / γραφής</a:t>
            </a:r>
            <a:endParaRPr sz="3800"/>
          </a:p>
        </p:txBody>
      </p:sp>
      <p:sp>
        <p:nvSpPr>
          <p:cNvPr id="423" name="Google Shape;423;p24"/>
          <p:cNvSpPr/>
          <p:nvPr/>
        </p:nvSpPr>
        <p:spPr>
          <a:xfrm rot="5400000">
            <a:off x="1627450" y="3462719"/>
            <a:ext cx="5410200" cy="18288"/>
          </a:xfrm>
          <a:custGeom>
            <a:avLst/>
            <a:gdLst/>
            <a:ahLst/>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nvGrpSpPr>
          <p:cNvPr id="424" name="Google Shape;424;p24"/>
          <p:cNvGrpSpPr/>
          <p:nvPr/>
        </p:nvGrpSpPr>
        <p:grpSpPr>
          <a:xfrm>
            <a:off x="5330203" y="640822"/>
            <a:ext cx="5536141" cy="5536141"/>
            <a:chOff x="682185" y="0"/>
            <a:chExt cx="5536141" cy="5536141"/>
          </a:xfrm>
        </p:grpSpPr>
        <p:sp>
          <p:nvSpPr>
            <p:cNvPr id="425" name="Google Shape;425;p24"/>
            <p:cNvSpPr/>
            <p:nvPr/>
          </p:nvSpPr>
          <p:spPr>
            <a:xfrm>
              <a:off x="682185" y="0"/>
              <a:ext cx="5536141" cy="5536141"/>
            </a:xfrm>
            <a:prstGeom prst="diamond">
              <a:avLst/>
            </a:prstGeom>
            <a:solidFill>
              <a:srgbClr val="F6D4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24"/>
            <p:cNvSpPr/>
            <p:nvPr/>
          </p:nvSpPr>
          <p:spPr>
            <a:xfrm>
              <a:off x="1208118" y="525933"/>
              <a:ext cx="2159094" cy="2159094"/>
            </a:xfrm>
            <a:prstGeom prst="roundRect">
              <a:avLst>
                <a:gd name="adj" fmla="val 16667"/>
              </a:avLst>
            </a:prstGeom>
            <a:solidFill>
              <a:srgbClr val="E97131"/>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24"/>
            <p:cNvSpPr txBox="1"/>
            <p:nvPr/>
          </p:nvSpPr>
          <p:spPr>
            <a:xfrm>
              <a:off x="1313516" y="631331"/>
              <a:ext cx="1948298" cy="1948298"/>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chemeClr val="lt1"/>
                </a:buClr>
                <a:buSzPts val="2200"/>
                <a:buFont typeface="Arial"/>
                <a:buNone/>
              </a:pPr>
              <a:r>
                <a:rPr lang="el-GR" sz="2200">
                  <a:solidFill>
                    <a:schemeClr val="lt1"/>
                  </a:solidFill>
                  <a:latin typeface="Arial"/>
                  <a:ea typeface="Arial"/>
                  <a:cs typeface="Arial"/>
                  <a:sym typeface="Arial"/>
                </a:rPr>
                <a:t>Η μάθηση γίνεται μέσω της ανάγνωσης και της γραφής</a:t>
              </a:r>
              <a:endParaRPr sz="2200">
                <a:solidFill>
                  <a:schemeClr val="lt1"/>
                </a:solidFill>
                <a:latin typeface="Arial"/>
                <a:ea typeface="Arial"/>
                <a:cs typeface="Arial"/>
                <a:sym typeface="Arial"/>
              </a:endParaRPr>
            </a:p>
          </p:txBody>
        </p:sp>
        <p:sp>
          <p:nvSpPr>
            <p:cNvPr id="428" name="Google Shape;428;p24"/>
            <p:cNvSpPr/>
            <p:nvPr/>
          </p:nvSpPr>
          <p:spPr>
            <a:xfrm>
              <a:off x="3533298" y="525933"/>
              <a:ext cx="2159094" cy="2159094"/>
            </a:xfrm>
            <a:prstGeom prst="roundRect">
              <a:avLst>
                <a:gd name="adj" fmla="val 16667"/>
              </a:avLst>
            </a:prstGeom>
            <a:solidFill>
              <a:srgbClr val="176B22"/>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24"/>
            <p:cNvSpPr txBox="1"/>
            <p:nvPr/>
          </p:nvSpPr>
          <p:spPr>
            <a:xfrm>
              <a:off x="3638696" y="631331"/>
              <a:ext cx="1948298" cy="1948298"/>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chemeClr val="lt1"/>
                </a:buClr>
                <a:buSzPts val="2200"/>
                <a:buFont typeface="Arial"/>
                <a:buNone/>
              </a:pPr>
              <a:r>
                <a:rPr lang="el-GR" sz="2200">
                  <a:solidFill>
                    <a:schemeClr val="lt1"/>
                  </a:solidFill>
                  <a:latin typeface="Arial"/>
                  <a:ea typeface="Arial"/>
                  <a:cs typeface="Arial"/>
                  <a:sym typeface="Arial"/>
                </a:rPr>
                <a:t>Γλωσσάρια, δεύτερη ανάγνωση και αντιγραφή σημειώσεων</a:t>
              </a:r>
              <a:endParaRPr sz="2200">
                <a:solidFill>
                  <a:schemeClr val="lt1"/>
                </a:solidFill>
                <a:latin typeface="Arial"/>
                <a:ea typeface="Arial"/>
                <a:cs typeface="Arial"/>
                <a:sym typeface="Arial"/>
              </a:endParaRPr>
            </a:p>
          </p:txBody>
        </p:sp>
        <p:sp>
          <p:nvSpPr>
            <p:cNvPr id="430" name="Google Shape;430;p24"/>
            <p:cNvSpPr/>
            <p:nvPr/>
          </p:nvSpPr>
          <p:spPr>
            <a:xfrm>
              <a:off x="1208118" y="2851112"/>
              <a:ext cx="2159094" cy="2159094"/>
            </a:xfrm>
            <a:prstGeom prst="roundRect">
              <a:avLst>
                <a:gd name="adj" fmla="val 16667"/>
              </a:avLst>
            </a:prstGeom>
            <a:solidFill>
              <a:srgbClr val="0C9ED5"/>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24"/>
            <p:cNvSpPr txBox="1"/>
            <p:nvPr/>
          </p:nvSpPr>
          <p:spPr>
            <a:xfrm>
              <a:off x="1313516" y="2956510"/>
              <a:ext cx="1948298" cy="1948298"/>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chemeClr val="lt1"/>
                </a:buClr>
                <a:buSzPts val="2200"/>
                <a:buFont typeface="Arial"/>
                <a:buNone/>
              </a:pPr>
              <a:r>
                <a:rPr lang="el-GR" sz="2200">
                  <a:solidFill>
                    <a:schemeClr val="lt1"/>
                  </a:solidFill>
                  <a:latin typeface="Arial"/>
                  <a:ea typeface="Arial"/>
                  <a:cs typeface="Arial"/>
                  <a:sym typeface="Arial"/>
                </a:rPr>
                <a:t>Δημιουργία λιστών</a:t>
              </a:r>
              <a:endParaRPr sz="2200">
                <a:solidFill>
                  <a:schemeClr val="lt1"/>
                </a:solidFill>
                <a:latin typeface="Arial"/>
                <a:ea typeface="Arial"/>
                <a:cs typeface="Arial"/>
                <a:sym typeface="Arial"/>
              </a:endParaRPr>
            </a:p>
          </p:txBody>
        </p:sp>
        <p:sp>
          <p:nvSpPr>
            <p:cNvPr id="432" name="Google Shape;432;p24"/>
            <p:cNvSpPr/>
            <p:nvPr/>
          </p:nvSpPr>
          <p:spPr>
            <a:xfrm>
              <a:off x="3533298" y="2851112"/>
              <a:ext cx="2159094" cy="2159094"/>
            </a:xfrm>
            <a:prstGeom prst="roundRect">
              <a:avLst>
                <a:gd name="adj" fmla="val 16667"/>
              </a:avLst>
            </a:prstGeom>
            <a:solidFill>
              <a:srgbClr val="A02891"/>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24"/>
            <p:cNvSpPr txBox="1"/>
            <p:nvPr/>
          </p:nvSpPr>
          <p:spPr>
            <a:xfrm>
              <a:off x="3638696" y="2956510"/>
              <a:ext cx="1948298" cy="1948298"/>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chemeClr val="lt1"/>
                </a:buClr>
                <a:buSzPts val="2200"/>
                <a:buFont typeface="Arial"/>
                <a:buNone/>
              </a:pPr>
              <a:r>
                <a:rPr lang="el-GR" sz="2200">
                  <a:solidFill>
                    <a:schemeClr val="lt1"/>
                  </a:solidFill>
                  <a:latin typeface="Arial"/>
                  <a:ea typeface="Arial"/>
                  <a:cs typeface="Arial"/>
                  <a:sym typeface="Arial"/>
                </a:rPr>
                <a:t>Ξαναγράψτε τις σημειώσεις με δικά σας λόγια</a:t>
              </a:r>
              <a:endParaRPr sz="2200">
                <a:solidFill>
                  <a:schemeClr val="lt1"/>
                </a:solidFill>
                <a:latin typeface="Arial"/>
                <a:ea typeface="Arial"/>
                <a:cs typeface="Arial"/>
                <a:sym typeface="Arial"/>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8"/>
        <p:cNvGrpSpPr/>
        <p:nvPr/>
      </p:nvGrpSpPr>
      <p:grpSpPr>
        <a:xfrm>
          <a:off x="0" y="0"/>
          <a:ext cx="0" cy="0"/>
          <a:chOff x="0" y="0"/>
          <a:chExt cx="0" cy="0"/>
        </a:xfrm>
      </p:grpSpPr>
      <p:sp>
        <p:nvSpPr>
          <p:cNvPr id="439" name="Google Shape;439;p25"/>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40" name="Google Shape;440;p25"/>
          <p:cNvSpPr/>
          <p:nvPr/>
        </p:nvSpPr>
        <p:spPr>
          <a:xfrm>
            <a:off x="173235" y="1371600"/>
            <a:ext cx="4529312" cy="3589977"/>
          </a:xfrm>
          <a:custGeom>
            <a:avLst/>
            <a:gdLst/>
            <a:ahLst/>
            <a:cxnLst/>
            <a:rect l="l" t="t" r="r" b="b"/>
            <a:pathLst>
              <a:path w="5470628" h="3193741" extrusionOk="0">
                <a:moveTo>
                  <a:pt x="5462602" y="1413608"/>
                </a:moveTo>
                <a:lnTo>
                  <a:pt x="5465724" y="1421881"/>
                </a:lnTo>
                <a:cubicBezTo>
                  <a:pt x="5472118" y="1444281"/>
                  <a:pt x="5472640" y="1461744"/>
                  <a:pt x="5465025" y="1466556"/>
                </a:cubicBezTo>
                <a:lnTo>
                  <a:pt x="5463208" y="1466226"/>
                </a:lnTo>
                <a:lnTo>
                  <a:pt x="5463242" y="1451866"/>
                </a:lnTo>
                <a:cubicBezTo>
                  <a:pt x="5463190" y="1441487"/>
                  <a:pt x="5463068" y="1431722"/>
                  <a:pt x="5462894" y="1423194"/>
                </a:cubicBezTo>
                <a:close/>
                <a:moveTo>
                  <a:pt x="5461417" y="1391849"/>
                </a:moveTo>
                <a:cubicBezTo>
                  <a:pt x="5461710" y="1392940"/>
                  <a:pt x="5461992" y="1396513"/>
                  <a:pt x="5462246" y="1401944"/>
                </a:cubicBezTo>
                <a:lnTo>
                  <a:pt x="5462602" y="1413608"/>
                </a:lnTo>
                <a:lnTo>
                  <a:pt x="5459078" y="1404268"/>
                </a:lnTo>
                <a:lnTo>
                  <a:pt x="5460137" y="1393780"/>
                </a:lnTo>
                <a:cubicBezTo>
                  <a:pt x="5460561" y="1391114"/>
                  <a:pt x="5460982" y="1390270"/>
                  <a:pt x="5461417" y="1391849"/>
                </a:cubicBezTo>
                <a:close/>
                <a:moveTo>
                  <a:pt x="614271" y="1052206"/>
                </a:moveTo>
                <a:cubicBezTo>
                  <a:pt x="613444" y="1053256"/>
                  <a:pt x="612323" y="1054339"/>
                  <a:pt x="611497" y="1055389"/>
                </a:cubicBezTo>
                <a:cubicBezTo>
                  <a:pt x="617673" y="1058912"/>
                  <a:pt x="624115" y="1061928"/>
                  <a:pt x="630277" y="1065215"/>
                </a:cubicBezTo>
                <a:cubicBezTo>
                  <a:pt x="637469" y="1066004"/>
                  <a:pt x="644958" y="1066759"/>
                  <a:pt x="651856" y="1067584"/>
                </a:cubicBezTo>
                <a:cubicBezTo>
                  <a:pt x="639327" y="1062458"/>
                  <a:pt x="626799" y="1057332"/>
                  <a:pt x="614271" y="1052206"/>
                </a:cubicBezTo>
                <a:close/>
                <a:moveTo>
                  <a:pt x="810628" y="695550"/>
                </a:moveTo>
                <a:cubicBezTo>
                  <a:pt x="873537" y="739416"/>
                  <a:pt x="951215" y="767494"/>
                  <a:pt x="1033084" y="791270"/>
                </a:cubicBezTo>
                <a:cubicBezTo>
                  <a:pt x="1034205" y="790184"/>
                  <a:pt x="1035031" y="789136"/>
                  <a:pt x="1036153" y="788050"/>
                </a:cubicBezTo>
                <a:cubicBezTo>
                  <a:pt x="960983" y="757296"/>
                  <a:pt x="885798" y="726306"/>
                  <a:pt x="810628" y="695550"/>
                </a:cubicBezTo>
                <a:close/>
                <a:moveTo>
                  <a:pt x="4850908" y="727"/>
                </a:moveTo>
                <a:cubicBezTo>
                  <a:pt x="4858191" y="2929"/>
                  <a:pt x="4860543" y="7152"/>
                  <a:pt x="4858584" y="13795"/>
                </a:cubicBezTo>
                <a:cubicBezTo>
                  <a:pt x="4855845" y="22194"/>
                  <a:pt x="4850092" y="30008"/>
                  <a:pt x="4843408" y="37224"/>
                </a:cubicBezTo>
                <a:cubicBezTo>
                  <a:pt x="4812232" y="71132"/>
                  <a:pt x="4827067" y="79774"/>
                  <a:pt x="4871062" y="78954"/>
                </a:cubicBezTo>
                <a:cubicBezTo>
                  <a:pt x="4910302" y="78234"/>
                  <a:pt x="4949507" y="72299"/>
                  <a:pt x="4989038" y="66799"/>
                </a:cubicBezTo>
                <a:cubicBezTo>
                  <a:pt x="5008500" y="63967"/>
                  <a:pt x="5009491" y="65509"/>
                  <a:pt x="5002636" y="79388"/>
                </a:cubicBezTo>
                <a:cubicBezTo>
                  <a:pt x="4991594" y="102315"/>
                  <a:pt x="4990844" y="123285"/>
                  <a:pt x="5008332" y="140859"/>
                </a:cubicBezTo>
                <a:cubicBezTo>
                  <a:pt x="5012456" y="144868"/>
                  <a:pt x="5015428" y="149491"/>
                  <a:pt x="5014326" y="155555"/>
                </a:cubicBezTo>
                <a:cubicBezTo>
                  <a:pt x="5009356" y="180357"/>
                  <a:pt x="5019874" y="200674"/>
                  <a:pt x="5030704" y="221190"/>
                </a:cubicBezTo>
                <a:cubicBezTo>
                  <a:pt x="5048958" y="255517"/>
                  <a:pt x="5072099" y="287116"/>
                  <a:pt x="5097262" y="317759"/>
                </a:cubicBezTo>
                <a:cubicBezTo>
                  <a:pt x="5115004" y="339336"/>
                  <a:pt x="5126222" y="365974"/>
                  <a:pt x="5165084" y="373367"/>
                </a:cubicBezTo>
                <a:cubicBezTo>
                  <a:pt x="5174420" y="375083"/>
                  <a:pt x="5177498" y="381353"/>
                  <a:pt x="5174137" y="389353"/>
                </a:cubicBezTo>
                <a:cubicBezTo>
                  <a:pt x="5163026" y="415847"/>
                  <a:pt x="5172067" y="436343"/>
                  <a:pt x="5192507" y="453561"/>
                </a:cubicBezTo>
                <a:cubicBezTo>
                  <a:pt x="5199734" y="459565"/>
                  <a:pt x="5197020" y="463690"/>
                  <a:pt x="5187160" y="467732"/>
                </a:cubicBezTo>
                <a:cubicBezTo>
                  <a:pt x="5175836" y="472188"/>
                  <a:pt x="5167025" y="478711"/>
                  <a:pt x="5160106" y="486904"/>
                </a:cubicBezTo>
                <a:cubicBezTo>
                  <a:pt x="5148744" y="500143"/>
                  <a:pt x="5143396" y="514315"/>
                  <a:pt x="5138948" y="528614"/>
                </a:cubicBezTo>
                <a:cubicBezTo>
                  <a:pt x="5132042" y="551041"/>
                  <a:pt x="5123894" y="572670"/>
                  <a:pt x="5097016" y="589923"/>
                </a:cubicBezTo>
                <a:cubicBezTo>
                  <a:pt x="5089016" y="595163"/>
                  <a:pt x="5082598" y="601872"/>
                  <a:pt x="5075869" y="608381"/>
                </a:cubicBezTo>
                <a:cubicBezTo>
                  <a:pt x="5078016" y="614052"/>
                  <a:pt x="5083322" y="617918"/>
                  <a:pt x="5093172" y="618385"/>
                </a:cubicBezTo>
                <a:cubicBezTo>
                  <a:pt x="5155867" y="621469"/>
                  <a:pt x="5153088" y="652648"/>
                  <a:pt x="5153518" y="687474"/>
                </a:cubicBezTo>
                <a:cubicBezTo>
                  <a:pt x="5154177" y="730575"/>
                  <a:pt x="5118812" y="754787"/>
                  <a:pt x="5074984" y="776941"/>
                </a:cubicBezTo>
                <a:cubicBezTo>
                  <a:pt x="5059986" y="784451"/>
                  <a:pt x="5038116" y="786863"/>
                  <a:pt x="5033348" y="805473"/>
                </a:cubicBezTo>
                <a:cubicBezTo>
                  <a:pt x="5059529" y="819384"/>
                  <a:pt x="5089376" y="802009"/>
                  <a:pt x="5116847" y="803426"/>
                </a:cubicBezTo>
                <a:cubicBezTo>
                  <a:pt x="5139548" y="804709"/>
                  <a:pt x="5176330" y="798120"/>
                  <a:pt x="5147902" y="833118"/>
                </a:cubicBezTo>
                <a:cubicBezTo>
                  <a:pt x="5139626" y="843373"/>
                  <a:pt x="5150382" y="848714"/>
                  <a:pt x="5161665" y="848297"/>
                </a:cubicBezTo>
                <a:cubicBezTo>
                  <a:pt x="5253064" y="844106"/>
                  <a:pt x="5215170" y="912756"/>
                  <a:pt x="5246520" y="942412"/>
                </a:cubicBezTo>
                <a:cubicBezTo>
                  <a:pt x="5255359" y="950358"/>
                  <a:pt x="5247812" y="967405"/>
                  <a:pt x="5235368" y="972946"/>
                </a:cubicBezTo>
                <a:cubicBezTo>
                  <a:pt x="5156387" y="1008610"/>
                  <a:pt x="5149354" y="1071149"/>
                  <a:pt x="5113739" y="1128845"/>
                </a:cubicBezTo>
                <a:cubicBezTo>
                  <a:pt x="5157305" y="1144685"/>
                  <a:pt x="5208388" y="1143005"/>
                  <a:pt x="5255034" y="1151117"/>
                </a:cubicBezTo>
                <a:cubicBezTo>
                  <a:pt x="5303482" y="1159484"/>
                  <a:pt x="5304156" y="1170079"/>
                  <a:pt x="5267513" y="1216275"/>
                </a:cubicBezTo>
                <a:cubicBezTo>
                  <a:pt x="5370269" y="1212844"/>
                  <a:pt x="5370269" y="1212844"/>
                  <a:pt x="5343113" y="1281854"/>
                </a:cubicBezTo>
                <a:cubicBezTo>
                  <a:pt x="5386272" y="1279593"/>
                  <a:pt x="5428618" y="1334726"/>
                  <a:pt x="5452014" y="1385543"/>
                </a:cubicBezTo>
                <a:lnTo>
                  <a:pt x="5459078" y="1404268"/>
                </a:lnTo>
                <a:lnTo>
                  <a:pt x="5458838" y="1406644"/>
                </a:lnTo>
                <a:cubicBezTo>
                  <a:pt x="5457942" y="1418063"/>
                  <a:pt x="5456960" y="1434367"/>
                  <a:pt x="5455752" y="1450751"/>
                </a:cubicBezTo>
                <a:lnTo>
                  <a:pt x="5454594" y="1464662"/>
                </a:lnTo>
                <a:lnTo>
                  <a:pt x="5447215" y="1463321"/>
                </a:lnTo>
                <a:cubicBezTo>
                  <a:pt x="5441256" y="1459714"/>
                  <a:pt x="5437002" y="1458345"/>
                  <a:pt x="5433934" y="1458428"/>
                </a:cubicBezTo>
                <a:cubicBezTo>
                  <a:pt x="5424728" y="1458676"/>
                  <a:pt x="5426188" y="1471978"/>
                  <a:pt x="5424276" y="1477014"/>
                </a:cubicBezTo>
                <a:cubicBezTo>
                  <a:pt x="5417851" y="1492977"/>
                  <a:pt x="5433852" y="1501241"/>
                  <a:pt x="5444628" y="1511562"/>
                </a:cubicBezTo>
                <a:cubicBezTo>
                  <a:pt x="5448663" y="1515344"/>
                  <a:pt x="5451544" y="1497678"/>
                  <a:pt x="5453752" y="1474786"/>
                </a:cubicBezTo>
                <a:lnTo>
                  <a:pt x="5454594" y="1464662"/>
                </a:lnTo>
                <a:lnTo>
                  <a:pt x="5463208" y="1466226"/>
                </a:lnTo>
                <a:lnTo>
                  <a:pt x="5463164" y="1484226"/>
                </a:lnTo>
                <a:cubicBezTo>
                  <a:pt x="5462722" y="1528173"/>
                  <a:pt x="5460824" y="1571999"/>
                  <a:pt x="5456160" y="1575885"/>
                </a:cubicBezTo>
                <a:cubicBezTo>
                  <a:pt x="5406708" y="1617226"/>
                  <a:pt x="5442751" y="1692579"/>
                  <a:pt x="5345636" y="1714543"/>
                </a:cubicBezTo>
                <a:cubicBezTo>
                  <a:pt x="5301930" y="1724583"/>
                  <a:pt x="5282493" y="1755882"/>
                  <a:pt x="5251319" y="1775792"/>
                </a:cubicBezTo>
                <a:cubicBezTo>
                  <a:pt x="5142610" y="1844714"/>
                  <a:pt x="5072132" y="1925140"/>
                  <a:pt x="5043512" y="2027305"/>
                </a:cubicBezTo>
                <a:cubicBezTo>
                  <a:pt x="5035488" y="2055562"/>
                  <a:pt x="5000258" y="2081893"/>
                  <a:pt x="4978144" y="2108535"/>
                </a:cubicBezTo>
                <a:cubicBezTo>
                  <a:pt x="4990785" y="2124798"/>
                  <a:pt x="5050411" y="2079615"/>
                  <a:pt x="5031476" y="2128173"/>
                </a:cubicBezTo>
                <a:cubicBezTo>
                  <a:pt x="5017138" y="2164787"/>
                  <a:pt x="4975973" y="2191363"/>
                  <a:pt x="4937389" y="2216441"/>
                </a:cubicBezTo>
                <a:cubicBezTo>
                  <a:pt x="4893079" y="2245058"/>
                  <a:pt x="4843760" y="2269776"/>
                  <a:pt x="4826122" y="2315331"/>
                </a:cubicBezTo>
                <a:cubicBezTo>
                  <a:pt x="4822276" y="2325050"/>
                  <a:pt x="3896510" y="3112888"/>
                  <a:pt x="2544647" y="3190975"/>
                </a:cubicBezTo>
                <a:cubicBezTo>
                  <a:pt x="2323734" y="3203734"/>
                  <a:pt x="1445947" y="3169121"/>
                  <a:pt x="1328257" y="3153006"/>
                </a:cubicBezTo>
                <a:cubicBezTo>
                  <a:pt x="1207258" y="3136344"/>
                  <a:pt x="1101756" y="3091943"/>
                  <a:pt x="977943" y="3082502"/>
                </a:cubicBezTo>
                <a:cubicBezTo>
                  <a:pt x="912454" y="3077622"/>
                  <a:pt x="848655" y="3061861"/>
                  <a:pt x="854473" y="2994250"/>
                </a:cubicBezTo>
                <a:cubicBezTo>
                  <a:pt x="856228" y="2975057"/>
                  <a:pt x="838125" y="2961827"/>
                  <a:pt x="811593" y="2970498"/>
                </a:cubicBezTo>
                <a:cubicBezTo>
                  <a:pt x="761454" y="2987010"/>
                  <a:pt x="736680" y="2962489"/>
                  <a:pt x="707024" y="2945439"/>
                </a:cubicBezTo>
                <a:cubicBezTo>
                  <a:pt x="654509" y="2915262"/>
                  <a:pt x="603913" y="2882480"/>
                  <a:pt x="523487" y="2886053"/>
                </a:cubicBezTo>
                <a:cubicBezTo>
                  <a:pt x="537017" y="2855468"/>
                  <a:pt x="563587" y="2856758"/>
                  <a:pt x="587884" y="2859746"/>
                </a:cubicBezTo>
                <a:cubicBezTo>
                  <a:pt x="652090" y="2867866"/>
                  <a:pt x="715235" y="2878012"/>
                  <a:pt x="779426" y="2885897"/>
                </a:cubicBezTo>
                <a:cubicBezTo>
                  <a:pt x="821123" y="2891048"/>
                  <a:pt x="863074" y="2900202"/>
                  <a:pt x="917288" y="2882248"/>
                </a:cubicBezTo>
                <a:cubicBezTo>
                  <a:pt x="866364" y="2830288"/>
                  <a:pt x="785092" y="2829930"/>
                  <a:pt x="718684" y="2819941"/>
                </a:cubicBezTo>
                <a:cubicBezTo>
                  <a:pt x="635747" y="2807447"/>
                  <a:pt x="584925" y="2771133"/>
                  <a:pt x="524650" y="2731220"/>
                </a:cubicBezTo>
                <a:cubicBezTo>
                  <a:pt x="584180" y="2712621"/>
                  <a:pt x="623299" y="2742760"/>
                  <a:pt x="670138" y="2735189"/>
                </a:cubicBezTo>
                <a:cubicBezTo>
                  <a:pt x="672406" y="2728745"/>
                  <a:pt x="675988" y="2719532"/>
                  <a:pt x="675382" y="2719369"/>
                </a:cubicBezTo>
                <a:cubicBezTo>
                  <a:pt x="596666" y="2703042"/>
                  <a:pt x="557844" y="2658869"/>
                  <a:pt x="542021" y="2601946"/>
                </a:cubicBezTo>
                <a:cubicBezTo>
                  <a:pt x="533902" y="2572560"/>
                  <a:pt x="505246" y="2566541"/>
                  <a:pt x="476895" y="2555976"/>
                </a:cubicBezTo>
                <a:cubicBezTo>
                  <a:pt x="377189" y="2518466"/>
                  <a:pt x="272496" y="2486779"/>
                  <a:pt x="188751" y="2428830"/>
                </a:cubicBezTo>
                <a:cubicBezTo>
                  <a:pt x="280875" y="2426687"/>
                  <a:pt x="357216" y="2461808"/>
                  <a:pt x="456762" y="2468731"/>
                </a:cubicBezTo>
                <a:cubicBezTo>
                  <a:pt x="373794" y="2404281"/>
                  <a:pt x="269816" y="2379152"/>
                  <a:pt x="174514" y="2345378"/>
                </a:cubicBezTo>
                <a:cubicBezTo>
                  <a:pt x="130977" y="2330009"/>
                  <a:pt x="90329" y="2308598"/>
                  <a:pt x="38827" y="2303685"/>
                </a:cubicBezTo>
                <a:cubicBezTo>
                  <a:pt x="20556" y="2301864"/>
                  <a:pt x="-10092" y="2297272"/>
                  <a:pt x="3281" y="2273587"/>
                </a:cubicBezTo>
                <a:cubicBezTo>
                  <a:pt x="14533" y="2253956"/>
                  <a:pt x="39095" y="2256437"/>
                  <a:pt x="61590" y="2259170"/>
                </a:cubicBezTo>
                <a:cubicBezTo>
                  <a:pt x="115591" y="2265916"/>
                  <a:pt x="170539" y="2259497"/>
                  <a:pt x="242291" y="2250569"/>
                </a:cubicBezTo>
                <a:cubicBezTo>
                  <a:pt x="178223" y="2197829"/>
                  <a:pt x="68904" y="2229102"/>
                  <a:pt x="13205" y="2172263"/>
                </a:cubicBezTo>
                <a:cubicBezTo>
                  <a:pt x="77196" y="2153598"/>
                  <a:pt x="128251" y="2170191"/>
                  <a:pt x="180810" y="2168333"/>
                </a:cubicBezTo>
                <a:cubicBezTo>
                  <a:pt x="228319" y="2166612"/>
                  <a:pt x="239444" y="2154350"/>
                  <a:pt x="226020" y="2121100"/>
                </a:cubicBezTo>
                <a:cubicBezTo>
                  <a:pt x="205165" y="2069293"/>
                  <a:pt x="229388" y="2038364"/>
                  <a:pt x="299145" y="2044862"/>
                </a:cubicBezTo>
                <a:cubicBezTo>
                  <a:pt x="363822" y="2051027"/>
                  <a:pt x="369032" y="2029991"/>
                  <a:pt x="350236" y="2001187"/>
                </a:cubicBezTo>
                <a:cubicBezTo>
                  <a:pt x="322862" y="1959187"/>
                  <a:pt x="348423" y="1921214"/>
                  <a:pt x="365223" y="1881218"/>
                </a:cubicBezTo>
                <a:cubicBezTo>
                  <a:pt x="390527" y="1820499"/>
                  <a:pt x="376326" y="1793748"/>
                  <a:pt x="310707" y="1758752"/>
                </a:cubicBezTo>
                <a:cubicBezTo>
                  <a:pt x="273754" y="1739265"/>
                  <a:pt x="234367" y="1723631"/>
                  <a:pt x="181659" y="1709137"/>
                </a:cubicBezTo>
                <a:cubicBezTo>
                  <a:pt x="299387" y="1683727"/>
                  <a:pt x="172918" y="1660608"/>
                  <a:pt x="213063" y="1632021"/>
                </a:cubicBezTo>
                <a:cubicBezTo>
                  <a:pt x="296030" y="1612244"/>
                  <a:pt x="369047" y="1679323"/>
                  <a:pt x="481390" y="1644125"/>
                </a:cubicBezTo>
                <a:cubicBezTo>
                  <a:pt x="336659" y="1595935"/>
                  <a:pt x="176348" y="1532074"/>
                  <a:pt x="68930" y="1457537"/>
                </a:cubicBezTo>
                <a:cubicBezTo>
                  <a:pt x="91299" y="1434897"/>
                  <a:pt x="115799" y="1450436"/>
                  <a:pt x="135138" y="1440976"/>
                </a:cubicBezTo>
                <a:cubicBezTo>
                  <a:pt x="133952" y="1436374"/>
                  <a:pt x="135290" y="1429332"/>
                  <a:pt x="131611" y="1427642"/>
                </a:cubicBezTo>
                <a:cubicBezTo>
                  <a:pt x="52402" y="1389548"/>
                  <a:pt x="51441" y="1388478"/>
                  <a:pt x="130443" y="1343795"/>
                </a:cubicBezTo>
                <a:cubicBezTo>
                  <a:pt x="158017" y="1328118"/>
                  <a:pt x="154966" y="1317573"/>
                  <a:pt x="138930" y="1304094"/>
                </a:cubicBezTo>
                <a:cubicBezTo>
                  <a:pt x="127608" y="1294551"/>
                  <a:pt x="113720" y="1286742"/>
                  <a:pt x="118409" y="1262212"/>
                </a:cubicBezTo>
                <a:cubicBezTo>
                  <a:pt x="164937" y="1287183"/>
                  <a:pt x="383505" y="1312432"/>
                  <a:pt x="421410" y="1304757"/>
                </a:cubicBezTo>
                <a:cubicBezTo>
                  <a:pt x="464009" y="1296037"/>
                  <a:pt x="610877" y="1288926"/>
                  <a:pt x="655702" y="1291801"/>
                </a:cubicBezTo>
                <a:cubicBezTo>
                  <a:pt x="653235" y="1290438"/>
                  <a:pt x="650767" y="1289077"/>
                  <a:pt x="648299" y="1287715"/>
                </a:cubicBezTo>
                <a:cubicBezTo>
                  <a:pt x="603999" y="1260339"/>
                  <a:pt x="559107" y="1233035"/>
                  <a:pt x="531027" y="1193967"/>
                </a:cubicBezTo>
                <a:cubicBezTo>
                  <a:pt x="529741" y="1192462"/>
                  <a:pt x="529061" y="1191120"/>
                  <a:pt x="526433" y="1191913"/>
                </a:cubicBezTo>
                <a:cubicBezTo>
                  <a:pt x="503415" y="1199684"/>
                  <a:pt x="505590" y="1187083"/>
                  <a:pt x="504666" y="1177230"/>
                </a:cubicBezTo>
                <a:cubicBezTo>
                  <a:pt x="503726" y="1167141"/>
                  <a:pt x="499378" y="1159602"/>
                  <a:pt x="482307" y="1162618"/>
                </a:cubicBezTo>
                <a:cubicBezTo>
                  <a:pt x="481421" y="1162726"/>
                  <a:pt x="480226" y="1162633"/>
                  <a:pt x="479029" y="1162540"/>
                </a:cubicBezTo>
                <a:cubicBezTo>
                  <a:pt x="470949" y="1161859"/>
                  <a:pt x="444139" y="1138059"/>
                  <a:pt x="447663" y="1132649"/>
                </a:cubicBezTo>
                <a:cubicBezTo>
                  <a:pt x="455539" y="1120781"/>
                  <a:pt x="446335" y="1116439"/>
                  <a:pt x="438547" y="1110977"/>
                </a:cubicBezTo>
                <a:cubicBezTo>
                  <a:pt x="427656" y="1103517"/>
                  <a:pt x="416795" y="1096529"/>
                  <a:pt x="405343" y="1089612"/>
                </a:cubicBezTo>
                <a:cubicBezTo>
                  <a:pt x="394202" y="1082895"/>
                  <a:pt x="382794" y="1076684"/>
                  <a:pt x="371373" y="1070238"/>
                </a:cubicBezTo>
                <a:cubicBezTo>
                  <a:pt x="344889" y="1065616"/>
                  <a:pt x="318169" y="1061972"/>
                  <a:pt x="290358" y="1059884"/>
                </a:cubicBezTo>
                <a:cubicBezTo>
                  <a:pt x="269709" y="1058114"/>
                  <a:pt x="246624" y="1055453"/>
                  <a:pt x="235140" y="1029322"/>
                </a:cubicBezTo>
                <a:cubicBezTo>
                  <a:pt x="256895" y="1029771"/>
                  <a:pt x="278695" y="1030927"/>
                  <a:pt x="300494" y="1032083"/>
                </a:cubicBezTo>
                <a:cubicBezTo>
                  <a:pt x="279542" y="1020860"/>
                  <a:pt x="259181" y="1009565"/>
                  <a:pt x="239661" y="997457"/>
                </a:cubicBezTo>
                <a:cubicBezTo>
                  <a:pt x="223540" y="987309"/>
                  <a:pt x="210281" y="975391"/>
                  <a:pt x="204788" y="959211"/>
                </a:cubicBezTo>
                <a:cubicBezTo>
                  <a:pt x="203337" y="955117"/>
                  <a:pt x="202166" y="950750"/>
                  <a:pt x="207583" y="947009"/>
                </a:cubicBezTo>
                <a:cubicBezTo>
                  <a:pt x="213561" y="942727"/>
                  <a:pt x="218466" y="944980"/>
                  <a:pt x="223061" y="947033"/>
                </a:cubicBezTo>
                <a:cubicBezTo>
                  <a:pt x="242046" y="955410"/>
                  <a:pt x="261311" y="963516"/>
                  <a:pt x="280015" y="972164"/>
                </a:cubicBezTo>
                <a:cubicBezTo>
                  <a:pt x="304852" y="983629"/>
                  <a:pt x="329408" y="995365"/>
                  <a:pt x="353948" y="1006865"/>
                </a:cubicBezTo>
                <a:cubicBezTo>
                  <a:pt x="319294" y="981405"/>
                  <a:pt x="281290" y="959435"/>
                  <a:pt x="240466" y="939943"/>
                </a:cubicBezTo>
                <a:cubicBezTo>
                  <a:pt x="210990" y="925718"/>
                  <a:pt x="181514" y="911494"/>
                  <a:pt x="158812" y="891467"/>
                </a:cubicBezTo>
                <a:cubicBezTo>
                  <a:pt x="147166" y="881489"/>
                  <a:pt x="141336" y="869384"/>
                  <a:pt x="139551" y="855364"/>
                </a:cubicBezTo>
                <a:cubicBezTo>
                  <a:pt x="139312" y="851597"/>
                  <a:pt x="139634" y="847287"/>
                  <a:pt x="145731" y="844888"/>
                </a:cubicBezTo>
                <a:cubicBezTo>
                  <a:pt x="151843" y="842724"/>
                  <a:pt x="155581" y="845356"/>
                  <a:pt x="158154" y="848366"/>
                </a:cubicBezTo>
                <a:cubicBezTo>
                  <a:pt x="161052" y="851811"/>
                  <a:pt x="164496" y="854479"/>
                  <a:pt x="169370" y="856260"/>
                </a:cubicBezTo>
                <a:cubicBezTo>
                  <a:pt x="212096" y="872913"/>
                  <a:pt x="249775" y="894448"/>
                  <a:pt x="288295" y="915169"/>
                </a:cubicBezTo>
                <a:cubicBezTo>
                  <a:pt x="343452" y="944788"/>
                  <a:pt x="397769" y="975222"/>
                  <a:pt x="462694" y="994643"/>
                </a:cubicBezTo>
                <a:cubicBezTo>
                  <a:pt x="487260" y="1001870"/>
                  <a:pt x="512622" y="1007575"/>
                  <a:pt x="531910" y="1006664"/>
                </a:cubicBezTo>
                <a:cubicBezTo>
                  <a:pt x="460990" y="972547"/>
                  <a:pt x="394087" y="936046"/>
                  <a:pt x="333940" y="893507"/>
                </a:cubicBezTo>
                <a:cubicBezTo>
                  <a:pt x="273173" y="850568"/>
                  <a:pt x="219876" y="803403"/>
                  <a:pt x="181443" y="746608"/>
                </a:cubicBezTo>
                <a:cubicBezTo>
                  <a:pt x="177494" y="740681"/>
                  <a:pt x="175038" y="734810"/>
                  <a:pt x="162678" y="737018"/>
                </a:cubicBezTo>
                <a:cubicBezTo>
                  <a:pt x="157082" y="737933"/>
                  <a:pt x="155070" y="734381"/>
                  <a:pt x="156307" y="730435"/>
                </a:cubicBezTo>
                <a:cubicBezTo>
                  <a:pt x="164051" y="702450"/>
                  <a:pt x="145532" y="687373"/>
                  <a:pt x="117227" y="677515"/>
                </a:cubicBezTo>
                <a:cubicBezTo>
                  <a:pt x="108392" y="674314"/>
                  <a:pt x="107546" y="670384"/>
                  <a:pt x="113655" y="663474"/>
                </a:cubicBezTo>
                <a:cubicBezTo>
                  <a:pt x="121976" y="653926"/>
                  <a:pt x="120506" y="644851"/>
                  <a:pt x="115226" y="636712"/>
                </a:cubicBezTo>
                <a:cubicBezTo>
                  <a:pt x="112224" y="631619"/>
                  <a:pt x="108350" y="626868"/>
                  <a:pt x="105067" y="622046"/>
                </a:cubicBezTo>
                <a:cubicBezTo>
                  <a:pt x="102790" y="619000"/>
                  <a:pt x="99022" y="615897"/>
                  <a:pt x="104113" y="611722"/>
                </a:cubicBezTo>
                <a:cubicBezTo>
                  <a:pt x="108939" y="608053"/>
                  <a:pt x="114081" y="609328"/>
                  <a:pt x="118895" y="610169"/>
                </a:cubicBezTo>
                <a:cubicBezTo>
                  <a:pt x="142040" y="613772"/>
                  <a:pt x="156094" y="624170"/>
                  <a:pt x="163095" y="640642"/>
                </a:cubicBezTo>
                <a:cubicBezTo>
                  <a:pt x="168334" y="652819"/>
                  <a:pt x="173104" y="652953"/>
                  <a:pt x="185766" y="641454"/>
                </a:cubicBezTo>
                <a:cubicBezTo>
                  <a:pt x="195327" y="632704"/>
                  <a:pt x="204232" y="632337"/>
                  <a:pt x="212892" y="637457"/>
                </a:cubicBezTo>
                <a:cubicBezTo>
                  <a:pt x="217516" y="639981"/>
                  <a:pt x="220444" y="643897"/>
                  <a:pt x="223932" y="647271"/>
                </a:cubicBezTo>
                <a:cubicBezTo>
                  <a:pt x="241420" y="664845"/>
                  <a:pt x="259762" y="681841"/>
                  <a:pt x="287167" y="691571"/>
                </a:cubicBezTo>
                <a:cubicBezTo>
                  <a:pt x="299355" y="696027"/>
                  <a:pt x="312354" y="699197"/>
                  <a:pt x="330380" y="692506"/>
                </a:cubicBezTo>
                <a:cubicBezTo>
                  <a:pt x="318517" y="688486"/>
                  <a:pt x="306954" y="689175"/>
                  <a:pt x="296172" y="688108"/>
                </a:cubicBezTo>
                <a:cubicBezTo>
                  <a:pt x="285390" y="687041"/>
                  <a:pt x="279539" y="683953"/>
                  <a:pt x="286974" y="674512"/>
                </a:cubicBezTo>
                <a:cubicBezTo>
                  <a:pt x="291105" y="669267"/>
                  <a:pt x="290555" y="665301"/>
                  <a:pt x="286166" y="661798"/>
                </a:cubicBezTo>
                <a:cubicBezTo>
                  <a:pt x="272052" y="650459"/>
                  <a:pt x="264416" y="633352"/>
                  <a:pt x="236268" y="635338"/>
                </a:cubicBezTo>
                <a:cubicBezTo>
                  <a:pt x="234792" y="635517"/>
                  <a:pt x="233255" y="634754"/>
                  <a:pt x="231734" y="634225"/>
                </a:cubicBezTo>
                <a:cubicBezTo>
                  <a:pt x="225957" y="632316"/>
                  <a:pt x="219575" y="630241"/>
                  <a:pt x="221253" y="623870"/>
                </a:cubicBezTo>
                <a:cubicBezTo>
                  <a:pt x="223227" y="617462"/>
                  <a:pt x="230816" y="615119"/>
                  <a:pt x="237564" y="613590"/>
                </a:cubicBezTo>
                <a:cubicBezTo>
                  <a:pt x="254884" y="609831"/>
                  <a:pt x="268844" y="614072"/>
                  <a:pt x="282259" y="619091"/>
                </a:cubicBezTo>
                <a:cubicBezTo>
                  <a:pt x="314893" y="631509"/>
                  <a:pt x="342201" y="649080"/>
                  <a:pt x="370630" y="665566"/>
                </a:cubicBezTo>
                <a:cubicBezTo>
                  <a:pt x="413275" y="690295"/>
                  <a:pt x="451153" y="719635"/>
                  <a:pt x="498017" y="740532"/>
                </a:cubicBezTo>
                <a:cubicBezTo>
                  <a:pt x="637369" y="802423"/>
                  <a:pt x="774774" y="866448"/>
                  <a:pt x="918036" y="924307"/>
                </a:cubicBezTo>
                <a:cubicBezTo>
                  <a:pt x="970882" y="945666"/>
                  <a:pt x="1024819" y="965469"/>
                  <a:pt x="1079304" y="984494"/>
                </a:cubicBezTo>
                <a:cubicBezTo>
                  <a:pt x="1079509" y="983045"/>
                  <a:pt x="1079744" y="982067"/>
                  <a:pt x="1079935" y="980383"/>
                </a:cubicBezTo>
                <a:cubicBezTo>
                  <a:pt x="1079860" y="979206"/>
                  <a:pt x="1079770" y="977793"/>
                  <a:pt x="1079695" y="976616"/>
                </a:cubicBezTo>
                <a:cubicBezTo>
                  <a:pt x="1041139" y="964679"/>
                  <a:pt x="1003098" y="951491"/>
                  <a:pt x="966178" y="937219"/>
                </a:cubicBezTo>
                <a:cubicBezTo>
                  <a:pt x="875541" y="901932"/>
                  <a:pt x="791930" y="860100"/>
                  <a:pt x="720106" y="807112"/>
                </a:cubicBezTo>
                <a:cubicBezTo>
                  <a:pt x="714181" y="802848"/>
                  <a:pt x="707904" y="802421"/>
                  <a:pt x="698823" y="804708"/>
                </a:cubicBezTo>
                <a:cubicBezTo>
                  <a:pt x="669544" y="812288"/>
                  <a:pt x="659939" y="806334"/>
                  <a:pt x="664513" y="784663"/>
                </a:cubicBezTo>
                <a:cubicBezTo>
                  <a:pt x="665660" y="779304"/>
                  <a:pt x="665686" y="775031"/>
                  <a:pt x="660380" y="771165"/>
                </a:cubicBezTo>
                <a:cubicBezTo>
                  <a:pt x="636661" y="753871"/>
                  <a:pt x="611807" y="737427"/>
                  <a:pt x="584959" y="722409"/>
                </a:cubicBezTo>
                <a:cubicBezTo>
                  <a:pt x="535282" y="694735"/>
                  <a:pt x="482226" y="670082"/>
                  <a:pt x="435649" y="639659"/>
                </a:cubicBezTo>
                <a:cubicBezTo>
                  <a:pt x="421965" y="630403"/>
                  <a:pt x="411440" y="619340"/>
                  <a:pt x="404944" y="606128"/>
                </a:cubicBezTo>
                <a:cubicBezTo>
                  <a:pt x="402872" y="601635"/>
                  <a:pt x="401613" y="595856"/>
                  <a:pt x="408476" y="591466"/>
                </a:cubicBezTo>
                <a:cubicBezTo>
                  <a:pt x="415044" y="587111"/>
                  <a:pt x="420320" y="590506"/>
                  <a:pt x="425225" y="592759"/>
                </a:cubicBezTo>
                <a:cubicBezTo>
                  <a:pt x="445746" y="601899"/>
                  <a:pt x="466578" y="611238"/>
                  <a:pt x="487115" y="620614"/>
                </a:cubicBezTo>
                <a:cubicBezTo>
                  <a:pt x="507947" y="629954"/>
                  <a:pt x="528514" y="639800"/>
                  <a:pt x="550277" y="649738"/>
                </a:cubicBezTo>
                <a:cubicBezTo>
                  <a:pt x="551408" y="644145"/>
                  <a:pt x="546904" y="643504"/>
                  <a:pt x="544421" y="641907"/>
                </a:cubicBezTo>
                <a:cubicBezTo>
                  <a:pt x="509355" y="619344"/>
                  <a:pt x="471190" y="599529"/>
                  <a:pt x="431905" y="580799"/>
                </a:cubicBezTo>
                <a:cubicBezTo>
                  <a:pt x="401512" y="566211"/>
                  <a:pt x="371947" y="550574"/>
                  <a:pt x="351177" y="528177"/>
                </a:cubicBezTo>
                <a:cubicBezTo>
                  <a:pt x="343180" y="519419"/>
                  <a:pt x="338696" y="509759"/>
                  <a:pt x="339749" y="498244"/>
                </a:cubicBezTo>
                <a:cubicBezTo>
                  <a:pt x="340115" y="494641"/>
                  <a:pt x="340481" y="491037"/>
                  <a:pt x="346313" y="489145"/>
                </a:cubicBezTo>
                <a:cubicBezTo>
                  <a:pt x="350979" y="487631"/>
                  <a:pt x="354067" y="489392"/>
                  <a:pt x="356579" y="491460"/>
                </a:cubicBezTo>
                <a:cubicBezTo>
                  <a:pt x="360984" y="495197"/>
                  <a:pt x="365388" y="498934"/>
                  <a:pt x="371505" y="501516"/>
                </a:cubicBezTo>
                <a:cubicBezTo>
                  <a:pt x="408203" y="517000"/>
                  <a:pt x="442659" y="534654"/>
                  <a:pt x="476275" y="553122"/>
                </a:cubicBezTo>
                <a:cubicBezTo>
                  <a:pt x="531461" y="583213"/>
                  <a:pt x="586103" y="614082"/>
                  <a:pt x="649952" y="635294"/>
                </a:cubicBezTo>
                <a:cubicBezTo>
                  <a:pt x="673972" y="643298"/>
                  <a:pt x="698805" y="650018"/>
                  <a:pt x="727161" y="651328"/>
                </a:cubicBezTo>
                <a:cubicBezTo>
                  <a:pt x="726126" y="649081"/>
                  <a:pt x="724263" y="647883"/>
                  <a:pt x="722417" y="646921"/>
                </a:cubicBezTo>
                <a:cubicBezTo>
                  <a:pt x="660627" y="615969"/>
                  <a:pt x="600830" y="583590"/>
                  <a:pt x="546079" y="546328"/>
                </a:cubicBezTo>
                <a:cubicBezTo>
                  <a:pt x="478576" y="500409"/>
                  <a:pt x="420223" y="448637"/>
                  <a:pt x="378182" y="386585"/>
                </a:cubicBezTo>
                <a:cubicBezTo>
                  <a:pt x="376229" y="383975"/>
                  <a:pt x="374884" y="381528"/>
                  <a:pt x="370158" y="382100"/>
                </a:cubicBezTo>
                <a:cubicBezTo>
                  <a:pt x="358064" y="383802"/>
                  <a:pt x="356583" y="379236"/>
                  <a:pt x="357861" y="371252"/>
                </a:cubicBezTo>
                <a:cubicBezTo>
                  <a:pt x="361373" y="351608"/>
                  <a:pt x="352380" y="336565"/>
                  <a:pt x="331313" y="328203"/>
                </a:cubicBezTo>
                <a:cubicBezTo>
                  <a:pt x="316037" y="321986"/>
                  <a:pt x="303183" y="316425"/>
                  <a:pt x="319354" y="299282"/>
                </a:cubicBezTo>
                <a:cubicBezTo>
                  <a:pt x="323265" y="295249"/>
                  <a:pt x="321459" y="290249"/>
                  <a:pt x="319682" y="285719"/>
                </a:cubicBezTo>
                <a:cubicBezTo>
                  <a:pt x="317166" y="278905"/>
                  <a:pt x="312080" y="273828"/>
                  <a:pt x="306391" y="268585"/>
                </a:cubicBezTo>
                <a:cubicBezTo>
                  <a:pt x="303227" y="265647"/>
                  <a:pt x="299399" y="261602"/>
                  <a:pt x="303294" y="257334"/>
                </a:cubicBezTo>
                <a:cubicBezTo>
                  <a:pt x="307735" y="252289"/>
                  <a:pt x="314131" y="254598"/>
                  <a:pt x="319242" y="255403"/>
                </a:cubicBezTo>
                <a:cubicBezTo>
                  <a:pt x="342683" y="258970"/>
                  <a:pt x="357062" y="269803"/>
                  <a:pt x="364093" y="286745"/>
                </a:cubicBezTo>
                <a:cubicBezTo>
                  <a:pt x="368651" y="297582"/>
                  <a:pt x="374307" y="297608"/>
                  <a:pt x="385301" y="287973"/>
                </a:cubicBezTo>
                <a:cubicBezTo>
                  <a:pt x="397712" y="277216"/>
                  <a:pt x="408079" y="276436"/>
                  <a:pt x="417598" y="285722"/>
                </a:cubicBezTo>
                <a:cubicBezTo>
                  <a:pt x="425226" y="293339"/>
                  <a:pt x="431406" y="301607"/>
                  <a:pt x="440155" y="308139"/>
                </a:cubicBezTo>
                <a:cubicBezTo>
                  <a:pt x="463623" y="326175"/>
                  <a:pt x="485720" y="346039"/>
                  <a:pt x="534406" y="339430"/>
                </a:cubicBezTo>
                <a:cubicBezTo>
                  <a:pt x="520872" y="332528"/>
                  <a:pt x="507316" y="334645"/>
                  <a:pt x="495633" y="333450"/>
                </a:cubicBezTo>
                <a:cubicBezTo>
                  <a:pt x="487244" y="332567"/>
                  <a:pt x="478750" y="330037"/>
                  <a:pt x="486289" y="322243"/>
                </a:cubicBezTo>
                <a:cubicBezTo>
                  <a:pt x="494951" y="313365"/>
                  <a:pt x="489365" y="309771"/>
                  <a:pt x="484000" y="304964"/>
                </a:cubicBezTo>
                <a:cubicBezTo>
                  <a:pt x="471673" y="293645"/>
                  <a:pt x="461604" y="280392"/>
                  <a:pt x="436911" y="280536"/>
                </a:cubicBezTo>
                <a:cubicBezTo>
                  <a:pt x="433041" y="280530"/>
                  <a:pt x="429923" y="278297"/>
                  <a:pt x="426865" y="277007"/>
                </a:cubicBezTo>
                <a:cubicBezTo>
                  <a:pt x="422581" y="275154"/>
                  <a:pt x="418872" y="272993"/>
                  <a:pt x="420654" y="268269"/>
                </a:cubicBezTo>
                <a:cubicBezTo>
                  <a:pt x="422468" y="264016"/>
                  <a:pt x="426748" y="261125"/>
                  <a:pt x="432329" y="259975"/>
                </a:cubicBezTo>
                <a:cubicBezTo>
                  <a:pt x="437320" y="258895"/>
                  <a:pt x="442621" y="258016"/>
                  <a:pt x="447672" y="257879"/>
                </a:cubicBezTo>
                <a:cubicBezTo>
                  <a:pt x="470223" y="256809"/>
                  <a:pt x="486254" y="265543"/>
                  <a:pt x="502242" y="273572"/>
                </a:cubicBezTo>
                <a:cubicBezTo>
                  <a:pt x="558179" y="301436"/>
                  <a:pt x="607891" y="334326"/>
                  <a:pt x="659874" y="365516"/>
                </a:cubicBezTo>
                <a:cubicBezTo>
                  <a:pt x="711842" y="396471"/>
                  <a:pt x="772192" y="418818"/>
                  <a:pt x="829177" y="444421"/>
                </a:cubicBezTo>
                <a:cubicBezTo>
                  <a:pt x="960626" y="503711"/>
                  <a:pt x="1092650" y="562693"/>
                  <a:pt x="1231903" y="613682"/>
                </a:cubicBezTo>
                <a:cubicBezTo>
                  <a:pt x="1368099" y="663381"/>
                  <a:pt x="1823141" y="686561"/>
                  <a:pt x="1911736" y="685084"/>
                </a:cubicBezTo>
                <a:cubicBezTo>
                  <a:pt x="2024994" y="682992"/>
                  <a:pt x="2291986" y="655399"/>
                  <a:pt x="2564313" y="632143"/>
                </a:cubicBezTo>
                <a:cubicBezTo>
                  <a:pt x="2595089" y="629364"/>
                  <a:pt x="2625288" y="626893"/>
                  <a:pt x="2657304" y="624913"/>
                </a:cubicBezTo>
                <a:cubicBezTo>
                  <a:pt x="3564401" y="568191"/>
                  <a:pt x="4203594" y="276765"/>
                  <a:pt x="4235818" y="259339"/>
                </a:cubicBezTo>
                <a:cubicBezTo>
                  <a:pt x="4287616" y="231474"/>
                  <a:pt x="4460006" y="176429"/>
                  <a:pt x="4460331" y="176864"/>
                </a:cubicBezTo>
                <a:cubicBezTo>
                  <a:pt x="4464175" y="181144"/>
                  <a:pt x="4483735" y="184529"/>
                  <a:pt x="4499578" y="186791"/>
                </a:cubicBezTo>
                <a:lnTo>
                  <a:pt x="4514640" y="188841"/>
                </a:lnTo>
                <a:lnTo>
                  <a:pt x="4516523" y="189988"/>
                </a:lnTo>
                <a:cubicBezTo>
                  <a:pt x="4522035" y="190091"/>
                  <a:pt x="4521760" y="189857"/>
                  <a:pt x="4518126" y="189316"/>
                </a:cubicBezTo>
                <a:lnTo>
                  <a:pt x="4514640" y="188841"/>
                </a:lnTo>
                <a:lnTo>
                  <a:pt x="4511569" y="186970"/>
                </a:lnTo>
                <a:cubicBezTo>
                  <a:pt x="4510788" y="185226"/>
                  <a:pt x="4510719" y="182981"/>
                  <a:pt x="4510888" y="180943"/>
                </a:cubicBezTo>
                <a:cubicBezTo>
                  <a:pt x="4511690" y="170169"/>
                  <a:pt x="4517648" y="160906"/>
                  <a:pt x="4531865" y="155151"/>
                </a:cubicBezTo>
                <a:cubicBezTo>
                  <a:pt x="4545507" y="149703"/>
                  <a:pt x="4559473" y="144689"/>
                  <a:pt x="4573441" y="139676"/>
                </a:cubicBezTo>
                <a:cubicBezTo>
                  <a:pt x="4585075" y="135420"/>
                  <a:pt x="4593048" y="134454"/>
                  <a:pt x="4594964" y="145847"/>
                </a:cubicBezTo>
                <a:cubicBezTo>
                  <a:pt x="4596879" y="157242"/>
                  <a:pt x="4613452" y="160454"/>
                  <a:pt x="4623059" y="152410"/>
                </a:cubicBezTo>
                <a:cubicBezTo>
                  <a:pt x="4660632" y="120811"/>
                  <a:pt x="4705757" y="95654"/>
                  <a:pt x="4748356" y="68192"/>
                </a:cubicBezTo>
                <a:cubicBezTo>
                  <a:pt x="4778098" y="49168"/>
                  <a:pt x="4809406" y="31378"/>
                  <a:pt x="4833812" y="8017"/>
                </a:cubicBezTo>
                <a:cubicBezTo>
                  <a:pt x="4838299" y="3678"/>
                  <a:pt x="4842399" y="-2039"/>
                  <a:pt x="4850908" y="727"/>
                </a:cubicBezTo>
                <a:close/>
              </a:path>
            </a:pathLst>
          </a:custGeom>
          <a:solidFill>
            <a:schemeClr val="lt2">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441" name="Google Shape;441;p25"/>
          <p:cNvSpPr txBox="1">
            <a:spLocks noGrp="1"/>
          </p:cNvSpPr>
          <p:nvPr>
            <p:ph type="title"/>
          </p:nvPr>
        </p:nvSpPr>
        <p:spPr>
          <a:xfrm>
            <a:off x="1000941" y="685801"/>
            <a:ext cx="3494859" cy="54911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l-GR"/>
              <a:t>Κιναισθητικό στυλ μάθησης</a:t>
            </a:r>
            <a:endParaRPr/>
          </a:p>
        </p:txBody>
      </p:sp>
      <p:grpSp>
        <p:nvGrpSpPr>
          <p:cNvPr id="442" name="Google Shape;442;p25"/>
          <p:cNvGrpSpPr/>
          <p:nvPr/>
        </p:nvGrpSpPr>
        <p:grpSpPr>
          <a:xfrm>
            <a:off x="4702547" y="838199"/>
            <a:ext cx="6651253" cy="5336547"/>
            <a:chOff x="0" y="0"/>
            <a:chExt cx="6651253" cy="5336547"/>
          </a:xfrm>
        </p:grpSpPr>
        <p:sp>
          <p:nvSpPr>
            <p:cNvPr id="443" name="Google Shape;443;p25"/>
            <p:cNvSpPr/>
            <p:nvPr/>
          </p:nvSpPr>
          <p:spPr>
            <a:xfrm>
              <a:off x="0" y="0"/>
              <a:ext cx="6651253" cy="1123017"/>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25"/>
            <p:cNvSpPr/>
            <p:nvPr/>
          </p:nvSpPr>
          <p:spPr>
            <a:xfrm>
              <a:off x="339712" y="254894"/>
              <a:ext cx="617659" cy="617659"/>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25"/>
            <p:cNvSpPr/>
            <p:nvPr/>
          </p:nvSpPr>
          <p:spPr>
            <a:xfrm>
              <a:off x="1297085" y="2215"/>
              <a:ext cx="5354167" cy="112301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25"/>
            <p:cNvSpPr txBox="1"/>
            <p:nvPr/>
          </p:nvSpPr>
          <p:spPr>
            <a:xfrm>
              <a:off x="1297085" y="2215"/>
              <a:ext cx="5354167" cy="1123017"/>
            </a:xfrm>
            <a:prstGeom prst="rect">
              <a:avLst/>
            </a:prstGeom>
            <a:noFill/>
            <a:ln>
              <a:noFill/>
            </a:ln>
          </p:spPr>
          <p:txBody>
            <a:bodyPr spcFirstLastPara="1" wrap="square" lIns="118850" tIns="118850" rIns="118850" bIns="118850" anchor="ctr" anchorCtr="0">
              <a:noAutofit/>
            </a:bodyPr>
            <a:lstStyle/>
            <a:p>
              <a:pPr marL="0" marR="0" lvl="0" indent="0" algn="l" rtl="0">
                <a:lnSpc>
                  <a:spcPct val="90000"/>
                </a:lnSpc>
                <a:spcBef>
                  <a:spcPts val="0"/>
                </a:spcBef>
                <a:spcAft>
                  <a:spcPts val="0"/>
                </a:spcAft>
                <a:buClr>
                  <a:schemeClr val="dk1"/>
                </a:buClr>
                <a:buSzPts val="2100"/>
                <a:buFont typeface="Arial"/>
                <a:buNone/>
              </a:pPr>
              <a:r>
                <a:rPr lang="el-GR" sz="2100">
                  <a:solidFill>
                    <a:schemeClr val="dk1"/>
                  </a:solidFill>
                  <a:latin typeface="Arial"/>
                  <a:ea typeface="Arial"/>
                  <a:cs typeface="Arial"/>
                  <a:sym typeface="Arial"/>
                </a:rPr>
                <a:t>Τα κιναισθητικά άτομα μαθαίνουν μέσα από την πράξη</a:t>
              </a:r>
              <a:endParaRPr sz="2100">
                <a:solidFill>
                  <a:schemeClr val="dk1"/>
                </a:solidFill>
                <a:latin typeface="Arial"/>
                <a:ea typeface="Arial"/>
                <a:cs typeface="Arial"/>
                <a:sym typeface="Arial"/>
              </a:endParaRPr>
            </a:p>
          </p:txBody>
        </p:sp>
        <p:sp>
          <p:nvSpPr>
            <p:cNvPr id="447" name="Google Shape;447;p25"/>
            <p:cNvSpPr/>
            <p:nvPr/>
          </p:nvSpPr>
          <p:spPr>
            <a:xfrm>
              <a:off x="0" y="1405987"/>
              <a:ext cx="6651253" cy="1123017"/>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25"/>
            <p:cNvSpPr/>
            <p:nvPr/>
          </p:nvSpPr>
          <p:spPr>
            <a:xfrm>
              <a:off x="339712" y="1658666"/>
              <a:ext cx="617659" cy="617659"/>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25"/>
            <p:cNvSpPr/>
            <p:nvPr/>
          </p:nvSpPr>
          <p:spPr>
            <a:xfrm>
              <a:off x="1297085" y="1405987"/>
              <a:ext cx="5354167" cy="112301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25"/>
            <p:cNvSpPr txBox="1"/>
            <p:nvPr/>
          </p:nvSpPr>
          <p:spPr>
            <a:xfrm>
              <a:off x="1297085" y="1405987"/>
              <a:ext cx="5354167" cy="1123017"/>
            </a:xfrm>
            <a:prstGeom prst="rect">
              <a:avLst/>
            </a:prstGeom>
            <a:noFill/>
            <a:ln>
              <a:noFill/>
            </a:ln>
          </p:spPr>
          <p:txBody>
            <a:bodyPr spcFirstLastPara="1" wrap="square" lIns="118850" tIns="118850" rIns="118850" bIns="118850" anchor="ctr" anchorCtr="0">
              <a:noAutofit/>
            </a:bodyPr>
            <a:lstStyle/>
            <a:p>
              <a:pPr marL="0" marR="0" lvl="0" indent="0" algn="l" rtl="0">
                <a:lnSpc>
                  <a:spcPct val="90000"/>
                </a:lnSpc>
                <a:spcBef>
                  <a:spcPts val="0"/>
                </a:spcBef>
                <a:spcAft>
                  <a:spcPts val="0"/>
                </a:spcAft>
                <a:buClr>
                  <a:schemeClr val="dk1"/>
                </a:buClr>
                <a:buSzPts val="2100"/>
                <a:buFont typeface="Arial"/>
                <a:buNone/>
              </a:pPr>
              <a:r>
                <a:rPr lang="el-GR" sz="2100">
                  <a:solidFill>
                    <a:schemeClr val="dk1"/>
                  </a:solidFill>
                  <a:latin typeface="Arial"/>
                  <a:ea typeface="Arial"/>
                  <a:cs typeface="Arial"/>
                  <a:sym typeface="Arial"/>
                </a:rPr>
                <a:t>Χρησιμοποιήστε όλες τις αισθήσεις σας στην εμπειρία - όραση, αφή, γεύση, όσφρηση</a:t>
              </a:r>
              <a:endParaRPr sz="2100">
                <a:solidFill>
                  <a:schemeClr val="dk1"/>
                </a:solidFill>
                <a:latin typeface="Arial"/>
                <a:ea typeface="Arial"/>
                <a:cs typeface="Arial"/>
                <a:sym typeface="Arial"/>
              </a:endParaRPr>
            </a:p>
          </p:txBody>
        </p:sp>
        <p:sp>
          <p:nvSpPr>
            <p:cNvPr id="451" name="Google Shape;451;p25"/>
            <p:cNvSpPr/>
            <p:nvPr/>
          </p:nvSpPr>
          <p:spPr>
            <a:xfrm>
              <a:off x="0" y="2809759"/>
              <a:ext cx="6651253" cy="1123017"/>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25"/>
            <p:cNvSpPr/>
            <p:nvPr/>
          </p:nvSpPr>
          <p:spPr>
            <a:xfrm>
              <a:off x="339712" y="3062438"/>
              <a:ext cx="617659" cy="617659"/>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25"/>
            <p:cNvSpPr/>
            <p:nvPr/>
          </p:nvSpPr>
          <p:spPr>
            <a:xfrm>
              <a:off x="1297085" y="2809759"/>
              <a:ext cx="5354167" cy="112301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25"/>
            <p:cNvSpPr txBox="1"/>
            <p:nvPr/>
          </p:nvSpPr>
          <p:spPr>
            <a:xfrm>
              <a:off x="1297085" y="2809759"/>
              <a:ext cx="5354167" cy="1123017"/>
            </a:xfrm>
            <a:prstGeom prst="rect">
              <a:avLst/>
            </a:prstGeom>
            <a:noFill/>
            <a:ln>
              <a:noFill/>
            </a:ln>
          </p:spPr>
          <p:txBody>
            <a:bodyPr spcFirstLastPara="1" wrap="square" lIns="118850" tIns="118850" rIns="118850" bIns="118850" anchor="ctr" anchorCtr="0">
              <a:noAutofit/>
            </a:bodyPr>
            <a:lstStyle/>
            <a:p>
              <a:pPr marL="0" marR="0" lvl="0" indent="0" algn="l" rtl="0">
                <a:lnSpc>
                  <a:spcPct val="90000"/>
                </a:lnSpc>
                <a:spcBef>
                  <a:spcPts val="0"/>
                </a:spcBef>
                <a:spcAft>
                  <a:spcPts val="0"/>
                </a:spcAft>
                <a:buClr>
                  <a:schemeClr val="dk1"/>
                </a:buClr>
                <a:buSzPts val="2100"/>
                <a:buFont typeface="Arial"/>
                <a:buNone/>
              </a:pPr>
              <a:r>
                <a:rPr lang="el-GR" sz="2100">
                  <a:solidFill>
                    <a:schemeClr val="dk1"/>
                  </a:solidFill>
                  <a:latin typeface="Arial"/>
                  <a:ea typeface="Arial"/>
                  <a:cs typeface="Arial"/>
                  <a:sym typeface="Arial"/>
                </a:rPr>
                <a:t>Συμπεριλάβετε πολλά παραδείγματα για κάθε έννοια στις σημειώσεις σας</a:t>
              </a:r>
              <a:endParaRPr sz="2100">
                <a:solidFill>
                  <a:schemeClr val="dk1"/>
                </a:solidFill>
                <a:latin typeface="Arial"/>
                <a:ea typeface="Arial"/>
                <a:cs typeface="Arial"/>
                <a:sym typeface="Arial"/>
              </a:endParaRPr>
            </a:p>
          </p:txBody>
        </p:sp>
        <p:sp>
          <p:nvSpPr>
            <p:cNvPr id="455" name="Google Shape;455;p25"/>
            <p:cNvSpPr/>
            <p:nvPr/>
          </p:nvSpPr>
          <p:spPr>
            <a:xfrm>
              <a:off x="0" y="4213530"/>
              <a:ext cx="6651253" cy="1123017"/>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25"/>
            <p:cNvSpPr/>
            <p:nvPr/>
          </p:nvSpPr>
          <p:spPr>
            <a:xfrm>
              <a:off x="339712" y="4466209"/>
              <a:ext cx="617659" cy="617659"/>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25"/>
            <p:cNvSpPr/>
            <p:nvPr/>
          </p:nvSpPr>
          <p:spPr>
            <a:xfrm>
              <a:off x="1297085" y="4213530"/>
              <a:ext cx="5354167" cy="112301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25"/>
            <p:cNvSpPr txBox="1"/>
            <p:nvPr/>
          </p:nvSpPr>
          <p:spPr>
            <a:xfrm>
              <a:off x="1297085" y="4213530"/>
              <a:ext cx="5354167" cy="1123017"/>
            </a:xfrm>
            <a:prstGeom prst="rect">
              <a:avLst/>
            </a:prstGeom>
            <a:noFill/>
            <a:ln>
              <a:noFill/>
            </a:ln>
          </p:spPr>
          <p:txBody>
            <a:bodyPr spcFirstLastPara="1" wrap="square" lIns="118850" tIns="118850" rIns="118850" bIns="118850" anchor="ctr" anchorCtr="0">
              <a:noAutofit/>
            </a:bodyPr>
            <a:lstStyle/>
            <a:p>
              <a:pPr marL="0" marR="0" lvl="0" indent="0" algn="l" rtl="0">
                <a:lnSpc>
                  <a:spcPct val="90000"/>
                </a:lnSpc>
                <a:spcBef>
                  <a:spcPts val="0"/>
                </a:spcBef>
                <a:spcAft>
                  <a:spcPts val="0"/>
                </a:spcAft>
                <a:buClr>
                  <a:schemeClr val="dk1"/>
                </a:buClr>
                <a:buSzPts val="2100"/>
                <a:buFont typeface="Arial"/>
                <a:buNone/>
              </a:pPr>
              <a:r>
                <a:rPr lang="el-GR" sz="2100">
                  <a:solidFill>
                    <a:schemeClr val="dk1"/>
                  </a:solidFill>
                  <a:latin typeface="Arial"/>
                  <a:ea typeface="Arial"/>
                  <a:cs typeface="Arial"/>
                  <a:sym typeface="Arial"/>
                </a:rPr>
                <a:t>Χρήση πρακτικών ερωτήσεων και τεστ όσο το δυνατόν</a:t>
              </a:r>
              <a:endParaRPr sz="2100">
                <a:solidFill>
                  <a:schemeClr val="dk1"/>
                </a:solidFill>
                <a:latin typeface="Arial"/>
                <a:ea typeface="Arial"/>
                <a:cs typeface="Arial"/>
                <a:sym typeface="Arial"/>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3"/>
        <p:cNvGrpSpPr/>
        <p:nvPr/>
      </p:nvGrpSpPr>
      <p:grpSpPr>
        <a:xfrm>
          <a:off x="0" y="0"/>
          <a:ext cx="0" cy="0"/>
          <a:chOff x="0" y="0"/>
          <a:chExt cx="0" cy="0"/>
        </a:xfrm>
      </p:grpSpPr>
      <p:sp>
        <p:nvSpPr>
          <p:cNvPr id="464" name="Google Shape;464;p26"/>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65" name="Google Shape;465;p26"/>
          <p:cNvSpPr txBox="1">
            <a:spLocks noGrp="1"/>
          </p:cNvSpPr>
          <p:nvPr>
            <p:ph type="title"/>
          </p:nvPr>
        </p:nvSpPr>
        <p:spPr>
          <a:xfrm>
            <a:off x="761800" y="762001"/>
            <a:ext cx="5334197" cy="170824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Play"/>
              <a:buNone/>
            </a:pPr>
            <a:r>
              <a:rPr lang="el-GR" sz="4000"/>
              <a:t>Πώς να γίνετε η καλύτερη εκδοχή του εαυτού σας</a:t>
            </a:r>
            <a:endParaRPr sz="4000"/>
          </a:p>
        </p:txBody>
      </p:sp>
      <p:sp>
        <p:nvSpPr>
          <p:cNvPr id="466" name="Google Shape;466;p26"/>
          <p:cNvSpPr txBox="1">
            <a:spLocks noGrp="1"/>
          </p:cNvSpPr>
          <p:nvPr>
            <p:ph type="body" idx="1"/>
          </p:nvPr>
        </p:nvSpPr>
        <p:spPr>
          <a:xfrm>
            <a:off x="761800" y="2470244"/>
            <a:ext cx="5334197" cy="4264188"/>
          </a:xfrm>
          <a:prstGeom prst="rect">
            <a:avLst/>
          </a:prstGeom>
          <a:noFill/>
          <a:ln>
            <a:noFill/>
          </a:ln>
        </p:spPr>
        <p:txBody>
          <a:bodyPr spcFirstLastPara="1" wrap="square" lIns="91425" tIns="45700" rIns="91425" bIns="45700" anchor="ctr" anchorCtr="0">
            <a:normAutofit fontScale="92500" lnSpcReduction="10000"/>
          </a:bodyPr>
          <a:lstStyle/>
          <a:p>
            <a:pPr marL="228600" lvl="0" indent="-228631" algn="l" rtl="0">
              <a:lnSpc>
                <a:spcPct val="90000"/>
              </a:lnSpc>
              <a:spcBef>
                <a:spcPts val="0"/>
              </a:spcBef>
              <a:spcAft>
                <a:spcPts val="0"/>
              </a:spcAft>
              <a:buClr>
                <a:schemeClr val="dk1"/>
              </a:buClr>
              <a:buSzPct val="100000"/>
              <a:buChar char="•"/>
            </a:pPr>
            <a:r>
              <a:rPr lang="el-GR" sz="1500"/>
              <a:t>Εξερευνήστε ενδιαφέροντα και πράγματα που σας παθιάζουν</a:t>
            </a:r>
            <a:endParaRPr/>
          </a:p>
          <a:p>
            <a:pPr marL="685800" lvl="1" indent="-228631" algn="l" rtl="0">
              <a:lnSpc>
                <a:spcPct val="90000"/>
              </a:lnSpc>
              <a:spcBef>
                <a:spcPts val="500"/>
              </a:spcBef>
              <a:spcAft>
                <a:spcPts val="0"/>
              </a:spcAft>
              <a:buClr>
                <a:schemeClr val="dk1"/>
              </a:buClr>
              <a:buSzPct val="100000"/>
              <a:buChar char="•"/>
            </a:pPr>
            <a:r>
              <a:rPr lang="el-GR" sz="1500" b="1"/>
              <a:t>Πειραματιστείτε</a:t>
            </a:r>
            <a:r>
              <a:rPr lang="el-GR" sz="1100" b="1" i="0">
                <a:highlight>
                  <a:srgbClr val="FFFFFF"/>
                </a:highlight>
              </a:rPr>
              <a:t>:</a:t>
            </a:r>
            <a:r>
              <a:rPr lang="el-GR" sz="1100" b="0" i="0">
                <a:highlight>
                  <a:srgbClr val="FFFFFF"/>
                </a:highlight>
              </a:rPr>
              <a:t> </a:t>
            </a:r>
            <a:r>
              <a:rPr lang="el-GR" sz="1500"/>
              <a:t>Δοκιμάστε διαφορετικές δραστηριότητες και χόμπι για να δείτε τι έχει απήχηση σε εσάς.</a:t>
            </a:r>
            <a:endParaRPr sz="1500"/>
          </a:p>
          <a:p>
            <a:pPr marL="685800" lvl="1" indent="-228631" algn="l" rtl="0">
              <a:lnSpc>
                <a:spcPct val="90000"/>
              </a:lnSpc>
              <a:spcBef>
                <a:spcPts val="500"/>
              </a:spcBef>
              <a:spcAft>
                <a:spcPts val="0"/>
              </a:spcAft>
              <a:buClr>
                <a:schemeClr val="dk1"/>
              </a:buClr>
              <a:buSzPct val="100000"/>
              <a:buChar char="•"/>
            </a:pPr>
            <a:r>
              <a:rPr lang="el-GR" sz="1500" b="1"/>
              <a:t>Μάθετε από τους άλλους</a:t>
            </a:r>
            <a:r>
              <a:rPr lang="el-GR" sz="1500" b="1" i="0">
                <a:highlight>
                  <a:srgbClr val="FFFFFF"/>
                </a:highlight>
              </a:rPr>
              <a:t>:</a:t>
            </a:r>
            <a:r>
              <a:rPr lang="el-GR" sz="1500" b="0" i="0">
                <a:highlight>
                  <a:srgbClr val="FFFFFF"/>
                </a:highlight>
              </a:rPr>
              <a:t> </a:t>
            </a:r>
            <a:r>
              <a:rPr lang="el-GR" sz="1500"/>
              <a:t>Αναζητήστε μέντορες και πρότυπα σε έναν τομέα.</a:t>
            </a:r>
            <a:endParaRPr sz="1500" b="0" i="0">
              <a:highlight>
                <a:srgbClr val="FFFFFF"/>
              </a:highlight>
            </a:endParaRPr>
          </a:p>
          <a:p>
            <a:pPr marL="685800" lvl="1" indent="-228631" algn="l" rtl="0">
              <a:lnSpc>
                <a:spcPct val="90000"/>
              </a:lnSpc>
              <a:spcBef>
                <a:spcPts val="500"/>
              </a:spcBef>
              <a:spcAft>
                <a:spcPts val="0"/>
              </a:spcAft>
              <a:buClr>
                <a:schemeClr val="dk1"/>
              </a:buClr>
              <a:buSzPct val="100000"/>
              <a:buChar char="•"/>
            </a:pPr>
            <a:r>
              <a:rPr lang="el-GR" sz="1500" b="1"/>
              <a:t>Μείνετε περίεργοι</a:t>
            </a:r>
            <a:r>
              <a:rPr lang="el-GR" sz="1500" b="1" i="0">
                <a:highlight>
                  <a:srgbClr val="FFFFFF"/>
                </a:highlight>
              </a:rPr>
              <a:t>:</a:t>
            </a:r>
            <a:r>
              <a:rPr lang="el-GR" sz="1500" b="0" i="0">
                <a:highlight>
                  <a:srgbClr val="FFFFFF"/>
                </a:highlight>
              </a:rPr>
              <a:t> </a:t>
            </a:r>
            <a:r>
              <a:rPr lang="el-GR" sz="1500"/>
              <a:t>Συνεχίστε να εξερευνάτε, να κάνετε ερωτήσεις και να σπρώχνετε τα όρια πιο πέρα κάθε φορά που τα φτάνετε</a:t>
            </a:r>
            <a:endParaRPr sz="1500" b="0" i="0">
              <a:highlight>
                <a:srgbClr val="FFFFFF"/>
              </a:highlight>
            </a:endParaRPr>
          </a:p>
          <a:p>
            <a:pPr marL="228600" lvl="0" indent="-228631" algn="l" rtl="0">
              <a:lnSpc>
                <a:spcPct val="90000"/>
              </a:lnSpc>
              <a:spcBef>
                <a:spcPts val="1000"/>
              </a:spcBef>
              <a:spcAft>
                <a:spcPts val="0"/>
              </a:spcAft>
              <a:buClr>
                <a:schemeClr val="dk1"/>
              </a:buClr>
              <a:buSzPct val="100000"/>
              <a:buChar char="•"/>
            </a:pPr>
            <a:r>
              <a:rPr lang="el-GR" sz="1500"/>
              <a:t>Επενδύστε στην εκπαίδευση</a:t>
            </a:r>
            <a:endParaRPr/>
          </a:p>
          <a:p>
            <a:pPr marL="685800" lvl="1" indent="-228631" algn="l" rtl="0">
              <a:lnSpc>
                <a:spcPct val="90000"/>
              </a:lnSpc>
              <a:spcBef>
                <a:spcPts val="500"/>
              </a:spcBef>
              <a:spcAft>
                <a:spcPts val="0"/>
              </a:spcAft>
              <a:buClr>
                <a:schemeClr val="dk1"/>
              </a:buClr>
              <a:buSzPct val="100000"/>
              <a:buChar char="•"/>
            </a:pPr>
            <a:r>
              <a:rPr lang="el-GR" sz="1500" b="1"/>
              <a:t>Η εκπαίδευση </a:t>
            </a:r>
            <a:r>
              <a:rPr lang="el-GR" sz="1500"/>
              <a:t>δεν έχει να κάνει μόνο με τα βιβλία και τις εξετάσεις- έχει να κάνει με το να εφοδιάζεσαι με τα εργαλεία για να διαμορφώσεις το μέλλον σου.</a:t>
            </a:r>
            <a:endParaRPr sz="1500"/>
          </a:p>
          <a:p>
            <a:pPr marL="228600" lvl="0" indent="-228631" algn="l" rtl="0">
              <a:lnSpc>
                <a:spcPct val="90000"/>
              </a:lnSpc>
              <a:spcBef>
                <a:spcPts val="1000"/>
              </a:spcBef>
              <a:spcAft>
                <a:spcPts val="0"/>
              </a:spcAft>
              <a:buClr>
                <a:schemeClr val="dk1"/>
              </a:buClr>
              <a:buSzPct val="100000"/>
              <a:buChar char="•"/>
            </a:pPr>
            <a:r>
              <a:rPr lang="el-GR" sz="1500" b="0">
                <a:highlight>
                  <a:srgbClr val="FFFFFF"/>
                </a:highlight>
              </a:rPr>
              <a:t>Χτίστε υγιείς σχέσεις</a:t>
            </a:r>
            <a:endParaRPr sz="1500" b="0">
              <a:highlight>
                <a:srgbClr val="FFFFFF"/>
              </a:highlight>
            </a:endParaRPr>
          </a:p>
          <a:p>
            <a:pPr marL="685800" lvl="1" indent="-228631" algn="l" rtl="0">
              <a:lnSpc>
                <a:spcPct val="90000"/>
              </a:lnSpc>
              <a:spcBef>
                <a:spcPts val="500"/>
              </a:spcBef>
              <a:spcAft>
                <a:spcPts val="0"/>
              </a:spcAft>
              <a:buClr>
                <a:schemeClr val="dk1"/>
              </a:buClr>
              <a:buSzPct val="100000"/>
              <a:buChar char="•"/>
            </a:pPr>
            <a:r>
              <a:rPr lang="el-GR" sz="1500" b="1" i="0">
                <a:highlight>
                  <a:srgbClr val="FFFFFF"/>
                </a:highlight>
              </a:rPr>
              <a:t>Αποτελεσματική επικοινωνία:</a:t>
            </a:r>
            <a:r>
              <a:rPr lang="el-GR" sz="1500" b="0" i="0">
                <a:highlight>
                  <a:srgbClr val="FFFFFF"/>
                </a:highlight>
              </a:rPr>
              <a:t> </a:t>
            </a:r>
            <a:r>
              <a:rPr lang="el-GR" sz="1500"/>
              <a:t>Να είστε καλός ακροατής και να εκφράζετε τις σκέψεις και τα συναισθήματά σας με σαφήνεια</a:t>
            </a:r>
            <a:r>
              <a:rPr lang="el-GR" sz="1500" b="0" i="0">
                <a:highlight>
                  <a:srgbClr val="FFFFFF"/>
                </a:highlight>
              </a:rPr>
              <a:t>. </a:t>
            </a:r>
            <a:endParaRPr/>
          </a:p>
          <a:p>
            <a:pPr marL="685800" lvl="1" indent="-228631" algn="l" rtl="0">
              <a:lnSpc>
                <a:spcPct val="90000"/>
              </a:lnSpc>
              <a:spcBef>
                <a:spcPts val="500"/>
              </a:spcBef>
              <a:spcAft>
                <a:spcPts val="0"/>
              </a:spcAft>
              <a:buClr>
                <a:schemeClr val="dk1"/>
              </a:buClr>
              <a:buSzPct val="100000"/>
              <a:buChar char="•"/>
            </a:pPr>
            <a:r>
              <a:rPr lang="el-GR" sz="1500" b="1" i="0">
                <a:highlight>
                  <a:srgbClr val="FFFFFF"/>
                </a:highlight>
              </a:rPr>
              <a:t>Σύστημα υποστήριξης:</a:t>
            </a:r>
            <a:r>
              <a:rPr lang="el-GR" sz="1500" b="0" i="0">
                <a:highlight>
                  <a:srgbClr val="FFFFFF"/>
                </a:highlight>
              </a:rPr>
              <a:t> </a:t>
            </a:r>
            <a:r>
              <a:rPr lang="el-GR" sz="1500"/>
              <a:t>Περιβάλλετε τον εαυτό σας με ανθρώπους που σας εμψυχώνουν και σας στηρίζουν</a:t>
            </a:r>
            <a:r>
              <a:rPr lang="el-GR" sz="1500" b="0" i="0">
                <a:highlight>
                  <a:srgbClr val="FFFFFF"/>
                </a:highlight>
              </a:rPr>
              <a:t>. </a:t>
            </a:r>
            <a:endParaRPr/>
          </a:p>
          <a:p>
            <a:pPr marL="228600" lvl="0" indent="-164020" algn="l" rtl="0">
              <a:lnSpc>
                <a:spcPct val="90000"/>
              </a:lnSpc>
              <a:spcBef>
                <a:spcPts val="1000"/>
              </a:spcBef>
              <a:spcAft>
                <a:spcPts val="0"/>
              </a:spcAft>
              <a:buClr>
                <a:schemeClr val="dk1"/>
              </a:buClr>
              <a:buSzPct val="100000"/>
              <a:buNone/>
            </a:pPr>
            <a:endParaRPr sz="1100"/>
          </a:p>
        </p:txBody>
      </p:sp>
      <p:pic>
        <p:nvPicPr>
          <p:cNvPr id="467" name="Google Shape;467;p26" descr="Close up image of a hand touching flowers"/>
          <p:cNvPicPr preferRelativeResize="0"/>
          <p:nvPr/>
        </p:nvPicPr>
        <p:blipFill rotWithShape="1">
          <a:blip r:embed="rId3">
            <a:alphaModFix/>
          </a:blip>
          <a:srcRect l="7110" r="41052" b="-1"/>
          <a:stretch/>
        </p:blipFill>
        <p:spPr>
          <a:xfrm>
            <a:off x="6857797" y="-10886"/>
            <a:ext cx="5334204" cy="6868886"/>
          </a:xfrm>
          <a:prstGeom prst="rect">
            <a:avLst/>
          </a:prstGeom>
          <a:noFill/>
          <a:ln>
            <a:noFill/>
          </a:ln>
          <a:effectLst>
            <a:outerShdw blurRad="127000" dist="50800" dir="10800000" sx="99000" sy="99000" algn="r" rotWithShape="0">
              <a:srgbClr val="000000">
                <a:alpha val="40000"/>
              </a:srgbClr>
            </a:outerShdw>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grpSp>
        <p:nvGrpSpPr>
          <p:cNvPr id="473" name="Google Shape;473;p27"/>
          <p:cNvGrpSpPr/>
          <p:nvPr/>
        </p:nvGrpSpPr>
        <p:grpSpPr>
          <a:xfrm>
            <a:off x="25268" y="4930407"/>
            <a:ext cx="2726930" cy="1244738"/>
            <a:chOff x="37902" y="7395609"/>
            <a:chExt cx="4090395" cy="1867108"/>
          </a:xfrm>
        </p:grpSpPr>
        <p:pic>
          <p:nvPicPr>
            <p:cNvPr id="474" name="Google Shape;474;p27"/>
            <p:cNvPicPr preferRelativeResize="0"/>
            <p:nvPr/>
          </p:nvPicPr>
          <p:blipFill rotWithShape="1">
            <a:blip r:embed="rId3">
              <a:alphaModFix/>
            </a:blip>
            <a:srcRect/>
            <a:stretch/>
          </p:blipFill>
          <p:spPr>
            <a:xfrm>
              <a:off x="37902" y="7576793"/>
              <a:ext cx="2381249" cy="1685924"/>
            </a:xfrm>
            <a:prstGeom prst="rect">
              <a:avLst/>
            </a:prstGeom>
            <a:noFill/>
            <a:ln>
              <a:noFill/>
            </a:ln>
          </p:spPr>
        </p:pic>
        <p:pic>
          <p:nvPicPr>
            <p:cNvPr id="475" name="Google Shape;475;p27"/>
            <p:cNvPicPr preferRelativeResize="0"/>
            <p:nvPr/>
          </p:nvPicPr>
          <p:blipFill rotWithShape="1">
            <a:blip r:embed="rId4">
              <a:alphaModFix/>
            </a:blip>
            <a:srcRect/>
            <a:stretch/>
          </p:blipFill>
          <p:spPr>
            <a:xfrm>
              <a:off x="2385223" y="7395609"/>
              <a:ext cx="1743074" cy="1743074"/>
            </a:xfrm>
            <a:prstGeom prst="rect">
              <a:avLst/>
            </a:prstGeom>
            <a:noFill/>
            <a:ln>
              <a:noFill/>
            </a:ln>
          </p:spPr>
        </p:pic>
      </p:grpSp>
      <p:pic>
        <p:nvPicPr>
          <p:cNvPr id="476" name="Google Shape;476;p27"/>
          <p:cNvPicPr preferRelativeResize="0"/>
          <p:nvPr/>
        </p:nvPicPr>
        <p:blipFill rotWithShape="1">
          <a:blip r:embed="rId5">
            <a:alphaModFix/>
          </a:blip>
          <a:srcRect/>
          <a:stretch/>
        </p:blipFill>
        <p:spPr>
          <a:xfrm>
            <a:off x="4283568" y="5186012"/>
            <a:ext cx="1795721" cy="745787"/>
          </a:xfrm>
          <a:prstGeom prst="rect">
            <a:avLst/>
          </a:prstGeom>
          <a:noFill/>
          <a:ln>
            <a:noFill/>
          </a:ln>
        </p:spPr>
      </p:pic>
      <p:pic>
        <p:nvPicPr>
          <p:cNvPr id="477" name="Google Shape;477;p27"/>
          <p:cNvPicPr preferRelativeResize="0"/>
          <p:nvPr/>
        </p:nvPicPr>
        <p:blipFill rotWithShape="1">
          <a:blip r:embed="rId6">
            <a:alphaModFix/>
          </a:blip>
          <a:srcRect/>
          <a:stretch/>
        </p:blipFill>
        <p:spPr>
          <a:xfrm>
            <a:off x="6288955" y="4969719"/>
            <a:ext cx="1527895" cy="1130299"/>
          </a:xfrm>
          <a:prstGeom prst="rect">
            <a:avLst/>
          </a:prstGeom>
          <a:noFill/>
          <a:ln>
            <a:noFill/>
          </a:ln>
        </p:spPr>
      </p:pic>
      <p:pic>
        <p:nvPicPr>
          <p:cNvPr id="478" name="Google Shape;478;p27"/>
          <p:cNvPicPr preferRelativeResize="0"/>
          <p:nvPr/>
        </p:nvPicPr>
        <p:blipFill rotWithShape="1">
          <a:blip r:embed="rId7">
            <a:alphaModFix/>
          </a:blip>
          <a:srcRect/>
          <a:stretch/>
        </p:blipFill>
        <p:spPr>
          <a:xfrm>
            <a:off x="303761" y="946339"/>
            <a:ext cx="1674887" cy="1776156"/>
          </a:xfrm>
          <a:prstGeom prst="rect">
            <a:avLst/>
          </a:prstGeom>
          <a:noFill/>
          <a:ln>
            <a:noFill/>
          </a:ln>
        </p:spPr>
      </p:pic>
      <p:sp>
        <p:nvSpPr>
          <p:cNvPr id="479" name="Google Shape;479;p27"/>
          <p:cNvSpPr/>
          <p:nvPr/>
        </p:nvSpPr>
        <p:spPr>
          <a:xfrm>
            <a:off x="0" y="6172200"/>
            <a:ext cx="12191577" cy="685800"/>
          </a:xfrm>
          <a:custGeom>
            <a:avLst/>
            <a:gdLst/>
            <a:ahLst/>
            <a:cxnLst/>
            <a:rect l="l" t="t" r="r" b="b"/>
            <a:pathLst>
              <a:path w="18287365" h="1028700" extrusionOk="0">
                <a:moveTo>
                  <a:pt x="0" y="0"/>
                </a:moveTo>
                <a:lnTo>
                  <a:pt x="18286852" y="0"/>
                </a:lnTo>
                <a:lnTo>
                  <a:pt x="18286852" y="1028699"/>
                </a:lnTo>
                <a:lnTo>
                  <a:pt x="0" y="1028699"/>
                </a:lnTo>
                <a:lnTo>
                  <a:pt x="0" y="0"/>
                </a:lnTo>
                <a:close/>
              </a:path>
            </a:pathLst>
          </a:custGeom>
          <a:solidFill>
            <a:srgbClr val="487D5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sp>
        <p:nvSpPr>
          <p:cNvPr id="480" name="Google Shape;480;p27"/>
          <p:cNvSpPr txBox="1"/>
          <p:nvPr/>
        </p:nvSpPr>
        <p:spPr>
          <a:xfrm>
            <a:off x="20009" y="6354652"/>
            <a:ext cx="12152207" cy="437129"/>
          </a:xfrm>
          <a:prstGeom prst="rect">
            <a:avLst/>
          </a:prstGeom>
          <a:noFill/>
          <a:ln>
            <a:noFill/>
          </a:ln>
        </p:spPr>
        <p:txBody>
          <a:bodyPr spcFirstLastPara="1" wrap="square" lIns="0" tIns="8450" rIns="0" bIns="0" anchor="t" anchorCtr="0">
            <a:spAutoFit/>
          </a:bodyPr>
          <a:lstStyle/>
          <a:p>
            <a:pPr marL="841204" marR="3387" lvl="0" indent="-833161" algn="l" rtl="0">
              <a:lnSpc>
                <a:spcPct val="115100"/>
              </a:lnSpc>
              <a:spcBef>
                <a:spcPts val="0"/>
              </a:spcBef>
              <a:spcAft>
                <a:spcPts val="0"/>
              </a:spcAft>
              <a:buNone/>
            </a:pPr>
            <a:r>
              <a:rPr lang="el-GR" sz="1267">
                <a:solidFill>
                  <a:srgbClr val="FFFFFF"/>
                </a:solidFill>
                <a:latin typeface="Helvetica Neue"/>
                <a:ea typeface="Helvetica Neue"/>
                <a:cs typeface="Helvetica Neue"/>
                <a:sym typeface="Helvetica Neue"/>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267">
              <a:solidFill>
                <a:schemeClr val="dk1"/>
              </a:solidFill>
              <a:latin typeface="Helvetica Neue"/>
              <a:ea typeface="Helvetica Neue"/>
              <a:cs typeface="Helvetica Neue"/>
              <a:sym typeface="Helvetica Neue"/>
            </a:endParaRPr>
          </a:p>
        </p:txBody>
      </p:sp>
      <p:pic>
        <p:nvPicPr>
          <p:cNvPr id="481" name="Google Shape;481;p27"/>
          <p:cNvPicPr preferRelativeResize="0"/>
          <p:nvPr/>
        </p:nvPicPr>
        <p:blipFill rotWithShape="1">
          <a:blip r:embed="rId8">
            <a:alphaModFix/>
          </a:blip>
          <a:srcRect/>
          <a:stretch/>
        </p:blipFill>
        <p:spPr>
          <a:xfrm>
            <a:off x="10426294" y="920091"/>
            <a:ext cx="1365249" cy="1441449"/>
          </a:xfrm>
          <a:prstGeom prst="rect">
            <a:avLst/>
          </a:prstGeom>
          <a:noFill/>
          <a:ln>
            <a:noFill/>
          </a:ln>
        </p:spPr>
      </p:pic>
      <p:pic>
        <p:nvPicPr>
          <p:cNvPr id="482" name="Google Shape;482;p27"/>
          <p:cNvPicPr preferRelativeResize="0"/>
          <p:nvPr/>
        </p:nvPicPr>
        <p:blipFill rotWithShape="1">
          <a:blip r:embed="rId9">
            <a:alphaModFix/>
          </a:blip>
          <a:srcRect/>
          <a:stretch/>
        </p:blipFill>
        <p:spPr>
          <a:xfrm>
            <a:off x="3666342" y="3257771"/>
            <a:ext cx="4848843" cy="1159933"/>
          </a:xfrm>
          <a:prstGeom prst="rect">
            <a:avLst/>
          </a:prstGeom>
          <a:noFill/>
          <a:ln>
            <a:noFill/>
          </a:ln>
        </p:spPr>
      </p:pic>
      <p:sp>
        <p:nvSpPr>
          <p:cNvPr id="483" name="Google Shape;483;p27"/>
          <p:cNvSpPr txBox="1">
            <a:spLocks noGrp="1"/>
          </p:cNvSpPr>
          <p:nvPr>
            <p:ph type="title"/>
          </p:nvPr>
        </p:nvSpPr>
        <p:spPr>
          <a:xfrm>
            <a:off x="4501410" y="1064254"/>
            <a:ext cx="2793300" cy="547200"/>
          </a:xfrm>
          <a:prstGeom prst="rect">
            <a:avLst/>
          </a:prstGeom>
          <a:noFill/>
          <a:ln>
            <a:noFill/>
          </a:ln>
        </p:spPr>
        <p:txBody>
          <a:bodyPr spcFirstLastPara="1" wrap="square" lIns="0" tIns="8450" rIns="0" bIns="0" anchor="t" anchorCtr="0">
            <a:spAutoFit/>
          </a:bodyPr>
          <a:lstStyle/>
          <a:p>
            <a:pPr marL="8467" marR="0" lvl="0" indent="0" algn="l" rtl="0">
              <a:lnSpc>
                <a:spcPct val="100000"/>
              </a:lnSpc>
              <a:spcBef>
                <a:spcPts val="0"/>
              </a:spcBef>
              <a:spcAft>
                <a:spcPts val="0"/>
              </a:spcAft>
              <a:buNone/>
            </a:pPr>
            <a:r>
              <a:rPr lang="el-GR" sz="3500" i="0" u="none" strike="noStrike" cap="none">
                <a:solidFill>
                  <a:schemeClr val="dk1"/>
                </a:solidFill>
                <a:latin typeface="Georgia"/>
                <a:ea typeface="Georgia"/>
                <a:cs typeface="Georgia"/>
                <a:sym typeface="Georgia"/>
              </a:rPr>
              <a:t>Eurhope</a:t>
            </a:r>
            <a:endParaRPr sz="3500">
              <a:latin typeface="Georgia"/>
              <a:ea typeface="Georgia"/>
              <a:cs typeface="Georgia"/>
              <a:sym typeface="Georgia"/>
            </a:endParaRPr>
          </a:p>
        </p:txBody>
      </p:sp>
      <p:sp>
        <p:nvSpPr>
          <p:cNvPr id="484" name="Google Shape;484;p27"/>
          <p:cNvSpPr txBox="1"/>
          <p:nvPr/>
        </p:nvSpPr>
        <p:spPr>
          <a:xfrm>
            <a:off x="2516738" y="1866513"/>
            <a:ext cx="6762750" cy="763693"/>
          </a:xfrm>
          <a:prstGeom prst="rect">
            <a:avLst/>
          </a:prstGeom>
          <a:noFill/>
          <a:ln>
            <a:noFill/>
          </a:ln>
        </p:spPr>
        <p:txBody>
          <a:bodyPr spcFirstLastPara="1" wrap="square" lIns="0" tIns="8450" rIns="0" bIns="0" anchor="t" anchorCtr="0">
            <a:spAutoFit/>
          </a:bodyPr>
          <a:lstStyle/>
          <a:p>
            <a:pPr marL="8467" marR="0" lvl="0" indent="0" algn="l" rtl="0">
              <a:lnSpc>
                <a:spcPct val="100000"/>
              </a:lnSpc>
              <a:spcBef>
                <a:spcPts val="0"/>
              </a:spcBef>
              <a:spcAft>
                <a:spcPts val="0"/>
              </a:spcAft>
              <a:buNone/>
            </a:pPr>
            <a:r>
              <a:rPr lang="el-GR" sz="2333">
                <a:solidFill>
                  <a:schemeClr val="dk1"/>
                </a:solidFill>
                <a:latin typeface="Georgia"/>
                <a:ea typeface="Georgia"/>
                <a:cs typeface="Georgia"/>
                <a:sym typeface="Georgia"/>
              </a:rPr>
              <a:t>EU as a solidarity's house for minors out of home</a:t>
            </a:r>
            <a:endParaRPr sz="2333">
              <a:solidFill>
                <a:schemeClr val="dk1"/>
              </a:solidFill>
              <a:latin typeface="Georgia"/>
              <a:ea typeface="Georgia"/>
              <a:cs typeface="Georgia"/>
              <a:sym typeface="Georgia"/>
            </a:endParaRPr>
          </a:p>
          <a:p>
            <a:pPr marL="0" marR="214641" lvl="0" indent="0" algn="ctr" rtl="0">
              <a:lnSpc>
                <a:spcPct val="100000"/>
              </a:lnSpc>
              <a:spcBef>
                <a:spcPts val="1557"/>
              </a:spcBef>
              <a:spcAft>
                <a:spcPts val="0"/>
              </a:spcAft>
              <a:buNone/>
            </a:pPr>
            <a:r>
              <a:rPr lang="el-GR" sz="1267">
                <a:solidFill>
                  <a:schemeClr val="dk1"/>
                </a:solidFill>
                <a:latin typeface="Helvetica Neue"/>
                <a:ea typeface="Helvetica Neue"/>
                <a:cs typeface="Helvetica Neue"/>
                <a:sym typeface="Helvetica Neue"/>
              </a:rPr>
              <a:t>Erasmus+ project n. 2023-2-IT03-KA220-YOU-000184370</a:t>
            </a:r>
            <a:endParaRPr sz="1267">
              <a:solidFill>
                <a:schemeClr val="dk1"/>
              </a:solidFill>
              <a:latin typeface="Helvetica Neue"/>
              <a:ea typeface="Helvetica Neue"/>
              <a:cs typeface="Helvetica Neue"/>
              <a:sym typeface="Helvetica Neue"/>
            </a:endParaRPr>
          </a:p>
        </p:txBody>
      </p:sp>
      <p:pic>
        <p:nvPicPr>
          <p:cNvPr id="485" name="Google Shape;485;p27"/>
          <p:cNvPicPr preferRelativeResize="0"/>
          <p:nvPr/>
        </p:nvPicPr>
        <p:blipFill rotWithShape="1">
          <a:blip r:embed="rId10">
            <a:alphaModFix/>
          </a:blip>
          <a:srcRect/>
          <a:stretch/>
        </p:blipFill>
        <p:spPr>
          <a:xfrm>
            <a:off x="7915797" y="5291340"/>
            <a:ext cx="1777999" cy="488949"/>
          </a:xfrm>
          <a:prstGeom prst="rect">
            <a:avLst/>
          </a:prstGeom>
          <a:noFill/>
          <a:ln>
            <a:noFill/>
          </a:ln>
        </p:spPr>
      </p:pic>
      <p:pic>
        <p:nvPicPr>
          <p:cNvPr id="486" name="Google Shape;486;p27"/>
          <p:cNvPicPr preferRelativeResize="0"/>
          <p:nvPr/>
        </p:nvPicPr>
        <p:blipFill rotWithShape="1">
          <a:blip r:embed="rId11">
            <a:alphaModFix/>
          </a:blip>
          <a:srcRect/>
          <a:stretch/>
        </p:blipFill>
        <p:spPr>
          <a:xfrm>
            <a:off x="9795972" y="5242233"/>
            <a:ext cx="534561" cy="537599"/>
          </a:xfrm>
          <a:prstGeom prst="rect">
            <a:avLst/>
          </a:prstGeom>
          <a:noFill/>
          <a:ln>
            <a:noFill/>
          </a:ln>
        </p:spPr>
      </p:pic>
      <p:sp>
        <p:nvSpPr>
          <p:cNvPr id="487" name="Google Shape;487;p27"/>
          <p:cNvSpPr/>
          <p:nvPr/>
        </p:nvSpPr>
        <p:spPr>
          <a:xfrm>
            <a:off x="10406008" y="5352499"/>
            <a:ext cx="786977" cy="134620"/>
          </a:xfrm>
          <a:custGeom>
            <a:avLst/>
            <a:gdLst/>
            <a:ahLst/>
            <a:cxnLst/>
            <a:rect l="l" t="t" r="r" b="b"/>
            <a:pathLst>
              <a:path w="1180465" h="201929" extrusionOk="0">
                <a:moveTo>
                  <a:pt x="124028" y="61188"/>
                </a:moveTo>
                <a:lnTo>
                  <a:pt x="109791" y="22682"/>
                </a:lnTo>
                <a:lnTo>
                  <a:pt x="100495" y="14922"/>
                </a:lnTo>
                <a:lnTo>
                  <a:pt x="100495" y="61188"/>
                </a:lnTo>
                <a:lnTo>
                  <a:pt x="99656" y="71285"/>
                </a:lnTo>
                <a:lnTo>
                  <a:pt x="69405" y="99910"/>
                </a:lnTo>
                <a:lnTo>
                  <a:pt x="43332" y="102387"/>
                </a:lnTo>
                <a:lnTo>
                  <a:pt x="22885" y="102387"/>
                </a:lnTo>
                <a:lnTo>
                  <a:pt x="22771" y="22682"/>
                </a:lnTo>
                <a:lnTo>
                  <a:pt x="48221" y="22682"/>
                </a:lnTo>
                <a:lnTo>
                  <a:pt x="87757"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53"/>
                </a:lnTo>
                <a:lnTo>
                  <a:pt x="122847" y="74231"/>
                </a:lnTo>
                <a:lnTo>
                  <a:pt x="124028" y="61188"/>
                </a:lnTo>
                <a:close/>
              </a:path>
              <a:path w="1180465" h="201929" extrusionOk="0">
                <a:moveTo>
                  <a:pt x="275285" y="198882"/>
                </a:moveTo>
                <a:lnTo>
                  <a:pt x="226148" y="117462"/>
                </a:lnTo>
                <a:lnTo>
                  <a:pt x="222161" y="110845"/>
                </a:lnTo>
                <a:lnTo>
                  <a:pt x="239344" y="102450"/>
                </a:lnTo>
                <a:lnTo>
                  <a:pt x="244119" y="97967"/>
                </a:lnTo>
                <a:lnTo>
                  <a:pt x="251625" y="90906"/>
                </a:lnTo>
                <a:lnTo>
                  <a:pt x="258991" y="76200"/>
                </a:lnTo>
                <a:lnTo>
                  <a:pt x="261442" y="58369"/>
                </a:lnTo>
                <a:lnTo>
                  <a:pt x="260388" y="45351"/>
                </a:lnTo>
                <a:lnTo>
                  <a:pt x="238074" y="12979"/>
                </a:lnTo>
                <a:lnTo>
                  <a:pt x="238074" y="59588"/>
                </a:lnTo>
                <a:lnTo>
                  <a:pt x="237363" y="68554"/>
                </a:lnTo>
                <a:lnTo>
                  <a:pt x="202780" y="97243"/>
                </a:lnTo>
                <a:lnTo>
                  <a:pt x="191554" y="97853"/>
                </a:lnTo>
                <a:lnTo>
                  <a:pt x="160464" y="97853"/>
                </a:lnTo>
                <a:lnTo>
                  <a:pt x="160464" y="23050"/>
                </a:lnTo>
                <a:lnTo>
                  <a:pt x="189966" y="23050"/>
                </a:lnTo>
                <a:lnTo>
                  <a:pt x="231660" y="36588"/>
                </a:lnTo>
                <a:lnTo>
                  <a:pt x="238074" y="59588"/>
                </a:lnTo>
                <a:lnTo>
                  <a:pt x="238074" y="12979"/>
                </a:lnTo>
                <a:lnTo>
                  <a:pt x="234581" y="10833"/>
                </a:lnTo>
                <a:lnTo>
                  <a:pt x="222478" y="6540"/>
                </a:lnTo>
                <a:lnTo>
                  <a:pt x="208013" y="3937"/>
                </a:lnTo>
                <a:lnTo>
                  <a:pt x="191185" y="3073"/>
                </a:lnTo>
                <a:lnTo>
                  <a:pt x="137579" y="3073"/>
                </a:lnTo>
                <a:lnTo>
                  <a:pt x="137579" y="198882"/>
                </a:lnTo>
                <a:lnTo>
                  <a:pt x="160350" y="198882"/>
                </a:lnTo>
                <a:lnTo>
                  <a:pt x="160350" y="117462"/>
                </a:lnTo>
                <a:lnTo>
                  <a:pt x="200977" y="117462"/>
                </a:lnTo>
                <a:lnTo>
                  <a:pt x="248348" y="198882"/>
                </a:lnTo>
                <a:lnTo>
                  <a:pt x="275285" y="198882"/>
                </a:lnTo>
                <a:close/>
              </a:path>
              <a:path w="1180465" h="201929" extrusionOk="0">
                <a:moveTo>
                  <a:pt x="449326" y="100787"/>
                </a:moveTo>
                <a:lnTo>
                  <a:pt x="449084" y="100672"/>
                </a:lnTo>
                <a:lnTo>
                  <a:pt x="447611" y="78384"/>
                </a:lnTo>
                <a:lnTo>
                  <a:pt x="443191" y="58648"/>
                </a:lnTo>
                <a:lnTo>
                  <a:pt x="435813" y="41427"/>
                </a:lnTo>
                <a:lnTo>
                  <a:pt x="425462" y="26733"/>
                </a:lnTo>
                <a:lnTo>
                  <a:pt x="425094" y="26403"/>
                </a:lnTo>
                <a:lnTo>
                  <a:pt x="425094" y="100787"/>
                </a:lnTo>
                <a:lnTo>
                  <a:pt x="424065" y="119456"/>
                </a:lnTo>
                <a:lnTo>
                  <a:pt x="408571" y="161239"/>
                </a:lnTo>
                <a:lnTo>
                  <a:pt x="374650" y="180428"/>
                </a:lnTo>
                <a:lnTo>
                  <a:pt x="359486" y="181711"/>
                </a:lnTo>
                <a:lnTo>
                  <a:pt x="344385" y="180428"/>
                </a:lnTo>
                <a:lnTo>
                  <a:pt x="310413" y="161112"/>
                </a:lnTo>
                <a:lnTo>
                  <a:pt x="294589" y="119545"/>
                </a:lnTo>
                <a:lnTo>
                  <a:pt x="293522" y="100787"/>
                </a:lnTo>
                <a:lnTo>
                  <a:pt x="293408" y="100545"/>
                </a:lnTo>
                <a:lnTo>
                  <a:pt x="302895" y="52412"/>
                </a:lnTo>
                <a:lnTo>
                  <a:pt x="331152" y="25501"/>
                </a:lnTo>
                <a:lnTo>
                  <a:pt x="359740" y="20358"/>
                </a:lnTo>
                <a:lnTo>
                  <a:pt x="374904" y="21640"/>
                </a:lnTo>
                <a:lnTo>
                  <a:pt x="408571" y="40830"/>
                </a:lnTo>
                <a:lnTo>
                  <a:pt x="424065" y="82105"/>
                </a:lnTo>
                <a:lnTo>
                  <a:pt x="425094" y="100787"/>
                </a:lnTo>
                <a:lnTo>
                  <a:pt x="425094" y="26403"/>
                </a:lnTo>
                <a:lnTo>
                  <a:pt x="379984" y="1676"/>
                </a:lnTo>
                <a:lnTo>
                  <a:pt x="359740" y="0"/>
                </a:lnTo>
                <a:lnTo>
                  <a:pt x="339305" y="1663"/>
                </a:lnTo>
                <a:lnTo>
                  <a:pt x="292900" y="26365"/>
                </a:lnTo>
                <a:lnTo>
                  <a:pt x="270878" y="77863"/>
                </a:lnTo>
                <a:lnTo>
                  <a:pt x="269405" y="100545"/>
                </a:lnTo>
                <a:lnTo>
                  <a:pt x="270878" y="123278"/>
                </a:lnTo>
                <a:lnTo>
                  <a:pt x="282625" y="160616"/>
                </a:lnTo>
                <a:lnTo>
                  <a:pt x="321576" y="195072"/>
                </a:lnTo>
                <a:lnTo>
                  <a:pt x="359613" y="201701"/>
                </a:lnTo>
                <a:lnTo>
                  <a:pt x="379577" y="199999"/>
                </a:lnTo>
                <a:lnTo>
                  <a:pt x="397230" y="194919"/>
                </a:lnTo>
                <a:lnTo>
                  <a:pt x="412572" y="186486"/>
                </a:lnTo>
                <a:lnTo>
                  <a:pt x="417855" y="181711"/>
                </a:lnTo>
                <a:lnTo>
                  <a:pt x="425589" y="174726"/>
                </a:lnTo>
                <a:lnTo>
                  <a:pt x="435952" y="160032"/>
                </a:lnTo>
                <a:lnTo>
                  <a:pt x="443382" y="142811"/>
                </a:lnTo>
                <a:lnTo>
                  <a:pt x="447840" y="123063"/>
                </a:lnTo>
                <a:lnTo>
                  <a:pt x="449326" y="100787"/>
                </a:lnTo>
                <a:close/>
              </a:path>
              <a:path w="1180465" h="201929" extrusionOk="0">
                <a:moveTo>
                  <a:pt x="617880" y="96380"/>
                </a:moveTo>
                <a:lnTo>
                  <a:pt x="551408" y="96380"/>
                </a:lnTo>
                <a:lnTo>
                  <a:pt x="551294" y="116852"/>
                </a:lnTo>
                <a:lnTo>
                  <a:pt x="594982" y="116852"/>
                </a:lnTo>
                <a:lnTo>
                  <a:pt x="594982" y="177177"/>
                </a:lnTo>
                <a:lnTo>
                  <a:pt x="585279" y="179197"/>
                </a:lnTo>
                <a:lnTo>
                  <a:pt x="575437" y="180657"/>
                </a:lnTo>
                <a:lnTo>
                  <a:pt x="565454" y="181533"/>
                </a:lnTo>
                <a:lnTo>
                  <a:pt x="555332" y="181838"/>
                </a:lnTo>
                <a:lnTo>
                  <a:pt x="537730" y="180543"/>
                </a:lnTo>
                <a:lnTo>
                  <a:pt x="498538" y="161353"/>
                </a:lnTo>
                <a:lnTo>
                  <a:pt x="480415" y="119811"/>
                </a:lnTo>
                <a:lnTo>
                  <a:pt x="479196" y="101155"/>
                </a:lnTo>
                <a:lnTo>
                  <a:pt x="480453" y="83273"/>
                </a:lnTo>
                <a:lnTo>
                  <a:pt x="499275" y="42062"/>
                </a:lnTo>
                <a:lnTo>
                  <a:pt x="538238" y="22059"/>
                </a:lnTo>
                <a:lnTo>
                  <a:pt x="555078" y="20726"/>
                </a:lnTo>
                <a:lnTo>
                  <a:pt x="567436" y="21437"/>
                </a:lnTo>
                <a:lnTo>
                  <a:pt x="580034" y="23558"/>
                </a:lnTo>
                <a:lnTo>
                  <a:pt x="592899" y="27089"/>
                </a:lnTo>
                <a:lnTo>
                  <a:pt x="606005" y="32004"/>
                </a:lnTo>
                <a:lnTo>
                  <a:pt x="614819" y="11899"/>
                </a:lnTo>
                <a:lnTo>
                  <a:pt x="601014" y="6832"/>
                </a:lnTo>
                <a:lnTo>
                  <a:pt x="586651" y="3238"/>
                </a:lnTo>
                <a:lnTo>
                  <a:pt x="571804" y="1092"/>
                </a:lnTo>
                <a:lnTo>
                  <a:pt x="556552" y="368"/>
                </a:lnTo>
                <a:lnTo>
                  <a:pt x="541616" y="1130"/>
                </a:lnTo>
                <a:lnTo>
                  <a:pt x="502691" y="12509"/>
                </a:lnTo>
                <a:lnTo>
                  <a:pt x="467448" y="47574"/>
                </a:lnTo>
                <a:lnTo>
                  <a:pt x="455968" y="86233"/>
                </a:lnTo>
                <a:lnTo>
                  <a:pt x="455206" y="101041"/>
                </a:lnTo>
                <a:lnTo>
                  <a:pt x="456742" y="123596"/>
                </a:lnTo>
                <a:lnTo>
                  <a:pt x="469099" y="160655"/>
                </a:lnTo>
                <a:lnTo>
                  <a:pt x="509600" y="195072"/>
                </a:lnTo>
                <a:lnTo>
                  <a:pt x="549084" y="201701"/>
                </a:lnTo>
                <a:lnTo>
                  <a:pt x="559346" y="201536"/>
                </a:lnTo>
                <a:lnTo>
                  <a:pt x="602221" y="195986"/>
                </a:lnTo>
                <a:lnTo>
                  <a:pt x="617880" y="191643"/>
                </a:lnTo>
                <a:lnTo>
                  <a:pt x="617880" y="96380"/>
                </a:lnTo>
                <a:close/>
              </a:path>
              <a:path w="1180465" h="201929" extrusionOk="0">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57" y="22720"/>
                </a:lnTo>
                <a:lnTo>
                  <a:pt x="799757" y="199402"/>
                </a:lnTo>
                <a:lnTo>
                  <a:pt x="822464" y="199402"/>
                </a:lnTo>
                <a:lnTo>
                  <a:pt x="822464" y="22720"/>
                </a:lnTo>
                <a:lnTo>
                  <a:pt x="861936" y="22720"/>
                </a:lnTo>
                <a:lnTo>
                  <a:pt x="884339" y="22720"/>
                </a:lnTo>
                <a:lnTo>
                  <a:pt x="923874" y="22720"/>
                </a:lnTo>
                <a:lnTo>
                  <a:pt x="923874" y="199402"/>
                </a:lnTo>
                <a:lnTo>
                  <a:pt x="946581" y="199402"/>
                </a:lnTo>
                <a:lnTo>
                  <a:pt x="946581" y="22720"/>
                </a:lnTo>
                <a:lnTo>
                  <a:pt x="1008456" y="22720"/>
                </a:lnTo>
                <a:lnTo>
                  <a:pt x="1008456" y="3657"/>
                </a:lnTo>
                <a:close/>
              </a:path>
              <a:path w="1180465" h="201929" extrusionOk="0">
                <a:moveTo>
                  <a:pt x="1180299" y="100787"/>
                </a:moveTo>
                <a:lnTo>
                  <a:pt x="1180058" y="100672"/>
                </a:lnTo>
                <a:lnTo>
                  <a:pt x="1178585" y="78384"/>
                </a:lnTo>
                <a:lnTo>
                  <a:pt x="1174165" y="58648"/>
                </a:lnTo>
                <a:lnTo>
                  <a:pt x="1166787" y="41427"/>
                </a:lnTo>
                <a:lnTo>
                  <a:pt x="1156436" y="26733"/>
                </a:lnTo>
                <a:lnTo>
                  <a:pt x="1156068" y="26403"/>
                </a:lnTo>
                <a:lnTo>
                  <a:pt x="1156068" y="100787"/>
                </a:lnTo>
                <a:lnTo>
                  <a:pt x="1155039" y="119456"/>
                </a:lnTo>
                <a:lnTo>
                  <a:pt x="1139545" y="161239"/>
                </a:lnTo>
                <a:lnTo>
                  <a:pt x="1105623" y="180428"/>
                </a:lnTo>
                <a:lnTo>
                  <a:pt x="1090460" y="181711"/>
                </a:lnTo>
                <a:lnTo>
                  <a:pt x="1075359" y="180428"/>
                </a:lnTo>
                <a:lnTo>
                  <a:pt x="1041374" y="161112"/>
                </a:lnTo>
                <a:lnTo>
                  <a:pt x="1025563" y="119545"/>
                </a:lnTo>
                <a:lnTo>
                  <a:pt x="1024483" y="100787"/>
                </a:lnTo>
                <a:lnTo>
                  <a:pt x="1024382" y="100545"/>
                </a:lnTo>
                <a:lnTo>
                  <a:pt x="1033868" y="52412"/>
                </a:lnTo>
                <a:lnTo>
                  <a:pt x="1062126" y="25501"/>
                </a:lnTo>
                <a:lnTo>
                  <a:pt x="1090701" y="20358"/>
                </a:lnTo>
                <a:lnTo>
                  <a:pt x="1105877" y="21640"/>
                </a:lnTo>
                <a:lnTo>
                  <a:pt x="1139545" y="40830"/>
                </a:lnTo>
                <a:lnTo>
                  <a:pt x="1155039" y="82105"/>
                </a:lnTo>
                <a:lnTo>
                  <a:pt x="1156068" y="100787"/>
                </a:lnTo>
                <a:lnTo>
                  <a:pt x="1156068" y="26403"/>
                </a:lnTo>
                <a:lnTo>
                  <a:pt x="1110957" y="1676"/>
                </a:lnTo>
                <a:lnTo>
                  <a:pt x="1090701" y="0"/>
                </a:lnTo>
                <a:lnTo>
                  <a:pt x="1070279" y="1663"/>
                </a:lnTo>
                <a:lnTo>
                  <a:pt x="1023874" y="26365"/>
                </a:lnTo>
                <a:lnTo>
                  <a:pt x="1001839" y="77863"/>
                </a:lnTo>
                <a:lnTo>
                  <a:pt x="1000379" y="100545"/>
                </a:lnTo>
                <a:lnTo>
                  <a:pt x="1001839" y="123278"/>
                </a:lnTo>
                <a:lnTo>
                  <a:pt x="1013599" y="160616"/>
                </a:lnTo>
                <a:lnTo>
                  <a:pt x="1052550" y="195072"/>
                </a:lnTo>
                <a:lnTo>
                  <a:pt x="1090587" y="201701"/>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grpSp>
        <p:nvGrpSpPr>
          <p:cNvPr id="488" name="Google Shape;488;p27"/>
          <p:cNvGrpSpPr/>
          <p:nvPr/>
        </p:nvGrpSpPr>
        <p:grpSpPr>
          <a:xfrm>
            <a:off x="11231396" y="5352745"/>
            <a:ext cx="736275" cy="134197"/>
            <a:chOff x="16847094" y="8029117"/>
            <a:chExt cx="1104413" cy="201295"/>
          </a:xfrm>
        </p:grpSpPr>
        <p:pic>
          <p:nvPicPr>
            <p:cNvPr id="489" name="Google Shape;489;p27"/>
            <p:cNvPicPr preferRelativeResize="0"/>
            <p:nvPr/>
          </p:nvPicPr>
          <p:blipFill rotWithShape="1">
            <a:blip r:embed="rId12">
              <a:alphaModFix/>
            </a:blip>
            <a:srcRect/>
            <a:stretch/>
          </p:blipFill>
          <p:spPr>
            <a:xfrm>
              <a:off x="16847094" y="8031077"/>
              <a:ext cx="493393" cy="197072"/>
            </a:xfrm>
            <a:prstGeom prst="rect">
              <a:avLst/>
            </a:prstGeom>
            <a:noFill/>
            <a:ln>
              <a:noFill/>
            </a:ln>
          </p:spPr>
        </p:pic>
        <p:sp>
          <p:nvSpPr>
            <p:cNvPr id="490" name="Google Shape;490;p27"/>
            <p:cNvSpPr/>
            <p:nvPr/>
          </p:nvSpPr>
          <p:spPr>
            <a:xfrm>
              <a:off x="17362387" y="8029117"/>
              <a:ext cx="215265" cy="201295"/>
            </a:xfrm>
            <a:custGeom>
              <a:avLst/>
              <a:gdLst/>
              <a:ahLst/>
              <a:cxnLst/>
              <a:rect l="l" t="t" r="r" b="b"/>
              <a:pathLst>
                <a:path w="215265" h="201295" extrusionOk="0">
                  <a:moveTo>
                    <a:pt x="41503" y="2705"/>
                  </a:moveTo>
                  <a:lnTo>
                    <a:pt x="0" y="2705"/>
                  </a:lnTo>
                  <a:lnTo>
                    <a:pt x="0" y="198513"/>
                  </a:lnTo>
                  <a:lnTo>
                    <a:pt x="41503" y="198513"/>
                  </a:lnTo>
                  <a:lnTo>
                    <a:pt x="41503" y="2705"/>
                  </a:lnTo>
                  <a:close/>
                </a:path>
                <a:path w="215265" h="201295" extrusionOk="0">
                  <a:moveTo>
                    <a:pt x="215061" y="88646"/>
                  </a:moveTo>
                  <a:lnTo>
                    <a:pt x="137464" y="88646"/>
                  </a:lnTo>
                  <a:lnTo>
                    <a:pt x="137210" y="88646"/>
                  </a:lnTo>
                  <a:lnTo>
                    <a:pt x="137210" y="123228"/>
                  </a:lnTo>
                  <a:lnTo>
                    <a:pt x="174307" y="164058"/>
                  </a:lnTo>
                  <a:lnTo>
                    <a:pt x="147980" y="166751"/>
                  </a:lnTo>
                  <a:lnTo>
                    <a:pt x="136258" y="165696"/>
                  </a:lnTo>
                  <a:lnTo>
                    <a:pt x="104343" y="140525"/>
                  </a:lnTo>
                  <a:lnTo>
                    <a:pt x="97066" y="101282"/>
                  </a:lnTo>
                  <a:lnTo>
                    <a:pt x="98082" y="86728"/>
                  </a:lnTo>
                  <a:lnTo>
                    <a:pt x="121983" y="44716"/>
                  </a:lnTo>
                  <a:lnTo>
                    <a:pt x="156311" y="34582"/>
                  </a:lnTo>
                  <a:lnTo>
                    <a:pt x="167767" y="35242"/>
                  </a:lnTo>
                  <a:lnTo>
                    <a:pt x="178993" y="37249"/>
                  </a:lnTo>
                  <a:lnTo>
                    <a:pt x="190030" y="40576"/>
                  </a:lnTo>
                  <a:lnTo>
                    <a:pt x="200863" y="45250"/>
                  </a:lnTo>
                  <a:lnTo>
                    <a:pt x="214693" y="12014"/>
                  </a:lnTo>
                  <a:lnTo>
                    <a:pt x="200609" y="6781"/>
                  </a:lnTo>
                  <a:lnTo>
                    <a:pt x="186232" y="3022"/>
                  </a:lnTo>
                  <a:lnTo>
                    <a:pt x="171589" y="762"/>
                  </a:lnTo>
                  <a:lnTo>
                    <a:pt x="156679" y="0"/>
                  </a:lnTo>
                  <a:lnTo>
                    <a:pt x="134023" y="1663"/>
                  </a:lnTo>
                  <a:lnTo>
                    <a:pt x="96520" y="14897"/>
                  </a:lnTo>
                  <a:lnTo>
                    <a:pt x="61379" y="57886"/>
                  </a:lnTo>
                  <a:lnTo>
                    <a:pt x="54597" y="100418"/>
                  </a:lnTo>
                  <a:lnTo>
                    <a:pt x="56057" y="123367"/>
                  </a:lnTo>
                  <a:lnTo>
                    <a:pt x="67767" y="160756"/>
                  </a:lnTo>
                  <a:lnTo>
                    <a:pt x="106527" y="194691"/>
                  </a:lnTo>
                  <a:lnTo>
                    <a:pt x="145542" y="201206"/>
                  </a:lnTo>
                  <a:lnTo>
                    <a:pt x="154190" y="201041"/>
                  </a:lnTo>
                  <a:lnTo>
                    <a:pt x="196761" y="195427"/>
                  </a:lnTo>
                  <a:lnTo>
                    <a:pt x="215061" y="190169"/>
                  </a:lnTo>
                  <a:lnTo>
                    <a:pt x="215061" y="88646"/>
                  </a:lnTo>
                  <a:close/>
                </a:path>
              </a:pathLst>
            </a:custGeom>
            <a:solidFill>
              <a:srgbClr val="0080B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pic>
          <p:nvPicPr>
            <p:cNvPr id="491" name="Google Shape;491;p27"/>
            <p:cNvPicPr preferRelativeResize="0"/>
            <p:nvPr/>
          </p:nvPicPr>
          <p:blipFill rotWithShape="1">
            <a:blip r:embed="rId13">
              <a:alphaModFix/>
            </a:blip>
            <a:srcRect/>
            <a:stretch/>
          </p:blipFill>
          <p:spPr>
            <a:xfrm>
              <a:off x="17596548" y="8031077"/>
              <a:ext cx="354959" cy="197072"/>
            </a:xfrm>
            <a:prstGeom prst="rect">
              <a:avLst/>
            </a:prstGeom>
            <a:noFill/>
            <a:ln>
              <a:noFill/>
            </a:ln>
          </p:spPr>
        </p:pic>
      </p:grpSp>
      <p:grpSp>
        <p:nvGrpSpPr>
          <p:cNvPr id="492" name="Google Shape;492;p27"/>
          <p:cNvGrpSpPr/>
          <p:nvPr/>
        </p:nvGrpSpPr>
        <p:grpSpPr>
          <a:xfrm>
            <a:off x="10404054" y="5564040"/>
            <a:ext cx="557327" cy="105770"/>
            <a:chOff x="15606081" y="8346060"/>
            <a:chExt cx="835991" cy="158656"/>
          </a:xfrm>
        </p:grpSpPr>
        <p:pic>
          <p:nvPicPr>
            <p:cNvPr id="493" name="Google Shape;493;p27"/>
            <p:cNvPicPr preferRelativeResize="0"/>
            <p:nvPr/>
          </p:nvPicPr>
          <p:blipFill rotWithShape="1">
            <a:blip r:embed="rId14">
              <a:alphaModFix/>
            </a:blip>
            <a:srcRect/>
            <a:stretch/>
          </p:blipFill>
          <p:spPr>
            <a:xfrm>
              <a:off x="15606081" y="8346183"/>
              <a:ext cx="117136" cy="158410"/>
            </a:xfrm>
            <a:prstGeom prst="rect">
              <a:avLst/>
            </a:prstGeom>
            <a:noFill/>
            <a:ln>
              <a:noFill/>
            </a:ln>
          </p:spPr>
        </p:pic>
        <p:sp>
          <p:nvSpPr>
            <p:cNvPr id="494" name="Google Shape;494;p27"/>
            <p:cNvSpPr/>
            <p:nvPr/>
          </p:nvSpPr>
          <p:spPr>
            <a:xfrm>
              <a:off x="15748064" y="8348903"/>
              <a:ext cx="88900" cy="154305"/>
            </a:xfrm>
            <a:custGeom>
              <a:avLst/>
              <a:gdLst/>
              <a:ahLst/>
              <a:cxnLst/>
              <a:rect l="l" t="t" r="r" b="b"/>
              <a:pathLst>
                <a:path w="88900" h="154304" extrusionOk="0">
                  <a:moveTo>
                    <a:pt x="88607" y="0"/>
                  </a:moveTo>
                  <a:lnTo>
                    <a:pt x="0" y="0"/>
                  </a:lnTo>
                  <a:lnTo>
                    <a:pt x="0" y="26695"/>
                  </a:lnTo>
                  <a:lnTo>
                    <a:pt x="0" y="59740"/>
                  </a:lnTo>
                  <a:lnTo>
                    <a:pt x="0" y="86436"/>
                  </a:lnTo>
                  <a:lnTo>
                    <a:pt x="0" y="127114"/>
                  </a:lnTo>
                  <a:lnTo>
                    <a:pt x="0" y="153809"/>
                  </a:lnTo>
                  <a:lnTo>
                    <a:pt x="88607" y="153809"/>
                  </a:lnTo>
                  <a:lnTo>
                    <a:pt x="88607" y="127114"/>
                  </a:lnTo>
                  <a:lnTo>
                    <a:pt x="32677" y="127114"/>
                  </a:lnTo>
                  <a:lnTo>
                    <a:pt x="32677" y="86436"/>
                  </a:lnTo>
                  <a:lnTo>
                    <a:pt x="84823" y="86436"/>
                  </a:lnTo>
                  <a:lnTo>
                    <a:pt x="84823" y="59740"/>
                  </a:lnTo>
                  <a:lnTo>
                    <a:pt x="32677" y="59740"/>
                  </a:lnTo>
                  <a:lnTo>
                    <a:pt x="32677" y="26695"/>
                  </a:lnTo>
                  <a:lnTo>
                    <a:pt x="88607" y="26695"/>
                  </a:lnTo>
                  <a:lnTo>
                    <a:pt x="88607" y="0"/>
                  </a:lnTo>
                  <a:close/>
                </a:path>
              </a:pathLst>
            </a:custGeom>
            <a:solidFill>
              <a:srgbClr val="86868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pic>
          <p:nvPicPr>
            <p:cNvPr id="495" name="Google Shape;495;p27"/>
            <p:cNvPicPr preferRelativeResize="0"/>
            <p:nvPr/>
          </p:nvPicPr>
          <p:blipFill rotWithShape="1">
            <a:blip r:embed="rId15">
              <a:alphaModFix/>
            </a:blip>
            <a:srcRect/>
            <a:stretch/>
          </p:blipFill>
          <p:spPr>
            <a:xfrm>
              <a:off x="15866548" y="8348389"/>
              <a:ext cx="136598" cy="154119"/>
            </a:xfrm>
            <a:prstGeom prst="rect">
              <a:avLst/>
            </a:prstGeom>
            <a:noFill/>
            <a:ln>
              <a:noFill/>
            </a:ln>
          </p:spPr>
        </p:pic>
        <p:sp>
          <p:nvSpPr>
            <p:cNvPr id="496" name="Google Shape;496;p27"/>
            <p:cNvSpPr/>
            <p:nvPr/>
          </p:nvSpPr>
          <p:spPr>
            <a:xfrm>
              <a:off x="16024682" y="8348903"/>
              <a:ext cx="116205" cy="154305"/>
            </a:xfrm>
            <a:custGeom>
              <a:avLst/>
              <a:gdLst/>
              <a:ahLst/>
              <a:cxnLst/>
              <a:rect l="l" t="t" r="r" b="b"/>
              <a:pathLst>
                <a:path w="116205" h="154304" extrusionOk="0">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pic>
          <p:nvPicPr>
            <p:cNvPr id="497" name="Google Shape;497;p27"/>
            <p:cNvPicPr preferRelativeResize="0"/>
            <p:nvPr/>
          </p:nvPicPr>
          <p:blipFill rotWithShape="1">
            <a:blip r:embed="rId16">
              <a:alphaModFix/>
            </a:blip>
            <a:srcRect/>
            <a:stretch/>
          </p:blipFill>
          <p:spPr>
            <a:xfrm>
              <a:off x="16162266" y="8346060"/>
              <a:ext cx="279806" cy="158656"/>
            </a:xfrm>
            <a:prstGeom prst="rect">
              <a:avLst/>
            </a:prstGeom>
            <a:noFill/>
            <a:ln>
              <a:noFill/>
            </a:ln>
          </p:spPr>
        </p:pic>
      </p:grpSp>
      <p:grpSp>
        <p:nvGrpSpPr>
          <p:cNvPr id="498" name="Google Shape;498;p27"/>
          <p:cNvGrpSpPr/>
          <p:nvPr/>
        </p:nvGrpSpPr>
        <p:grpSpPr>
          <a:xfrm>
            <a:off x="11010750" y="5564122"/>
            <a:ext cx="399902" cy="105606"/>
            <a:chOff x="16516125" y="8346182"/>
            <a:chExt cx="599853" cy="158410"/>
          </a:xfrm>
        </p:grpSpPr>
        <p:pic>
          <p:nvPicPr>
            <p:cNvPr id="499" name="Google Shape;499;p27"/>
            <p:cNvPicPr preferRelativeResize="0"/>
            <p:nvPr/>
          </p:nvPicPr>
          <p:blipFill rotWithShape="1">
            <a:blip r:embed="rId17">
              <a:alphaModFix/>
            </a:blip>
            <a:srcRect/>
            <a:stretch/>
          </p:blipFill>
          <p:spPr>
            <a:xfrm>
              <a:off x="16516125" y="8346182"/>
              <a:ext cx="227174" cy="158410"/>
            </a:xfrm>
            <a:prstGeom prst="rect">
              <a:avLst/>
            </a:prstGeom>
            <a:noFill/>
            <a:ln>
              <a:noFill/>
            </a:ln>
          </p:spPr>
        </p:pic>
        <p:pic>
          <p:nvPicPr>
            <p:cNvPr id="500" name="Google Shape;500;p27"/>
            <p:cNvPicPr preferRelativeResize="0"/>
            <p:nvPr/>
          </p:nvPicPr>
          <p:blipFill rotWithShape="1">
            <a:blip r:embed="rId18">
              <a:alphaModFix/>
            </a:blip>
            <a:srcRect/>
            <a:stretch/>
          </p:blipFill>
          <p:spPr>
            <a:xfrm>
              <a:off x="16763740" y="8348389"/>
              <a:ext cx="126316" cy="156203"/>
            </a:xfrm>
            <a:prstGeom prst="rect">
              <a:avLst/>
            </a:prstGeom>
            <a:noFill/>
            <a:ln>
              <a:noFill/>
            </a:ln>
          </p:spPr>
        </p:pic>
        <p:pic>
          <p:nvPicPr>
            <p:cNvPr id="501" name="Google Shape;501;p27"/>
            <p:cNvPicPr preferRelativeResize="0"/>
            <p:nvPr/>
          </p:nvPicPr>
          <p:blipFill rotWithShape="1">
            <a:blip r:embed="rId19">
              <a:alphaModFix/>
            </a:blip>
            <a:srcRect/>
            <a:stretch/>
          </p:blipFill>
          <p:spPr>
            <a:xfrm>
              <a:off x="16925675" y="8348267"/>
              <a:ext cx="127663" cy="154119"/>
            </a:xfrm>
            <a:prstGeom prst="rect">
              <a:avLst/>
            </a:prstGeom>
            <a:noFill/>
            <a:ln>
              <a:noFill/>
            </a:ln>
          </p:spPr>
        </p:pic>
        <p:sp>
          <p:nvSpPr>
            <p:cNvPr id="502" name="Google Shape;502;p27"/>
            <p:cNvSpPr/>
            <p:nvPr/>
          </p:nvSpPr>
          <p:spPr>
            <a:xfrm>
              <a:off x="17082958" y="8348389"/>
              <a:ext cx="33020" cy="154305"/>
            </a:xfrm>
            <a:custGeom>
              <a:avLst/>
              <a:gdLst/>
              <a:ahLst/>
              <a:cxnLst/>
              <a:rect l="l" t="t" r="r" b="b"/>
              <a:pathLst>
                <a:path w="33019" h="154304" extrusionOk="0">
                  <a:moveTo>
                    <a:pt x="32680" y="154119"/>
                  </a:moveTo>
                  <a:lnTo>
                    <a:pt x="0" y="154119"/>
                  </a:lnTo>
                  <a:lnTo>
                    <a:pt x="0" y="0"/>
                  </a:lnTo>
                  <a:lnTo>
                    <a:pt x="32680" y="0"/>
                  </a:lnTo>
                  <a:lnTo>
                    <a:pt x="32680" y="154119"/>
                  </a:lnTo>
                  <a:close/>
                </a:path>
              </a:pathLst>
            </a:custGeom>
            <a:solidFill>
              <a:srgbClr val="86868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grpSp>
      <p:grpSp>
        <p:nvGrpSpPr>
          <p:cNvPr id="503" name="Google Shape;503;p27"/>
          <p:cNvGrpSpPr/>
          <p:nvPr/>
        </p:nvGrpSpPr>
        <p:grpSpPr>
          <a:xfrm>
            <a:off x="11457835" y="5564040"/>
            <a:ext cx="509510" cy="105770"/>
            <a:chOff x="17186752" y="8346060"/>
            <a:chExt cx="764265" cy="158656"/>
          </a:xfrm>
        </p:grpSpPr>
        <p:pic>
          <p:nvPicPr>
            <p:cNvPr id="504" name="Google Shape;504;p27"/>
            <p:cNvPicPr preferRelativeResize="0"/>
            <p:nvPr/>
          </p:nvPicPr>
          <p:blipFill rotWithShape="1">
            <a:blip r:embed="rId20">
              <a:alphaModFix/>
            </a:blip>
            <a:srcRect/>
            <a:stretch/>
          </p:blipFill>
          <p:spPr>
            <a:xfrm>
              <a:off x="17186752" y="8347776"/>
              <a:ext cx="254102" cy="154927"/>
            </a:xfrm>
            <a:prstGeom prst="rect">
              <a:avLst/>
            </a:prstGeom>
            <a:noFill/>
            <a:ln>
              <a:noFill/>
            </a:ln>
          </p:spPr>
        </p:pic>
        <p:sp>
          <p:nvSpPr>
            <p:cNvPr id="505" name="Google Shape;505;p27"/>
            <p:cNvSpPr/>
            <p:nvPr/>
          </p:nvSpPr>
          <p:spPr>
            <a:xfrm>
              <a:off x="17468761" y="8348395"/>
              <a:ext cx="149225" cy="154940"/>
            </a:xfrm>
            <a:custGeom>
              <a:avLst/>
              <a:gdLst/>
              <a:ahLst/>
              <a:cxnLst/>
              <a:rect l="l" t="t" r="r" b="b"/>
              <a:pathLst>
                <a:path w="149225" h="154940" extrusionOk="0">
                  <a:moveTo>
                    <a:pt x="88239" y="508"/>
                  </a:moveTo>
                  <a:lnTo>
                    <a:pt x="0" y="508"/>
                  </a:lnTo>
                  <a:lnTo>
                    <a:pt x="0" y="27203"/>
                  </a:lnTo>
                  <a:lnTo>
                    <a:pt x="0" y="66611"/>
                  </a:lnTo>
                  <a:lnTo>
                    <a:pt x="0" y="93306"/>
                  </a:lnTo>
                  <a:lnTo>
                    <a:pt x="0" y="154317"/>
                  </a:lnTo>
                  <a:lnTo>
                    <a:pt x="32131" y="154317"/>
                  </a:lnTo>
                  <a:lnTo>
                    <a:pt x="32131" y="93306"/>
                  </a:lnTo>
                  <a:lnTo>
                    <a:pt x="84328" y="93306"/>
                  </a:lnTo>
                  <a:lnTo>
                    <a:pt x="84328" y="66611"/>
                  </a:lnTo>
                  <a:lnTo>
                    <a:pt x="32181" y="66611"/>
                  </a:lnTo>
                  <a:lnTo>
                    <a:pt x="32181" y="27203"/>
                  </a:lnTo>
                  <a:lnTo>
                    <a:pt x="88239" y="27203"/>
                  </a:lnTo>
                  <a:lnTo>
                    <a:pt x="88239" y="508"/>
                  </a:lnTo>
                  <a:close/>
                </a:path>
                <a:path w="149225" h="154940" extrusionOk="0">
                  <a:moveTo>
                    <a:pt x="148717" y="0"/>
                  </a:moveTo>
                  <a:lnTo>
                    <a:pt x="116027" y="0"/>
                  </a:lnTo>
                  <a:lnTo>
                    <a:pt x="116027" y="154114"/>
                  </a:lnTo>
                  <a:lnTo>
                    <a:pt x="148717" y="154114"/>
                  </a:lnTo>
                  <a:lnTo>
                    <a:pt x="148717" y="0"/>
                  </a:lnTo>
                  <a:close/>
                </a:path>
              </a:pathLst>
            </a:custGeom>
            <a:solidFill>
              <a:srgbClr val="86868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pic>
          <p:nvPicPr>
            <p:cNvPr id="506" name="Google Shape;506;p27"/>
            <p:cNvPicPr preferRelativeResize="0"/>
            <p:nvPr/>
          </p:nvPicPr>
          <p:blipFill rotWithShape="1">
            <a:blip r:embed="rId21">
              <a:alphaModFix/>
            </a:blip>
            <a:srcRect/>
            <a:stretch/>
          </p:blipFill>
          <p:spPr>
            <a:xfrm>
              <a:off x="17804382" y="8346060"/>
              <a:ext cx="146635" cy="158656"/>
            </a:xfrm>
            <a:prstGeom prst="rect">
              <a:avLst/>
            </a:prstGeom>
            <a:noFill/>
            <a:ln>
              <a:noFill/>
            </a:ln>
          </p:spPr>
        </p:pic>
        <p:pic>
          <p:nvPicPr>
            <p:cNvPr id="507" name="Google Shape;507;p27"/>
            <p:cNvPicPr preferRelativeResize="0"/>
            <p:nvPr/>
          </p:nvPicPr>
          <p:blipFill rotWithShape="1">
            <a:blip r:embed="rId19">
              <a:alphaModFix/>
            </a:blip>
            <a:srcRect/>
            <a:stretch/>
          </p:blipFill>
          <p:spPr>
            <a:xfrm>
              <a:off x="17653952" y="8348267"/>
              <a:ext cx="127663" cy="154119"/>
            </a:xfrm>
            <a:prstGeom prst="rect">
              <a:avLst/>
            </a:prstGeom>
            <a:noFill/>
            <a:ln>
              <a:noFill/>
            </a:ln>
          </p:spPr>
        </p:pic>
      </p:grpSp>
      <p:pic>
        <p:nvPicPr>
          <p:cNvPr id="508" name="Google Shape;508;p27"/>
          <p:cNvPicPr preferRelativeResize="0"/>
          <p:nvPr/>
        </p:nvPicPr>
        <p:blipFill rotWithShape="1">
          <a:blip r:embed="rId22">
            <a:alphaModFix/>
          </a:blip>
          <a:srcRect/>
          <a:stretch/>
        </p:blipFill>
        <p:spPr>
          <a:xfrm>
            <a:off x="2614798" y="5127795"/>
            <a:ext cx="1504949" cy="857249"/>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4853</Words>
  <Application>Microsoft Office PowerPoint</Application>
  <PresentationFormat>Widescreen</PresentationFormat>
  <Paragraphs>207</Paragraphs>
  <Slides>27</Slides>
  <Notes>27</Notes>
  <HiddenSlides>0</HiddenSlides>
  <MMClips>0</MMClips>
  <ScaleCrop>false</ScaleCrop>
  <HeadingPairs>
    <vt:vector size="6" baseType="variant">
      <vt:variant>
        <vt:lpstr>Caratteri utilizzati</vt:lpstr>
      </vt:variant>
      <vt:variant>
        <vt:i4>14</vt:i4>
      </vt:variant>
      <vt:variant>
        <vt:lpstr>Tema</vt:lpstr>
      </vt:variant>
      <vt:variant>
        <vt:i4>2</vt:i4>
      </vt:variant>
      <vt:variant>
        <vt:lpstr>Titoli diapositive</vt:lpstr>
      </vt:variant>
      <vt:variant>
        <vt:i4>27</vt:i4>
      </vt:variant>
    </vt:vector>
  </HeadingPairs>
  <TitlesOfParts>
    <vt:vector size="43" baseType="lpstr">
      <vt:lpstr>Trebuchet MS</vt:lpstr>
      <vt:lpstr>Play</vt:lpstr>
      <vt:lpstr>Palatino Linotype</vt:lpstr>
      <vt:lpstr>Poppins</vt:lpstr>
      <vt:lpstr>Arial</vt:lpstr>
      <vt:lpstr>Open Sans</vt:lpstr>
      <vt:lpstr>Quattrocento Sans</vt:lpstr>
      <vt:lpstr>Cambria</vt:lpstr>
      <vt:lpstr>Georgia</vt:lpstr>
      <vt:lpstr>Noto Sans Symbols</vt:lpstr>
      <vt:lpstr>Calibri</vt:lpstr>
      <vt:lpstr>Lato</vt:lpstr>
      <vt:lpstr>Times New Roman</vt:lpstr>
      <vt:lpstr>Helvetica Neue</vt:lpstr>
      <vt:lpstr>Office Theme</vt:lpstr>
      <vt:lpstr>Office Theme</vt:lpstr>
      <vt:lpstr>Eurhope</vt:lpstr>
      <vt:lpstr>Σε αυτή την ενότητα θα μιλήσουμε για:</vt:lpstr>
      <vt:lpstr>Διαδικασίες του εγκεφάλου</vt:lpstr>
      <vt:lpstr>Κριτική σκέψη</vt:lpstr>
      <vt:lpstr>Presentazione standard di PowerPoint</vt:lpstr>
      <vt:lpstr>Presentazione standard di PowerPoint</vt:lpstr>
      <vt:lpstr>Presentazione standard di PowerPoint</vt:lpstr>
      <vt:lpstr>Τι είναι η κριτική σκέψη;</vt:lpstr>
      <vt:lpstr>Πώς να βελτιώσετε την κριτική σας σκέψη</vt:lpstr>
      <vt:lpstr>Το παιχνίδι επιβίωσης</vt:lpstr>
      <vt:lpstr>Δημιουργική σκέψη</vt:lpstr>
      <vt:lpstr>Πόσους κύκλους μπορείτε να συμπληρώσετε σε 3 λεπτά;</vt:lpstr>
      <vt:lpstr>Ομαδική άσκηση</vt:lpstr>
      <vt:lpstr>Τι είναι η δημιουργική σκέψη;</vt:lpstr>
      <vt:lpstr>Όμως…</vt:lpstr>
      <vt:lpstr>Πώς να βελτιώσετε τις δεξιότητες δημιουργικής σκέψης σας</vt:lpstr>
      <vt:lpstr>Καταιγισμός ιδεών</vt:lpstr>
      <vt:lpstr>Ομαδική άσκηση καταιγισμού ιδεών</vt:lpstr>
      <vt:lpstr>Δημιουργική και κριτική σκέψη για την επίλυση προβλημάτων</vt:lpstr>
      <vt:lpstr>Προσωπική ανάπτυξη</vt:lpstr>
      <vt:lpstr>Στυλ μάθησης</vt:lpstr>
      <vt:lpstr>Οπτικό στυλ μάθησης</vt:lpstr>
      <vt:lpstr>Ακουστικό στυλ μάθησης</vt:lpstr>
      <vt:lpstr>Στυλ μάθησης ανάγνωσης / γραφής</vt:lpstr>
      <vt:lpstr>Κιναισθητικό στυλ μάθησης</vt:lpstr>
      <vt:lpstr>Πώς να γίνετε η καλύτερη εκδοχή του εαυτού σας</vt:lpstr>
      <vt:lpstr>Eurhope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Dede Georgia (Δέδε Γεωργία )</dc:creator>
  <cp:lastModifiedBy>Lorenzo Foffi</cp:lastModifiedBy>
  <cp:revision>1</cp:revision>
  <dcterms:created xsi:type="dcterms:W3CDTF">2024-07-26T12:47:54Z</dcterms:created>
  <dcterms:modified xsi:type="dcterms:W3CDTF">2025-03-11T13:33:52Z</dcterms:modified>
</cp:coreProperties>
</file>